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entation.xml" ContentType="application/vnd.openxmlformats-officedocument.presentationml.presentation.main+xml"/>
  <Override PartName="/ppt/slides/_rels/slide72.xml.rels" ContentType="application/vnd.openxmlformats-package.relationships+xml"/>
  <Override PartName="/ppt/slides/_rels/slide71.xml.rels" ContentType="application/vnd.openxmlformats-package.relationships+xml"/>
  <Override PartName="/ppt/slides/_rels/slide70.xml.rels" ContentType="application/vnd.openxmlformats-package.relationships+xml"/>
  <Override PartName="/ppt/slides/_rels/slide64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60.xml.rels" ContentType="application/vnd.openxmlformats-package.relationships+xml"/>
  <Override PartName="/ppt/slides/_rels/slide59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9.xml.rels" ContentType="application/vnd.openxmlformats-package.relationships+xml"/>
  <Override PartName="/ppt/slides/_rels/slide48.xml.rels" ContentType="application/vnd.openxmlformats-package.relationships+xml"/>
  <Override PartName="/ppt/slides/_rels/slide47.xml.rels" ContentType="application/vnd.openxmlformats-package.relationships+xml"/>
  <Override PartName="/ppt/slides/_rels/slide54.xml.rels" ContentType="application/vnd.openxmlformats-package.relationships+xml"/>
  <Override PartName="/ppt/slides/_rels/slide22.xml.rels" ContentType="application/vnd.openxmlformats-package.relationships+xml"/>
  <Override PartName="/ppt/slides/_rels/slide53.xml.rels" ContentType="application/vnd.openxmlformats-package.relationships+xml"/>
  <Override PartName="/ppt/slides/_rels/slide21.xml.rels" ContentType="application/vnd.openxmlformats-package.relationships+xml"/>
  <Override PartName="/ppt/slides/_rels/slide52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3.xml.rels" ContentType="application/vnd.openxmlformats-package.relationships+xml"/>
  <Override PartName="/ppt/slides/_rels/slide57.xml.rels" ContentType="application/vnd.openxmlformats-package.relationships+xml"/>
  <Override PartName="/ppt/slides/_rels/slide25.xml.rels" ContentType="application/vnd.openxmlformats-package.relationships+xml"/>
  <Override PartName="/ppt/slides/_rels/slide2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24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55.xml.rels" ContentType="application/vnd.openxmlformats-package.relationships+xml"/>
  <Override PartName="/ppt/slides/_rels/slide23.xml.rels" ContentType="application/vnd.openxmlformats-package.relationships+xml"/>
  <Override PartName="/ppt/slides/_rels/slide58.xml.rels" ContentType="application/vnd.openxmlformats-package.relationships+xml"/>
  <Override PartName="/ppt/slides/_rels/slide26.xml.rels" ContentType="application/vnd.openxmlformats-package.relationships+xml"/>
  <Override PartName="/ppt/slides/_rels/slide29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65.xml.rels" ContentType="application/vnd.openxmlformats-package.relationships+xml"/>
  <Override PartName="/ppt/slides/_rels/slide33.xml.rels" ContentType="application/vnd.openxmlformats-package.relationships+xml"/>
  <Override PartName="/ppt/slides/_rels/slide66.xml.rels" ContentType="application/vnd.openxmlformats-package.relationships+xml"/>
  <Override PartName="/ppt/slides/_rels/slide34.xml.rels" ContentType="application/vnd.openxmlformats-package.relationships+xml"/>
  <Override PartName="/ppt/slides/_rels/slide67.xml.rels" ContentType="application/vnd.openxmlformats-package.relationships+xml"/>
  <Override PartName="/ppt/slides/_rels/slide35.xml.rels" ContentType="application/vnd.openxmlformats-package.relationships+xml"/>
  <Override PartName="/ppt/slides/_rels/slide68.xml.rels" ContentType="application/vnd.openxmlformats-package.relationships+xml"/>
  <Override PartName="/ppt/slides/_rels/slide4.xml.rels" ContentType="application/vnd.openxmlformats-package.relationships+xml"/>
  <Override PartName="/ppt/slides/_rels/slide36.xml.rels" ContentType="application/vnd.openxmlformats-package.relationships+xml"/>
  <Override PartName="/ppt/slides/_rels/slide69.xml.rels" ContentType="application/vnd.openxmlformats-package.relationships+xml"/>
  <Override PartName="/ppt/slides/_rels/slide5.xml.rels" ContentType="application/vnd.openxmlformats-package.relationships+xml"/>
  <Override PartName="/ppt/slides/_rels/slide37.xml.rels" ContentType="application/vnd.openxmlformats-package.relationships+xml"/>
  <Override PartName="/ppt/slides/_rels/slide6.xml.rels" ContentType="application/vnd.openxmlformats-package.relationships+xml"/>
  <Override PartName="/ppt/slides/_rels/slide38.xml.rels" ContentType="application/vnd.openxmlformats-package.relationships+xml"/>
  <Override PartName="/ppt/slides/_rels/slide7.xml.rels" ContentType="application/vnd.openxmlformats-package.relationships+xml"/>
  <Override PartName="/ppt/slides/_rels/slide39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10.xml.rels" ContentType="application/vnd.openxmlformats-package.relationships+xml"/>
  <Override PartName="/ppt/slides/_rels/slide42.xml.rels" ContentType="application/vnd.openxmlformats-package.relationships+xml"/>
  <Override PartName="/ppt/slides/_rels/slide11.xml.rels" ContentType="application/vnd.openxmlformats-package.relationships+xml"/>
  <Override PartName="/ppt/slides/_rels/slide43.xml.rels" ContentType="application/vnd.openxmlformats-package.relationships+xml"/>
  <Override PartName="/ppt/slides/_rels/slide12.xml.rels" ContentType="application/vnd.openxmlformats-package.relationships+xml"/>
  <Override PartName="/ppt/slides/_rels/slide44.xml.rels" ContentType="application/vnd.openxmlformats-package.relationships+xml"/>
  <Override PartName="/ppt/slides/_rels/slide13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slide72.xml" ContentType="application/vnd.openxmlformats-officedocument.presentationml.slide+xml"/>
  <Override PartName="/ppt/slides/slide71.xml" ContentType="application/vnd.openxmlformats-officedocument.presentationml.slide+xml"/>
  <Override PartName="/ppt/slides/slide70.xml" ContentType="application/vnd.openxmlformats-officedocument.presentationml.slide+xml"/>
  <Override PartName="/ppt/slides/slide68.xml" ContentType="application/vnd.openxmlformats-officedocument.presentationml.slide+xml"/>
  <Override PartName="/ppt/slides/slide67.xml" ContentType="application/vnd.openxmlformats-officedocument.presentationml.slide+xml"/>
  <Override PartName="/ppt/slides/slide66.xml" ContentType="application/vnd.openxmlformats-officedocument.presentationml.slide+xml"/>
  <Override PartName="/ppt/slides/slide65.xml" ContentType="application/vnd.openxmlformats-officedocument.presentationml.slide+xml"/>
  <Override PartName="/ppt/slides/slide64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8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57.xml" ContentType="application/vnd.openxmlformats-officedocument.presentationml.slide+xml"/>
  <Override PartName="/ppt/slides/slide9.xml" ContentType="application/vnd.openxmlformats-officedocument.presentationml.slide+xml"/>
  <Override PartName="/ppt/slides/slide52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51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50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69.xml" ContentType="application/vnd.openxmlformats-officedocument.presentationml.slide+xml"/>
  <Override PartName="/ppt/slides/slide10.xml" ContentType="application/vnd.openxmlformats-officedocument.presentationml.slide+xml"/>
  <Override PartName="/ppt/slides/slide56.xml" ContentType="application/vnd.openxmlformats-officedocument.presentationml.slide+xml"/>
  <Override PartName="/ppt/slides/slide8.xml" ContentType="application/vnd.openxmlformats-officedocument.presentationml.slide+xml"/>
  <Override PartName="/ppt/slides/slide53.xml" ContentType="application/vnd.openxmlformats-officedocument.presentationml.slide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54.xml" ContentType="application/vnd.openxmlformats-officedocument.presentationml.slide+xml"/>
  <Override PartName="/ppt/slides/slide6.xml" ContentType="application/vnd.openxmlformats-officedocument.presentationml.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55.xml" ContentType="application/vnd.openxmlformats-officedocument.presentationml.slide+xml"/>
  <Override PartName="/ppt/slides/slide7.xml" ContentType="application/vnd.openxmlformats-officedocument.presentationml.slide+xml"/>
  <Override PartName="/ppt/slides/slide29.xml" ContentType="application/vnd.openxmlformats-officedocument.presentationml.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27" r:id="rId7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Relationship Id="rId54" Type="http://schemas.openxmlformats.org/officeDocument/2006/relationships/slide" Target="slides/slide50.xml"/><Relationship Id="rId55" Type="http://schemas.openxmlformats.org/officeDocument/2006/relationships/slide" Target="slides/slide51.xml"/><Relationship Id="rId56" Type="http://schemas.openxmlformats.org/officeDocument/2006/relationships/slide" Target="slides/slide52.xml"/><Relationship Id="rId57" Type="http://schemas.openxmlformats.org/officeDocument/2006/relationships/slide" Target="slides/slide53.xml"/><Relationship Id="rId58" Type="http://schemas.openxmlformats.org/officeDocument/2006/relationships/slide" Target="slides/slide54.xml"/><Relationship Id="rId59" Type="http://schemas.openxmlformats.org/officeDocument/2006/relationships/slide" Target="slides/slide55.xml"/><Relationship Id="rId60" Type="http://schemas.openxmlformats.org/officeDocument/2006/relationships/slide" Target="slides/slide56.xml"/><Relationship Id="rId61" Type="http://schemas.openxmlformats.org/officeDocument/2006/relationships/slide" Target="slides/slide57.xml"/><Relationship Id="rId62" Type="http://schemas.openxmlformats.org/officeDocument/2006/relationships/slide" Target="slides/slide58.xml"/><Relationship Id="rId63" Type="http://schemas.openxmlformats.org/officeDocument/2006/relationships/slide" Target="slides/slide59.xml"/><Relationship Id="rId64" Type="http://schemas.openxmlformats.org/officeDocument/2006/relationships/slide" Target="slides/slide60.xml"/><Relationship Id="rId65" Type="http://schemas.openxmlformats.org/officeDocument/2006/relationships/slide" Target="slides/slide61.xml"/><Relationship Id="rId66" Type="http://schemas.openxmlformats.org/officeDocument/2006/relationships/slide" Target="slides/slide62.xml"/><Relationship Id="rId67" Type="http://schemas.openxmlformats.org/officeDocument/2006/relationships/slide" Target="slides/slide63.xml"/><Relationship Id="rId68" Type="http://schemas.openxmlformats.org/officeDocument/2006/relationships/slide" Target="slides/slide64.xml"/><Relationship Id="rId69" Type="http://schemas.openxmlformats.org/officeDocument/2006/relationships/slide" Target="slides/slide65.xml"/><Relationship Id="rId70" Type="http://schemas.openxmlformats.org/officeDocument/2006/relationships/slide" Target="slides/slide66.xml"/><Relationship Id="rId71" Type="http://schemas.openxmlformats.org/officeDocument/2006/relationships/slide" Target="slides/slide67.xml"/><Relationship Id="rId72" Type="http://schemas.openxmlformats.org/officeDocument/2006/relationships/slide" Target="slides/slide68.xml"/><Relationship Id="rId73" Type="http://schemas.openxmlformats.org/officeDocument/2006/relationships/slide" Target="slides/slide69.xml"/><Relationship Id="rId74" Type="http://schemas.openxmlformats.org/officeDocument/2006/relationships/slide" Target="slides/slide70.xml"/><Relationship Id="rId75" Type="http://schemas.openxmlformats.org/officeDocument/2006/relationships/slide" Target="slides/slide71.xml"/><Relationship Id="rId76" Type="http://schemas.openxmlformats.org/officeDocument/2006/relationships/slide" Target="slides/slide7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2B979BA-7A3C-4062-A693-B7D72E06B5F5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0D986CD8-5D62-458C-8C06-9CB022CCCCD1}" type="slidenum"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2400"/>
            <a:ext cx="9072000" cy="1260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9072000" cy="4989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143000" indent="-228600">
              <a:spcBef>
                <a:spcPts val="658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6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65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600200" indent="-228600">
              <a:spcBef>
                <a:spcPts val="54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057400" indent="-228600">
              <a:spcBef>
                <a:spcPts val="547"/>
              </a:spcBef>
              <a:buClr>
                <a:srgbClr val="ffffff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057400" indent="-228600">
              <a:spcBef>
                <a:spcPts val="547"/>
              </a:spcBef>
              <a:buClr>
                <a:srgbClr val="ffffff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2057400" indent="-228600">
              <a:spcBef>
                <a:spcPts val="547"/>
              </a:spcBef>
              <a:buClr>
                <a:srgbClr val="ffffff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503280" y="688392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/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&lt;date/time&gt;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3443760" y="6883920"/>
            <a:ext cx="3192120" cy="52488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&lt;footer&gt;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7223400" y="688392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 algn="r"/>
            <a:fld id="{843BC865-1322-4A4D-BF71-6F2AA1484D75}" type="slidenum"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04000" y="15480"/>
            <a:ext cx="9071640" cy="2039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RePEc then and now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504000" y="231192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Thomas Krichel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РАНХиГС &amp; Open Library Society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Paris 2017-07-05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TextShape 3"/>
          <p:cNvSpPr txBox="1"/>
          <p:nvPr/>
        </p:nvSpPr>
        <p:spPr>
          <a:xfrm>
            <a:off x="5204880" y="952560"/>
            <a:ext cx="9071640" cy="146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1991-1992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planned to circulate the Warwick working paper list over email lists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argued it would be good for them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increase incentives to contribute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increase revenue for ILL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After many trials, Warwick refused.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During the end of that time, I was offered a lectureship, and decided to get working on my own collection.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1993: BibEc and WoPEc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Fethy Mili of Universit</a:t>
            </a: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é de Montréal </a:t>
            </a: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had a good collection of papers and gave me his data.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put his bibliographic data on a gopher and called the service “BibEc”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also gathered the first ever online electronic working papers on a gopher and called the service “WoPEc”.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NetEc consortium 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BibEc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printed papers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WoPEc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electronic papers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CodEc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software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WebEc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web resource listings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JokEc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jokes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HoPEc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lot of Ec!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competing effort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Robert P. Parks opened the “Economics Working Paper Archive”.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Simpler concept.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Used the xxx.lanl.gov (later arXiv) software.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Got more traction.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invited him to the NetEc-admin list where we agreed to trade insults. 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Bill Goffe 1995-07-14 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 would suggest is this: a distributed system with any number of sites, each mirroring each other. […] archives could "join" the system (say it was written in perl so could run on NT as well as Unix). Then you'd have the best of both worlds […] Such a system could easily grow with the profession's use of the net. Such a system would GREATLY benefit the profession.”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WoPEc to RePEc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WoPEc was a catalog record collection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WoPEc remained largest web access point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getting contributions was tough.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1997 I wrote basic architecture for RePEc.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US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ReDIF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US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Guildford Protocol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400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1997: RePEc</a:t>
            </a:r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en-GB" sz="400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principle</a:t>
            </a:r>
            <a:endParaRPr b="0" lang="en-GB" sz="400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Many archives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59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archives offer metadata about digital objects (mainly working papers)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database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59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data from all archives forms one single logical database despite the fact that it is held on different servers.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Many services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59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users can access the data through many interfaces.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598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providers of archives offer their data to all interfaces at the same time. This provides for an optimal distribution.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based on 1900+ archives 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671760" y="1931760"/>
            <a:ext cx="4200120" cy="4536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MPRA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DEGREE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S-WoPEc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NBER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CEPR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TextShape 3"/>
          <p:cNvSpPr txBox="1"/>
          <p:nvPr/>
        </p:nvSpPr>
        <p:spPr>
          <a:xfrm>
            <a:off x="5123520" y="1931760"/>
            <a:ext cx="444672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 Fed in Print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IMF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OECD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MIT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arXiv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 PAH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form a 2.3 M item dataset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2,800    journals indexed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4,500    working paper series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50,000   personal profiles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14,000   institutional contact listings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used in many services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504000" y="1764000"/>
            <a:ext cx="6048000" cy="4896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IDEAS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EconPapers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NEP: New Economics Papers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Inomics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Author Service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TextShape 3"/>
          <p:cNvSpPr txBox="1"/>
          <p:nvPr/>
        </p:nvSpPr>
        <p:spPr>
          <a:xfrm>
            <a:off x="6906960" y="1763280"/>
            <a:ext cx="2579400" cy="480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IDEAS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RuPEc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EDIRC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LogEc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CitEc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Thanks and sorry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Thanks for inviting me.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Sorry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the slides not being in French.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insipid title.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overload of verbose slides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varying font sizes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Interrupt me at any times.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756000" y="-360"/>
            <a:ext cx="8568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… </a:t>
            </a:r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describes documents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756000" y="1343880"/>
            <a:ext cx="8568000" cy="537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Template-Type: ReDIF-Paper 1.0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Title: Dynamic Aspect of Growth and Fiscal Policy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Author-Name: Thomas Krichel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Author-Person:  RePEc:per:1965-06-05:thomas_krichel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Author-Email: T.Krichel@surrey.ac.uk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Author-Name: Paul Levine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Author-Email: P.Levine@surrey.ac.uk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Author-WorkPlace-Name: University of Surrey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Classification-JEL: C61; E21; E23; E62; O41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File-URL: ftp://www.econ.surrey.ac.uk/ pub/RePEc/sur/surrec/surrec9601.pdf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File-Format: application/pdf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Creation-Date: 199603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Revision-Date: 199711 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Handle: RePEc:sur:surrec:9601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349"/>
              </a:spcBef>
            </a:pP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349"/>
              </a:spcBef>
              <a:buClr>
                <a:srgbClr val="ffffff"/>
              </a:buClr>
              <a:buFont typeface="Arial"/>
              <a:buChar char="•"/>
            </a:pP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756000" y="0"/>
            <a:ext cx="8568000" cy="1427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… </a:t>
            </a:r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describes persons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251280" y="1343880"/>
            <a:ext cx="9828000" cy="537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template-type: ReDIF-Person 1.0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name-full: MANKIW, N. GREGORY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name-last: MANKIW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name-first: N. GREGORY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handle: RePEc:per:1984-06-16:N__GREGORY_MANKIW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email: ngmankiw@harvard.edu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homepage:http://post.economics.harvard.edu/faculty/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     </a:t>
            </a: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mankiw/mankiw.html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workplace-institution: RePEc:edi:deharus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workplace-institution: RePEc:edi:nberrus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Author-Article: RePEc:aea:aecrev:v:76:y:1986:i:4:p:676-91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Author-Article: RePEc:aea:aecrev:v:77:y:1987:i:3:p:358-74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Author-Article: RePEc:aea:aecrev:v:78:y:1988:i:2:p:173-77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85000"/>
              </a:lnSpc>
              <a:spcBef>
                <a:spcPts val="499"/>
              </a:spcBef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…</a:t>
            </a: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.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… </a:t>
            </a:r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describes institutions 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Template-Type: ReDIF-Institution 1.0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Primary-Name: University of Surrey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Primary-Location: Guildford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Secondary-Name: Department of Economics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Secondary-Phone: (01483) 259380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Secondary-Email: economics@surrey.ac.uk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Secondary-Fax: (01483) 259548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Secondary-Postal: Guildford, Surrey GU2 5XH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Secondary-Homepage: 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</a:t>
            </a: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http://www.econ.surrey.ac.uk/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Handle: RePEc:edi:desuruk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</a:pP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summary about RePEc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not an open access archive.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a free abstracting and indexing dataset collected in a collaborative fashion.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treats full-text locations as attributes of the document descriptions.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400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and institutional repositories</a:t>
            </a:r>
            <a:endParaRPr b="0" lang="en-GB" sz="400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a RePEc archive is augmented with full-text (which it can be) it is as true example of an institutional repository albeit disciplie limited.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the living proof that an institutional repository (IR) system can thrive.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data and service providers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classical IR thinking there is a distinction between data providers and service providers.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RePEc many service providers act as data providers. We have more of a peer ecology than a standard institutional repository system.  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key to success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Have a small group of volunteers. All are technically competent. No “stakeholder consultation” talk.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Disseminate as widely as possible.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Demonstrate to authors and institutions that it works for them.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institutional registration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author registration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institutional registration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started by one sad geezer making a list of departments that have a web site.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persuaded him that his data would be more widely used if integrated into the RePEc database.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Now he is a happy geezer and one of our three crucial volunteers.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author registration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started when funding allowed us to hire a crazy programmer to write an author registration system.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system went online as "HoPEc" in late 2000.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has been renamed "RePEc author service" (RAS)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2003 a grant from OSI allows for a rewrite and expansion.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Author Service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504000" y="1763280"/>
            <a:ext cx="9072000" cy="5376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document data has author names as strings.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authors register with RAS to list contact details and identify the papers they wrote.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classic access control, but done by the authors. 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 ranking of 100 most important economists, over 80% are registered with RAS.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structure of talk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few general words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history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reasons for success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problems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ways forward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authors' incentives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Authors perceive the registration as a way to achieve common advertising for their papers.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Author records are used to aggregate usage logs across RePEc user services for all papers of an author.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Stimulates a “I am bigger than you are” mentality. Size matters!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LogEc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Despite the existence of many user services, a central service collects usage data from the most important ones.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data is then distributed to user services. The can globally assess usage of an item.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Created and maintained by Sune Karlsson.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NEP: New Economics Papers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service collects data on new working papers in RePEc.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makes it available to editors to filter into close to 100 subject specific report.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Editors are aided by machine learning.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Created in 1998 by yours truly and maintained by yours truly.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Server sponsored by Victoria University.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Citation in Economics CitEc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503280" y="1764000"/>
            <a:ext cx="9324000" cy="5544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CitEc is an autonomous citation system. We download available full texts, convert to text, parse references to parse citations.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ru-RU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458247 documents processed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ru-RU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10900917 references </a:t>
            </a:r>
            <a:r>
              <a:rPr b="0" lang="en-US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found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ru-RU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4411202 citations </a:t>
            </a:r>
            <a:r>
              <a:rPr b="0" lang="en-US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found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Created by Jose Manuel Barrueco Cruz in 1998 and maintained by him.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Data is widely used across RePEc services.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CitEc and RAS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RAS authors can claim citiations from CitEc data.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can verify that the association between reference and cited document is correct.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ru-RU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EconAcademics.org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504000" y="1763280"/>
            <a:ext cx="9072000" cy="5376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new service by Christian Zimmermann, sponsored by the St. Louis Fed.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service monitors blogs citing work in RePEc using links to RePEc documents.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service encourages discussion of research in RePEc and inbound links.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Brings blog posts closer to formally published items.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very slick!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MPRA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Munich personal RePEc archive is a repository for authors who are not affiliated with institutions that have a RePEc archive.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Launched by Ekkehart Schlicht in 2006 and sponsored by Munich University, based on EPrints software.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Currently over 23000 items. 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CollEc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full collaboration graph of the RePEc Author dataset.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maintains about 400000000 shortest paths in a rolling continuous updated system.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Started by yours truly in 2006, fully functional since 2012.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Server sponsored by Symplectic.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genealogy service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Another new service by Christian Zimmermann and his team at the St. Louis Fed.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builds a genealogy of RePEc authors through the use of a crowd-sourcing tools.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 RAS registrants may contribute.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ArchEc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ArchEc, created by yours truly in 2012, is an attempt to build a dark archive.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Later, we can find agreements with archive maintainers to make it a light archive, and encourage links to ArchEc rather than to the original item.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 an unfunded initiative it may take many months, if not years, to complete.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RePEc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a congenial and highly original initiative. 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very poorly understood.</a:t>
            </a:r>
            <a:r>
              <a:rPr b="0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has been running close to 20 years.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Everybody who has come across it has some idea.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is no completely right answer.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problems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Over time, Google has become more slick in pointing directory to full text rather than to RePEc pages.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While usage is still growing and RePEc is still growing this is not reflected in the usage numbers.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has expanded its user services but that may not be sufficient to guarantee data growth.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problems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design flaws between archive and series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ageing infrastructure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falling reported usage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archive issues series handles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a design flaw. I have pointed this out for about 15 years.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if series move between archives handles do break.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Sune maintains a redirector, but it is a kludge.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started work to correct it about 15 years ago, but it does not have enough impetus from others.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ageing protocols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TextShape 2"/>
          <p:cNvSpPr txBox="1"/>
          <p:nvPr/>
        </p:nvSpPr>
        <p:spPr>
          <a:xfrm>
            <a:off x="504000" y="1805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two documents by yours truly that really are the basic for RePEc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ReDIF 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Guildford protocol.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Both need further revision.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ageing protocol implementation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At the heart of RePEc, there is a set of Perl scripts and libraries that read ReDIF data.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These routines are also tied to the Guildford protocol since they understand the concept of a “ReDIF home” directory.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are written in write-only style.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where old age hurts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protocols where written for single byte character sets.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use of Unicode is possible but it's implementation is inconsistent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the spec itself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the data in the wild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way forward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Piecemeal efforts by a committee are too cumbersome.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somebody (me?) to sit down and make a root and branch reform to the protocol and software.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 part-time base, maybe 6 months of work.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could do it for 10k but there is no subsidy from anywhere.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falling reported usage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Academics need to report on usage of their work.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Providing academics with a something that allows them to do that has been a key value proposal of RePEc.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LogEc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the public LogEc is a web service for RePEc user data.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RePEcicians, it is a way to collect data from our web servers to submit them to the LogEc colletions.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done by the rstat.pl software written by and diligently maintained by Sune Karlsson.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requirements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contribute to LogEc providers have to install the software and point it to the logs.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It's trivial to do.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there are insufficient incentives for providers of individual archives.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Others don't do it because of privacy concerns.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72000" y="33840"/>
            <a:ext cx="9720000" cy="1797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is not an organization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2010, I set out to “recreate RePEc” as a project of an organization called the “Open  Library Society.”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society lends RePEc legal personality.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87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is a governance website that Bill Goffe and I maintain.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portal usage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TextShape 2"/>
          <p:cNvSpPr txBox="1"/>
          <p:nvPr/>
        </p:nvSpPr>
        <p:spPr>
          <a:xfrm>
            <a:off x="504000" y="1440000"/>
            <a:ext cx="9071640" cy="54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Simple search engine searches are sufficient for broad enquiry types.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Search engines has been more clever at pointing people to papers' full-texts.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Portal functions like lists by JEL code or author appear to be less useful.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only “portal” that grows consistently is NEP. NEP is essentially sheltered from search engine competition.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usage vs reported usage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Papers in RePEc are presumably getting increased usage as the Internet expands.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share of this usage as attributable to RePEc services is presumably in decline.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to address this.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Give up?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could say that RePEc has become less useful.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could disinvest ourselves from RePEc.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we really need to think about what the remaining value proposals of RePEc are.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two dimensions about RePEc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These are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Specificity. How narrow should RePEc be to serve the economics community.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Centralization. To what extend operations of RePEc should be centralised.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Unfortunately it is hard to distinguish them.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Clichy proposal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Today I propose two objectives for RePEc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(1) save the working paper culture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(2) work to prepare the economics scholarly communication of the future.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we have a backward and a forward looking  objective.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(1) save the working papers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Working papers in computer science are dead.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economics they are still being produced.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they are on web servers, where they can be here today and gone tomorrow.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some archiving. RePEc now does not help enough.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Economics working paper archive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future is back in the past.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 archive that we build has to be of Goffian inspiration.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will be fed by RePEc archives.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will now address technical and non-technical aspects.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ArchEc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Loosely a project of providing an archive for RePEc papers and metadata.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Started by yours truly.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Does not seem to have made much progress.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Well there is more to this than meets the eye.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supposed to store metadata and papers.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Metadata is technically more complicated but I will skip it.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heterogeneity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 data is contributed by publishers.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the full-text is usually not freely downloadable.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there will be more exceptions.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 working papers a contributed by research centres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the full-text is usually free.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are not free.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are neither free nor non-free.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full-text link problem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of the links that are supposed to go to full texts go to something else, like a splash page.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to write purpose-built software to parse these pages.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the longer run we need recognition software that validates a found document against the metadata.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History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started with me as a research assistant an in the Economics Department of Loughborough  University of Technology in 1990.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predecessor of the Internet allowed me to download free software without effort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academic papers had to be gathered in a painful way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lafka protocol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a spec written as part of the RANEPA-funded CitEcCyr project.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specifies a way to search for a full-text from RePEc data.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Storage uses WARC format.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Partly implemented.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store is not used at this time.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assuming a store exists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would initially be a dark storage.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full-text would be there but it would not be used.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would be a set of files and directories with archival files, plus some instructions on how to use them.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could we use it?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licence data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would not be difficult to give archives the possibility of expressing “licenses”, i.e. instructions what ArchEc can do with the full text files store.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more difficult to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define these license statements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write software implementing (policing?) them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 we need a default license.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default: first local usage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First local usage would be to say that a portal uses the document, and if this fails, it would send a copy from the store.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do that, the store, or some other party, need to issue data on what full-text links actually fail.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beyond ...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think we really would like to go beyond first local usage.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Ideally working paper publishers would abandon local storage and point users to a remote storage that would mirror, but not delete the local copy.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 storage would be central but distributed to various portal points.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incentives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TextShape 2"/>
          <p:cNvSpPr txBox="1"/>
          <p:nvPr/>
        </p:nvSpPr>
        <p:spPr>
          <a:xfrm>
            <a:off x="504000" y="1769040"/>
            <a:ext cx="9071640" cy="528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Holders of a copy of the EconWPA would report usage of full-text to LogEc.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would appear as an independent agency verifying download and granting longevity.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gain higher object reported usage, organizations would give up on local storage.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there are incentives.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 technical implementation would not be trivial.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(2) prepare for the future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an address in Geneva on 2017-06-22, I talked about the fragmentation of scholarly.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 part of this talk I put forward a theory of scholarly fragmentation.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agree it's a very poorly worded term. 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504000" y="39384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distribution of cost of intermediation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true that under open access, institutions that do a lot of research --- typically richer --- will pay more.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this is an issue of social justice rather than pure economics.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paper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 was only possible with collection of papers, usually in a library.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researcher where constrained by writing paper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 was constrained by sending the papers around.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physical library is essentially a consequence of paper.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scholarly fragmentation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forecast that the beyond paper futures will depend highly on discipline or subject communities.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people produce non-paper media---which they eventually will---it will be highly subject or discipline specific.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Scholarly communication will eventually break up.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wondered why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the 90s it was clear to me that open access to scientific publication would bring tremendous benefits.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aim was to place open access documents in the same system with toll-gated access documents to allow the former to compete more effectively with the latter.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determinants 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Funding of research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Importance of peer review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Historical context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subject matter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indications of this today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certain cases where this trend is already evident today.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Here is what I can think about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is economics, RePEc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is high-energy Physics SCOAP3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PubMed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bg-BG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Спасибо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за </a:t>
            </a:r>
            <a:r>
              <a:rPr b="0" lang="bg-BG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внимане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!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Томас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Крихель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http://openlib.org/home/krichel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CoREJ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04000" y="1764000"/>
            <a:ext cx="9072000" cy="498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published by HMSO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Photocopied lists of contents tables recently published economics journal received at the Department of Trade and Industry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Typed list of the recently received working papers received by the University of Warwick library</a:t>
            </a:r>
            <a:endParaRPr b="0" lang="en-GB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latter was the more interesting.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04000" y="302400"/>
            <a:ext cx="9072000" cy="126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GB" sz="5590" spc="-1" strike="noStrike">
                <a:solidFill>
                  <a:srgbClr val="e3ebf1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working papers</a:t>
            </a:r>
            <a:endParaRPr b="0" lang="en-GB" sz="5590" spc="-1" strike="noStrike">
              <a:solidFill>
                <a:srgbClr val="e3ebf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04000" y="1764000"/>
            <a:ext cx="9072000" cy="5459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early accounts of research findings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published by economics departments 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universities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research centres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some government offices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lnSpc>
                <a:spcPct val="9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–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multinational administrations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disseminated through exchange agreements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r>
              <a:rPr b="0" lang="en-GB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important because of 4 year publishing delay</a:t>
            </a: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Arial"/>
              <a:buChar char="•"/>
            </a:pPr>
            <a:endParaRPr b="0" lang="en-GB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Application>LibreOffice/5.2.7.2$Linux_x86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2017-03-27T14:35:43Z</dcterms:created>
  <dc:creator/>
  <dc:description/>
  <dc:language>en-GB</dc:language>
  <cp:lastModifiedBy/>
  <dcterms:modified xsi:type="dcterms:W3CDTF">2017-07-05T00:33:43Z</dcterms:modified>
  <cp:revision>85</cp:revision>
  <dc:subject/>
  <dc:title>black_back</dc:title>
</cp:coreProperties>
</file>