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50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viewProps.xml" ContentType="application/vnd.openxmlformats-officedocument.presentationml.viewProps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notesSlides/notesSlide4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2"/>
  </p:notesMasterIdLst>
  <p:sldIdLst>
    <p:sldId id="256" r:id="rId2"/>
    <p:sldId id="257" r:id="rId3"/>
    <p:sldId id="397" r:id="rId4"/>
    <p:sldId id="363" r:id="rId5"/>
    <p:sldId id="359" r:id="rId6"/>
    <p:sldId id="396" r:id="rId7"/>
    <p:sldId id="259" r:id="rId8"/>
    <p:sldId id="398" r:id="rId9"/>
    <p:sldId id="360" r:id="rId10"/>
    <p:sldId id="362" r:id="rId11"/>
    <p:sldId id="361" r:id="rId12"/>
    <p:sldId id="261" r:id="rId13"/>
    <p:sldId id="263" r:id="rId14"/>
    <p:sldId id="264" r:id="rId15"/>
    <p:sldId id="262" r:id="rId16"/>
    <p:sldId id="265" r:id="rId17"/>
    <p:sldId id="266" r:id="rId18"/>
    <p:sldId id="267" r:id="rId19"/>
    <p:sldId id="399" r:id="rId20"/>
    <p:sldId id="268" r:id="rId21"/>
    <p:sldId id="441" r:id="rId22"/>
    <p:sldId id="269" r:id="rId23"/>
    <p:sldId id="415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3" r:id="rId57"/>
    <p:sldId id="304" r:id="rId58"/>
    <p:sldId id="305" r:id="rId59"/>
    <p:sldId id="306" r:id="rId60"/>
    <p:sldId id="307" r:id="rId61"/>
    <p:sldId id="308" r:id="rId62"/>
    <p:sldId id="30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18" r:id="rId71"/>
    <p:sldId id="319" r:id="rId72"/>
    <p:sldId id="320" r:id="rId73"/>
    <p:sldId id="321" r:id="rId74"/>
    <p:sldId id="322" r:id="rId75"/>
    <p:sldId id="405" r:id="rId76"/>
    <p:sldId id="406" r:id="rId77"/>
    <p:sldId id="407" r:id="rId78"/>
    <p:sldId id="323" r:id="rId79"/>
    <p:sldId id="324" r:id="rId80"/>
    <p:sldId id="325" r:id="rId81"/>
    <p:sldId id="326" r:id="rId82"/>
    <p:sldId id="327" r:id="rId83"/>
    <p:sldId id="328" r:id="rId84"/>
    <p:sldId id="329" r:id="rId85"/>
    <p:sldId id="330" r:id="rId86"/>
    <p:sldId id="331" r:id="rId87"/>
    <p:sldId id="332" r:id="rId88"/>
    <p:sldId id="334" r:id="rId89"/>
    <p:sldId id="335" r:id="rId90"/>
    <p:sldId id="336" r:id="rId91"/>
    <p:sldId id="337" r:id="rId92"/>
    <p:sldId id="338" r:id="rId93"/>
    <p:sldId id="339" r:id="rId94"/>
    <p:sldId id="340" r:id="rId95"/>
    <p:sldId id="341" r:id="rId96"/>
    <p:sldId id="342" r:id="rId97"/>
    <p:sldId id="410" r:id="rId98"/>
    <p:sldId id="408" r:id="rId99"/>
    <p:sldId id="417" r:id="rId100"/>
    <p:sldId id="418" r:id="rId101"/>
    <p:sldId id="419" r:id="rId102"/>
    <p:sldId id="420" r:id="rId103"/>
    <p:sldId id="421" r:id="rId104"/>
    <p:sldId id="422" r:id="rId105"/>
    <p:sldId id="423" r:id="rId106"/>
    <p:sldId id="409" r:id="rId107"/>
    <p:sldId id="425" r:id="rId108"/>
    <p:sldId id="427" r:id="rId109"/>
    <p:sldId id="428" r:id="rId110"/>
    <p:sldId id="429" r:id="rId111"/>
    <p:sldId id="430" r:id="rId112"/>
    <p:sldId id="431" r:id="rId113"/>
    <p:sldId id="432" r:id="rId114"/>
    <p:sldId id="416" r:id="rId115"/>
    <p:sldId id="433" r:id="rId116"/>
    <p:sldId id="434" r:id="rId117"/>
    <p:sldId id="435" r:id="rId118"/>
    <p:sldId id="436" r:id="rId119"/>
    <p:sldId id="437" r:id="rId120"/>
    <p:sldId id="426" r:id="rId121"/>
    <p:sldId id="438" r:id="rId122"/>
    <p:sldId id="439" r:id="rId123"/>
    <p:sldId id="440" r:id="rId124"/>
    <p:sldId id="443" r:id="rId125"/>
    <p:sldId id="375" r:id="rId126"/>
    <p:sldId id="376" r:id="rId127"/>
    <p:sldId id="364" r:id="rId128"/>
    <p:sldId id="365" r:id="rId129"/>
    <p:sldId id="366" r:id="rId130"/>
    <p:sldId id="368" r:id="rId131"/>
    <p:sldId id="369" r:id="rId132"/>
    <p:sldId id="370" r:id="rId133"/>
    <p:sldId id="371" r:id="rId134"/>
    <p:sldId id="379" r:id="rId135"/>
    <p:sldId id="372" r:id="rId136"/>
    <p:sldId id="374" r:id="rId137"/>
    <p:sldId id="373" r:id="rId138"/>
    <p:sldId id="381" r:id="rId139"/>
    <p:sldId id="382" r:id="rId140"/>
    <p:sldId id="367" r:id="rId141"/>
    <p:sldId id="383" r:id="rId142"/>
    <p:sldId id="384" r:id="rId143"/>
    <p:sldId id="385" r:id="rId144"/>
    <p:sldId id="386" r:id="rId145"/>
    <p:sldId id="378" r:id="rId146"/>
    <p:sldId id="387" r:id="rId147"/>
    <p:sldId id="388" r:id="rId148"/>
    <p:sldId id="389" r:id="rId149"/>
    <p:sldId id="424" r:id="rId150"/>
    <p:sldId id="400" r:id="rId151"/>
    <p:sldId id="403" r:id="rId152"/>
    <p:sldId id="404" r:id="rId153"/>
    <p:sldId id="442" r:id="rId154"/>
    <p:sldId id="401" r:id="rId155"/>
    <p:sldId id="391" r:id="rId156"/>
    <p:sldId id="390" r:id="rId157"/>
    <p:sldId id="392" r:id="rId158"/>
    <p:sldId id="380" r:id="rId159"/>
    <p:sldId id="393" r:id="rId160"/>
    <p:sldId id="358" r:id="rId161"/>
  </p:sldIdLst>
  <p:sldSz cx="9144000" cy="6858000" type="screen4x3"/>
  <p:notesSz cx="6994525" cy="9280525"/>
  <p:defaultTextStyle>
    <a:defPPr>
      <a:defRPr lang="en-GB"/>
    </a:defPPr>
    <a:lvl1pPr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4723" autoAdjust="0"/>
  </p:normalViewPr>
  <p:slideViewPr>
    <p:cSldViewPr>
      <p:cViewPr varScale="1">
        <p:scale>
          <a:sx n="93" d="100"/>
          <a:sy n="93" d="100"/>
        </p:scale>
        <p:origin x="-45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585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/>
          </p:nvPr>
        </p:nvSpPr>
        <p:spPr bwMode="auto">
          <a:xfrm>
            <a:off x="3960813" y="0"/>
            <a:ext cx="3009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4" name="Rectangle 1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6338" y="695325"/>
            <a:ext cx="4619625" cy="3479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5" name="Rectangle 17"/>
          <p:cNvSpPr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3712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ftr"/>
          </p:nvPr>
        </p:nvSpPr>
        <p:spPr bwMode="auto">
          <a:xfrm>
            <a:off x="0" y="8813800"/>
            <a:ext cx="3009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sldNum"/>
          </p:nvPr>
        </p:nvSpPr>
        <p:spPr bwMode="auto">
          <a:xfrm>
            <a:off x="3960813" y="8813800"/>
            <a:ext cx="3009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E374D0CB-4FAE-46B4-A298-B8112EA8E91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A6B689-37B6-42E9-9C0B-39A872B5526B}" type="slidenum">
              <a:rPr lang="en-GB"/>
              <a:pPr/>
              <a:t>1</a:t>
            </a:fld>
            <a:endParaRPr lang="en-GB"/>
          </a:p>
        </p:txBody>
      </p:sp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402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55D4DF-67F1-4896-9714-47DD556B978D}" type="slidenum">
              <a:rPr lang="en-GB"/>
              <a:pPr/>
              <a:t>18</a:t>
            </a:fld>
            <a:endParaRPr lang="en-GB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9A0A96-F9EE-46E8-9838-A75099E8226D}" type="slidenum">
              <a:rPr lang="en-GB"/>
              <a:pPr/>
              <a:t>20</a:t>
            </a:fld>
            <a:endParaRPr lang="en-GB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108419-A829-444E-A2AB-E13275A4D6D1}" type="slidenum">
              <a:rPr lang="en-GB"/>
              <a:pPr/>
              <a:t>22</a:t>
            </a:fld>
            <a:endParaRPr lang="en-GB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8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3E2646-9FD2-42F1-AA2F-EE2A05D9E7F6}" type="slidenum">
              <a:rPr lang="en-GB"/>
              <a:pPr/>
              <a:t>24</a:t>
            </a:fld>
            <a:endParaRPr lang="en-GB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597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2341C2-3D2A-4829-92C0-DFA5A6D90922}" type="slidenum">
              <a:rPr lang="en-GB"/>
              <a:pPr/>
              <a:t>25</a:t>
            </a:fld>
            <a:endParaRPr lang="en-GB"/>
          </a:p>
        </p:txBody>
      </p:sp>
      <p:sp>
        <p:nvSpPr>
          <p:cNvPr id="12390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81C9A0-FD63-41C1-84D9-69C8D1796A06}" type="slidenum">
              <a:rPr lang="en-GB"/>
              <a:pPr/>
              <a:t>26</a:t>
            </a:fld>
            <a:endParaRPr lang="en-GB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BD6654-F12F-428A-B979-158C9710EAC5}" type="slidenum">
              <a:rPr lang="en-GB"/>
              <a:pPr/>
              <a:t>27</a:t>
            </a:fld>
            <a:endParaRPr lang="en-GB"/>
          </a:p>
        </p:txBody>
      </p:sp>
      <p:sp>
        <p:nvSpPr>
          <p:cNvPr id="12595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9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42D1CD-A563-4414-883F-32027D83BAFD}" type="slidenum">
              <a:rPr lang="en-GB"/>
              <a:pPr/>
              <a:t>28</a:t>
            </a:fld>
            <a:endParaRPr lang="en-GB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77FBFB-77BD-4C32-B26A-BFA42833134F}" type="slidenum">
              <a:rPr lang="en-GB"/>
              <a:pPr/>
              <a:t>29</a:t>
            </a:fld>
            <a:endParaRPr lang="en-GB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073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0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030879-8492-4A0C-ACD4-5886843DA2F8}" type="slidenum">
              <a:rPr lang="en-GB"/>
              <a:pPr/>
              <a:t>30</a:t>
            </a:fld>
            <a:endParaRPr lang="en-GB"/>
          </a:p>
        </p:txBody>
      </p:sp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957CE8-1BC3-4C8E-B70C-E0A4AAE822B8}" type="slidenum">
              <a:rPr lang="en-GB"/>
              <a:pPr/>
              <a:t>2</a:t>
            </a:fld>
            <a:endParaRPr lang="en-GB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DAE686-70A3-4809-A35E-454855E4D07F}" type="slidenum">
              <a:rPr lang="en-GB"/>
              <a:pPr/>
              <a:t>31</a:t>
            </a:fld>
            <a:endParaRPr lang="en-GB"/>
          </a:p>
        </p:txBody>
      </p:sp>
      <p:sp>
        <p:nvSpPr>
          <p:cNvPr id="13004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38986E-AB74-48C1-9D63-A59EF71BD27F}" type="slidenum">
              <a:rPr lang="en-GB"/>
              <a:pPr/>
              <a:t>32</a:t>
            </a:fld>
            <a:endParaRPr lang="en-GB"/>
          </a:p>
        </p:txBody>
      </p:sp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2BB228-C190-483F-8E48-8CE83430D693}" type="slidenum">
              <a:rPr lang="en-GB"/>
              <a:pPr/>
              <a:t>33</a:t>
            </a:fld>
            <a:endParaRPr lang="en-GB"/>
          </a:p>
        </p:txBody>
      </p:sp>
      <p:sp>
        <p:nvSpPr>
          <p:cNvPr id="13209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0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331501-D734-44BA-8B47-CD9896E9027A}" type="slidenum">
              <a:rPr lang="en-GB"/>
              <a:pPr/>
              <a:t>34</a:t>
            </a:fld>
            <a:endParaRPr lang="en-GB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A5BEC1-EA18-4926-AF5F-2487DAD9815D}" type="slidenum">
              <a:rPr lang="en-GB"/>
              <a:pPr/>
              <a:t>35</a:t>
            </a:fld>
            <a:endParaRPr lang="en-GB"/>
          </a:p>
        </p:txBody>
      </p:sp>
      <p:sp>
        <p:nvSpPr>
          <p:cNvPr id="13414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578EFD-BCF0-4941-838E-A57034C40BBA}" type="slidenum">
              <a:rPr lang="en-GB"/>
              <a:pPr/>
              <a:t>36</a:t>
            </a:fld>
            <a:endParaRPr lang="en-GB"/>
          </a:p>
        </p:txBody>
      </p:sp>
      <p:sp>
        <p:nvSpPr>
          <p:cNvPr id="13516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C8F964-9777-47FB-9B07-B043A9F2F8D5}" type="slidenum">
              <a:rPr lang="en-GB"/>
              <a:pPr/>
              <a:t>37</a:t>
            </a:fld>
            <a:endParaRPr lang="en-GB"/>
          </a:p>
        </p:txBody>
      </p:sp>
      <p:sp>
        <p:nvSpPr>
          <p:cNvPr id="13619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1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6DD2AE-CFD2-48F1-885F-55D1CE587A92}" type="slidenum">
              <a:rPr lang="en-GB"/>
              <a:pPr/>
              <a:t>38</a:t>
            </a:fld>
            <a:endParaRPr lang="en-GB"/>
          </a:p>
        </p:txBody>
      </p:sp>
      <p:sp>
        <p:nvSpPr>
          <p:cNvPr id="13721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C8863B-F068-4BA2-B52C-A974E6789F35}" type="slidenum">
              <a:rPr lang="en-GB"/>
              <a:pPr/>
              <a:t>39</a:t>
            </a:fld>
            <a:endParaRPr lang="en-GB"/>
          </a:p>
        </p:txBody>
      </p:sp>
      <p:sp>
        <p:nvSpPr>
          <p:cNvPr id="13824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2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8C55AE-2542-4875-9F5A-E662833C0EF1}" type="slidenum">
              <a:rPr lang="en-GB"/>
              <a:pPr/>
              <a:t>40</a:t>
            </a:fld>
            <a:endParaRPr lang="en-GB"/>
          </a:p>
        </p:txBody>
      </p:sp>
      <p:sp>
        <p:nvSpPr>
          <p:cNvPr id="13926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56FD25-A013-440C-A022-859E56174911}" type="slidenum">
              <a:rPr lang="en-GB"/>
              <a:pPr/>
              <a:t>7</a:t>
            </a:fld>
            <a:endParaRPr lang="en-GB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867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9C22E0-62F6-40F6-A298-7A24F659BD1F}" type="slidenum">
              <a:rPr lang="en-GB"/>
              <a:pPr/>
              <a:t>41</a:t>
            </a:fld>
            <a:endParaRPr lang="en-GB"/>
          </a:p>
        </p:txBody>
      </p:sp>
      <p:sp>
        <p:nvSpPr>
          <p:cNvPr id="14028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232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8B3CA3D-5A53-4862-A0FD-301A250E36D3}" type="slidenum">
              <a:rPr lang="en-GB"/>
              <a:pPr/>
              <a:t>42</a:t>
            </a:fld>
            <a:endParaRPr lang="en-GB"/>
          </a:p>
        </p:txBody>
      </p:sp>
      <p:sp>
        <p:nvSpPr>
          <p:cNvPr id="14131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3B6123-54D0-4EA1-BBFC-CD95AA7E863C}" type="slidenum">
              <a:rPr lang="en-GB"/>
              <a:pPr/>
              <a:t>43</a:t>
            </a:fld>
            <a:endParaRPr lang="en-GB"/>
          </a:p>
        </p:txBody>
      </p:sp>
      <p:sp>
        <p:nvSpPr>
          <p:cNvPr id="14233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F9FCD3-8370-4856-A78D-073209BD8BB9}" type="slidenum">
              <a:rPr lang="en-GB"/>
              <a:pPr/>
              <a:t>44</a:t>
            </a:fld>
            <a:endParaRPr lang="en-GB"/>
          </a:p>
        </p:txBody>
      </p:sp>
      <p:sp>
        <p:nvSpPr>
          <p:cNvPr id="14336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5581595-257C-4CBE-BE9F-C1AC1B5AA8AA}" type="slidenum">
              <a:rPr lang="en-GB"/>
              <a:pPr/>
              <a:t>45</a:t>
            </a:fld>
            <a:endParaRPr lang="en-GB"/>
          </a:p>
        </p:txBody>
      </p:sp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BD3477-44DC-4978-AB89-E00A6108955D}" type="slidenum">
              <a:rPr lang="en-GB"/>
              <a:pPr/>
              <a:t>46</a:t>
            </a:fld>
            <a:endParaRPr lang="en-GB"/>
          </a:p>
        </p:txBody>
      </p:sp>
      <p:sp>
        <p:nvSpPr>
          <p:cNvPr id="145409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BF91E6-112A-4867-911C-F2E3B6D62B01}" type="slidenum">
              <a:rPr lang="en-GB"/>
              <a:pPr/>
              <a:t>47</a:t>
            </a:fld>
            <a:endParaRPr lang="en-GB"/>
          </a:p>
        </p:txBody>
      </p:sp>
      <p:sp>
        <p:nvSpPr>
          <p:cNvPr id="146433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4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BEF9F9-35CD-4168-87A0-87CAEF7F8671}" type="slidenum">
              <a:rPr lang="en-GB"/>
              <a:pPr/>
              <a:t>48</a:t>
            </a:fld>
            <a:endParaRPr lang="en-GB"/>
          </a:p>
        </p:txBody>
      </p:sp>
      <p:sp>
        <p:nvSpPr>
          <p:cNvPr id="147457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C2EBFA-B792-4405-9220-37810651AEF3}" type="slidenum">
              <a:rPr lang="en-GB"/>
              <a:pPr/>
              <a:t>49</a:t>
            </a:fld>
            <a:endParaRPr lang="en-GB"/>
          </a:p>
        </p:txBody>
      </p:sp>
      <p:sp>
        <p:nvSpPr>
          <p:cNvPr id="14848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FE7438-CDEB-4B4A-B7BB-B25A3B24070F}" type="slidenum">
              <a:rPr lang="en-GB"/>
              <a:pPr/>
              <a:t>50</a:t>
            </a:fld>
            <a:endParaRPr lang="en-GB"/>
          </a:p>
        </p:txBody>
      </p:sp>
      <p:sp>
        <p:nvSpPr>
          <p:cNvPr id="149505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B3DF97-5F00-4F16-B71C-B5C0CFA102A1}" type="slidenum">
              <a:rPr lang="en-GB"/>
              <a:pPr/>
              <a:t>12</a:t>
            </a:fld>
            <a:endParaRPr lang="en-GB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867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68F6F2-2B44-4E37-9036-19DB6AA1360E}" type="slidenum">
              <a:rPr lang="en-GB"/>
              <a:pPr/>
              <a:t>51</a:t>
            </a:fld>
            <a:endParaRPr lang="en-GB"/>
          </a:p>
        </p:txBody>
      </p:sp>
      <p:sp>
        <p:nvSpPr>
          <p:cNvPr id="150529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32671D-CF79-47FD-B830-F89B98F094F2}" type="slidenum">
              <a:rPr lang="en-GB"/>
              <a:pPr/>
              <a:t>52</a:t>
            </a:fld>
            <a:endParaRPr lang="en-GB"/>
          </a:p>
        </p:txBody>
      </p:sp>
      <p:sp>
        <p:nvSpPr>
          <p:cNvPr id="15155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073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5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3A254C-6DF1-47BA-9BF7-C1A8B1C6E1C4}" type="slidenum">
              <a:rPr lang="en-GB"/>
              <a:pPr/>
              <a:t>53</a:t>
            </a:fld>
            <a:endParaRPr lang="en-GB"/>
          </a:p>
        </p:txBody>
      </p:sp>
      <p:sp>
        <p:nvSpPr>
          <p:cNvPr id="152577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6D85D1-6117-47F2-8783-8CE9E71BFF75}" type="slidenum">
              <a:rPr lang="en-GB"/>
              <a:pPr/>
              <a:t>54</a:t>
            </a:fld>
            <a:endParaRPr lang="en-GB"/>
          </a:p>
        </p:txBody>
      </p:sp>
      <p:sp>
        <p:nvSpPr>
          <p:cNvPr id="153601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8F7678-2259-4B8D-9724-D7CEE3EF6F0F}" type="slidenum">
              <a:rPr lang="en-GB"/>
              <a:pPr/>
              <a:t>55</a:t>
            </a:fld>
            <a:endParaRPr lang="en-GB"/>
          </a:p>
        </p:txBody>
      </p:sp>
      <p:sp>
        <p:nvSpPr>
          <p:cNvPr id="154625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6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750CD2-6836-421B-BDE8-253483B8A397}" type="slidenum">
              <a:rPr lang="en-GB"/>
              <a:pPr/>
              <a:t>56</a:t>
            </a:fld>
            <a:endParaRPr lang="en-GB"/>
          </a:p>
        </p:txBody>
      </p:sp>
      <p:sp>
        <p:nvSpPr>
          <p:cNvPr id="15667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1B57DF-C183-4747-864C-A9A4365E7F93}" type="slidenum">
              <a:rPr lang="en-GB"/>
              <a:pPr/>
              <a:t>57</a:t>
            </a:fld>
            <a:endParaRPr lang="en-GB"/>
          </a:p>
        </p:txBody>
      </p:sp>
      <p:sp>
        <p:nvSpPr>
          <p:cNvPr id="15769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8A48B9-1494-4FE9-9CA9-E8C49F4AD103}" type="slidenum">
              <a:rPr lang="en-GB"/>
              <a:pPr/>
              <a:t>58</a:t>
            </a:fld>
            <a:endParaRPr lang="en-GB"/>
          </a:p>
        </p:txBody>
      </p:sp>
      <p:sp>
        <p:nvSpPr>
          <p:cNvPr id="15872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76781B-5EAB-4258-8336-F32B656FA782}" type="slidenum">
              <a:rPr lang="en-GB"/>
              <a:pPr/>
              <a:t>59</a:t>
            </a:fld>
            <a:endParaRPr lang="en-GB"/>
          </a:p>
        </p:txBody>
      </p:sp>
      <p:sp>
        <p:nvSpPr>
          <p:cNvPr id="15974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795318-B920-4B31-883D-110BD3A233CB}" type="slidenum">
              <a:rPr lang="en-GB"/>
              <a:pPr/>
              <a:t>60</a:t>
            </a:fld>
            <a:endParaRPr lang="en-GB"/>
          </a:p>
        </p:txBody>
      </p:sp>
      <p:sp>
        <p:nvSpPr>
          <p:cNvPr id="160769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0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E83BA6-3779-4B59-A150-4559D6649FA3}" type="slidenum">
              <a:rPr lang="en-GB"/>
              <a:pPr/>
              <a:t>13</a:t>
            </a:fld>
            <a:endParaRPr lang="en-GB"/>
          </a:p>
        </p:txBody>
      </p:sp>
      <p:sp>
        <p:nvSpPr>
          <p:cNvPr id="11571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2EA276-750C-4A7F-8726-3F77D7A6CA5E}" type="slidenum">
              <a:rPr lang="en-GB"/>
              <a:pPr/>
              <a:t>61</a:t>
            </a:fld>
            <a:endParaRPr lang="en-GB"/>
          </a:p>
        </p:txBody>
      </p:sp>
      <p:sp>
        <p:nvSpPr>
          <p:cNvPr id="16179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B41A2C8-EA9E-4474-B250-612CCCF97103}" type="slidenum">
              <a:rPr lang="en-GB"/>
              <a:pPr/>
              <a:t>62</a:t>
            </a:fld>
            <a:endParaRPr lang="en-GB"/>
          </a:p>
        </p:txBody>
      </p:sp>
      <p:sp>
        <p:nvSpPr>
          <p:cNvPr id="162817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DB1951C-9A07-4C7A-BFE8-1254634ADCA6}" type="slidenum">
              <a:rPr lang="en-GB"/>
              <a:pPr/>
              <a:t>63</a:t>
            </a:fld>
            <a:endParaRPr lang="en-GB"/>
          </a:p>
        </p:txBody>
      </p:sp>
      <p:sp>
        <p:nvSpPr>
          <p:cNvPr id="163841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7DD63F-3D83-499A-BB84-998028272B1A}" type="slidenum">
              <a:rPr lang="en-GB"/>
              <a:pPr/>
              <a:t>64</a:t>
            </a:fld>
            <a:endParaRPr lang="en-GB"/>
          </a:p>
        </p:txBody>
      </p:sp>
      <p:sp>
        <p:nvSpPr>
          <p:cNvPr id="164865" name="Text Box 1"/>
          <p:cNvSpPr txBox="1">
            <a:spLocks noChangeArrowheads="1"/>
          </p:cNvSpPr>
          <p:nvPr/>
        </p:nvSpPr>
        <p:spPr bwMode="auto">
          <a:xfrm>
            <a:off x="1177925" y="704850"/>
            <a:ext cx="4640263" cy="347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FE7A92-1E54-45C7-B755-74C427BEA64B}" type="slidenum">
              <a:rPr lang="en-GB"/>
              <a:pPr/>
              <a:t>65</a:t>
            </a:fld>
            <a:endParaRPr lang="en-GB"/>
          </a:p>
        </p:txBody>
      </p:sp>
      <p:sp>
        <p:nvSpPr>
          <p:cNvPr id="16588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265C3F-5904-4669-872F-4109B622C18A}" type="slidenum">
              <a:rPr lang="en-GB"/>
              <a:pPr/>
              <a:t>66</a:t>
            </a:fld>
            <a:endParaRPr lang="en-GB"/>
          </a:p>
        </p:txBody>
      </p:sp>
      <p:sp>
        <p:nvSpPr>
          <p:cNvPr id="16691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6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0645A0-C8BD-4183-8133-EE5866CE9754}" type="slidenum">
              <a:rPr lang="en-GB"/>
              <a:pPr/>
              <a:t>67</a:t>
            </a:fld>
            <a:endParaRPr lang="en-GB"/>
          </a:p>
        </p:txBody>
      </p:sp>
      <p:sp>
        <p:nvSpPr>
          <p:cNvPr id="16793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C4C238-7E8A-44C4-B829-22D2B76DFC33}" type="slidenum">
              <a:rPr lang="en-GB"/>
              <a:pPr/>
              <a:t>68</a:t>
            </a:fld>
            <a:endParaRPr lang="en-GB"/>
          </a:p>
        </p:txBody>
      </p:sp>
      <p:sp>
        <p:nvSpPr>
          <p:cNvPr id="16896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8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2253B6-D6A4-4902-BEA2-4EBCFEF2C9B4}" type="slidenum">
              <a:rPr lang="en-GB"/>
              <a:pPr/>
              <a:t>69</a:t>
            </a:fld>
            <a:endParaRPr lang="en-GB"/>
          </a:p>
        </p:txBody>
      </p:sp>
      <p:sp>
        <p:nvSpPr>
          <p:cNvPr id="16998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2D78DA-E138-465A-AB13-D14E466C4B58}" type="slidenum">
              <a:rPr lang="en-GB"/>
              <a:pPr/>
              <a:t>70</a:t>
            </a:fld>
            <a:endParaRPr lang="en-GB"/>
          </a:p>
        </p:txBody>
      </p:sp>
      <p:sp>
        <p:nvSpPr>
          <p:cNvPr id="17203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708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B540AB-96AB-4240-8034-40EBA502C686}" type="slidenum">
              <a:rPr lang="en-GB"/>
              <a:pPr/>
              <a:t>14</a:t>
            </a:fld>
            <a:endParaRPr lang="en-GB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B30A35-DDA2-4E95-954F-F92B92B669EF}" type="slidenum">
              <a:rPr lang="en-GB"/>
              <a:pPr/>
              <a:t>71</a:t>
            </a:fld>
            <a:endParaRPr lang="en-GB"/>
          </a:p>
        </p:txBody>
      </p:sp>
      <p:sp>
        <p:nvSpPr>
          <p:cNvPr id="17305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550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4924FC3-67C8-4FDE-B465-3E6D54581188}" type="slidenum">
              <a:rPr lang="en-GB"/>
              <a:pPr/>
              <a:t>72</a:t>
            </a:fld>
            <a:endParaRPr lang="en-GB"/>
          </a:p>
        </p:txBody>
      </p:sp>
      <p:sp>
        <p:nvSpPr>
          <p:cNvPr id="17408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550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8D9468-EFF2-4D19-9689-AC8B3780841F}" type="slidenum">
              <a:rPr lang="en-GB"/>
              <a:pPr/>
              <a:t>73</a:t>
            </a:fld>
            <a:endParaRPr lang="en-GB"/>
          </a:p>
        </p:txBody>
      </p:sp>
      <p:sp>
        <p:nvSpPr>
          <p:cNvPr id="17510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550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A072E9-7E64-41BC-8842-8FBEA0964EB4}" type="slidenum">
              <a:rPr lang="en-GB"/>
              <a:pPr/>
              <a:t>74</a:t>
            </a:fld>
            <a:endParaRPr lang="en-GB"/>
          </a:p>
        </p:txBody>
      </p:sp>
      <p:sp>
        <p:nvSpPr>
          <p:cNvPr id="17612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6318D9-2334-4A90-90F7-6CC4447A14B6}" type="slidenum">
              <a:rPr lang="en-GB"/>
              <a:pPr/>
              <a:t>76</a:t>
            </a:fld>
            <a:endParaRPr lang="en-GB"/>
          </a:p>
        </p:txBody>
      </p:sp>
      <p:sp>
        <p:nvSpPr>
          <p:cNvPr id="21196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915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0EB4A1-5D68-4E9A-BF3C-438253F1A7C8}" type="slidenum">
              <a:rPr lang="en-GB"/>
              <a:pPr/>
              <a:t>78</a:t>
            </a:fld>
            <a:endParaRPr lang="en-GB"/>
          </a:p>
        </p:txBody>
      </p:sp>
      <p:sp>
        <p:nvSpPr>
          <p:cNvPr id="17715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232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7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A4FDF8-3471-4AB2-8A83-9569E4C4C7AF}" type="slidenum">
              <a:rPr lang="en-GB"/>
              <a:pPr/>
              <a:t>79</a:t>
            </a:fld>
            <a:endParaRPr lang="en-GB"/>
          </a:p>
        </p:txBody>
      </p:sp>
      <p:sp>
        <p:nvSpPr>
          <p:cNvPr id="17817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D13DD6-883B-4D3B-9277-E56F5C244E00}" type="slidenum">
              <a:rPr lang="en-GB"/>
              <a:pPr/>
              <a:t>80</a:t>
            </a:fld>
            <a:endParaRPr lang="en-GB"/>
          </a:p>
        </p:txBody>
      </p:sp>
      <p:sp>
        <p:nvSpPr>
          <p:cNvPr id="17920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232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E390DE-0AB3-4B78-96CD-DDBF12102E45}" type="slidenum">
              <a:rPr lang="en-GB"/>
              <a:pPr/>
              <a:t>81</a:t>
            </a:fld>
            <a:endParaRPr lang="en-GB"/>
          </a:p>
        </p:txBody>
      </p:sp>
      <p:sp>
        <p:nvSpPr>
          <p:cNvPr id="18022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D8910D-E310-47D2-8405-C9FAACB81F95}" type="slidenum">
              <a:rPr lang="en-GB"/>
              <a:pPr/>
              <a:t>82</a:t>
            </a:fld>
            <a:endParaRPr lang="en-GB"/>
          </a:p>
        </p:txBody>
      </p:sp>
      <p:sp>
        <p:nvSpPr>
          <p:cNvPr id="18124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073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00B32B-C370-4D59-8431-93221D06C7BE}" type="slidenum">
              <a:rPr lang="en-GB"/>
              <a:pPr/>
              <a:t>15</a:t>
            </a:fld>
            <a:endParaRPr lang="en-GB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218E6B-0021-4CA2-8EAE-4D5EBCF4CF68}" type="slidenum">
              <a:rPr lang="en-GB"/>
              <a:pPr/>
              <a:t>83</a:t>
            </a:fld>
            <a:endParaRPr lang="en-GB"/>
          </a:p>
        </p:txBody>
      </p:sp>
      <p:sp>
        <p:nvSpPr>
          <p:cNvPr id="18227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728586-0B46-401B-A93B-42D6F594B229}" type="slidenum">
              <a:rPr lang="en-GB"/>
              <a:pPr/>
              <a:t>84</a:t>
            </a:fld>
            <a:endParaRPr lang="en-GB"/>
          </a:p>
        </p:txBody>
      </p:sp>
      <p:sp>
        <p:nvSpPr>
          <p:cNvPr id="18329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073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17E550-C2F4-428E-A70E-C0C76F1F3367}" type="slidenum">
              <a:rPr lang="en-GB"/>
              <a:pPr/>
              <a:t>85</a:t>
            </a:fld>
            <a:endParaRPr lang="en-GB"/>
          </a:p>
        </p:txBody>
      </p:sp>
      <p:sp>
        <p:nvSpPr>
          <p:cNvPr id="18432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E9562D-BE7D-4FD7-8342-E566B85C20DC}" type="slidenum">
              <a:rPr lang="en-GB"/>
              <a:pPr/>
              <a:t>86</a:t>
            </a:fld>
            <a:endParaRPr lang="en-GB"/>
          </a:p>
        </p:txBody>
      </p:sp>
      <p:sp>
        <p:nvSpPr>
          <p:cNvPr id="18534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841C53-1150-4297-964B-3D9C9F1BCDD9}" type="slidenum">
              <a:rPr lang="en-GB"/>
              <a:pPr/>
              <a:t>87</a:t>
            </a:fld>
            <a:endParaRPr lang="en-GB"/>
          </a:p>
        </p:txBody>
      </p:sp>
      <p:sp>
        <p:nvSpPr>
          <p:cNvPr id="18636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391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DECEEC-D857-4B64-B2E9-245C444C9644}" type="slidenum">
              <a:rPr lang="en-GB"/>
              <a:pPr/>
              <a:t>88</a:t>
            </a:fld>
            <a:endParaRPr lang="en-GB"/>
          </a:p>
        </p:txBody>
      </p:sp>
      <p:sp>
        <p:nvSpPr>
          <p:cNvPr id="18841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EB875D-6029-4322-9A5B-E139DD3E336B}" type="slidenum">
              <a:rPr lang="en-GB"/>
              <a:pPr/>
              <a:t>89</a:t>
            </a:fld>
            <a:endParaRPr lang="en-GB"/>
          </a:p>
        </p:txBody>
      </p:sp>
      <p:sp>
        <p:nvSpPr>
          <p:cNvPr id="18944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915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9AB65D-DC4B-4732-8D15-CEFAD077A133}" type="slidenum">
              <a:rPr lang="en-GB"/>
              <a:pPr/>
              <a:t>90</a:t>
            </a:fld>
            <a:endParaRPr lang="en-GB"/>
          </a:p>
        </p:txBody>
      </p:sp>
      <p:sp>
        <p:nvSpPr>
          <p:cNvPr id="19046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915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8BC3E7-AE4D-4A60-9908-430391E1E22C}" type="slidenum">
              <a:rPr lang="en-GB"/>
              <a:pPr/>
              <a:t>91</a:t>
            </a:fld>
            <a:endParaRPr lang="en-GB"/>
          </a:p>
        </p:txBody>
      </p:sp>
      <p:sp>
        <p:nvSpPr>
          <p:cNvPr id="19148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915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8E5676-A209-4105-8A87-BF66229913F4}" type="slidenum">
              <a:rPr lang="en-GB"/>
              <a:pPr/>
              <a:t>92</a:t>
            </a:fld>
            <a:endParaRPr lang="en-GB"/>
          </a:p>
        </p:txBody>
      </p:sp>
      <p:sp>
        <p:nvSpPr>
          <p:cNvPr id="19251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9150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2B9F39-8BDB-4E0A-8E6C-C007A7D08226}" type="slidenum">
              <a:rPr lang="en-GB"/>
              <a:pPr/>
              <a:t>16</a:t>
            </a:fld>
            <a:endParaRPr lang="en-GB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7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85898F-BC3D-4131-B69F-498A5A61DE92}" type="slidenum">
              <a:rPr lang="en-GB"/>
              <a:pPr/>
              <a:t>93</a:t>
            </a:fld>
            <a:endParaRPr lang="en-GB"/>
          </a:p>
        </p:txBody>
      </p:sp>
      <p:sp>
        <p:nvSpPr>
          <p:cNvPr id="19353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388FAB-9A50-41AC-BA18-D427ACEA0B24}" type="slidenum">
              <a:rPr lang="en-GB"/>
              <a:pPr/>
              <a:t>94</a:t>
            </a:fld>
            <a:endParaRPr lang="en-GB"/>
          </a:p>
        </p:txBody>
      </p:sp>
      <p:sp>
        <p:nvSpPr>
          <p:cNvPr id="194561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4D55063-2AFE-43AE-97BA-89F256BF5F2F}" type="slidenum">
              <a:rPr lang="en-GB"/>
              <a:pPr/>
              <a:t>95</a:t>
            </a:fld>
            <a:endParaRPr lang="en-GB"/>
          </a:p>
        </p:txBody>
      </p:sp>
      <p:sp>
        <p:nvSpPr>
          <p:cNvPr id="19558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CC8218-4D6B-495F-B3A5-317E281865A1}" type="slidenum">
              <a:rPr lang="en-GB"/>
              <a:pPr/>
              <a:t>96</a:t>
            </a:fld>
            <a:endParaRPr lang="en-GB"/>
          </a:p>
        </p:txBody>
      </p:sp>
      <p:sp>
        <p:nvSpPr>
          <p:cNvPr id="196609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75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6DB85B-57F2-474B-BD52-1A21499E2F67}" type="slidenum">
              <a:rPr lang="en-GB"/>
              <a:pPr/>
              <a:t>160</a:t>
            </a:fld>
            <a:endParaRPr lang="en-GB"/>
          </a:p>
        </p:txBody>
      </p:sp>
      <p:sp>
        <p:nvSpPr>
          <p:cNvPr id="21299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402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D3B9532-C3EC-46D5-97A4-8FA043BE9AC7}" type="slidenum">
              <a:rPr lang="en-GB"/>
              <a:pPr/>
              <a:t>17</a:t>
            </a:fld>
            <a:endParaRPr lang="en-GB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22800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EC146C6-2E64-4BD5-8A3E-E8C986DA7FA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F542B2-1152-4979-932F-6B270DB7E1A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28588"/>
            <a:ext cx="2051050" cy="599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05513" cy="599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7DF1CE-CD5C-4D6E-B13C-6D878F3C84C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08963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12963" cy="471488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74963" cy="471488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12963" cy="471488"/>
          </a:xfrm>
        </p:spPr>
        <p:txBody>
          <a:bodyPr/>
          <a:lstStyle>
            <a:lvl1pPr>
              <a:defRPr/>
            </a:lvl1pPr>
          </a:lstStyle>
          <a:p>
            <a:fld id="{B5696F1C-B275-41D3-A1BD-DF27858DA9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AE5A2D-6F68-4A35-9D68-48877F68D4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8605223-D92F-4AE5-9C12-067CC80E4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05FA68-E48E-4F6D-94EC-E20D6C9FA7A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B1A822-C9D0-441B-9ABF-C2D40E3442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E1EA74-8637-4D6E-BBA0-5F1DDC4DE44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72F542-BEC2-4E48-A4E0-756A9F2C3F0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C5A060-2DE2-4F94-BB07-D86F787C071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793D7E1-5155-4F08-8965-A8EB1C9C655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08963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12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74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fld id="{892D1596-E084-4F25-9D17-3D4F76DBF2E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2pPr>
      <a:lvl3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3pPr>
      <a:lvl4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4pPr>
      <a:lvl5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5pPr>
      <a:lvl6pPr marL="4572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6pPr>
      <a:lvl7pPr marL="9144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7pPr>
      <a:lvl8pPr marL="13716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8pPr>
      <a:lvl9pPr marL="18288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9pPr>
    </p:titleStyle>
    <p:bodyStyle>
      <a:lvl1pPr marL="322263" indent="-322263" algn="l" defTabSz="457200" rtl="0" fontAlgn="base">
        <a:lnSpc>
          <a:spcPct val="98000"/>
        </a:lnSpc>
        <a:spcBef>
          <a:spcPts val="8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22313" indent="-265113" algn="l" defTabSz="457200" rtl="0" fontAlgn="base">
        <a:lnSpc>
          <a:spcPct val="98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latin typeface="+mn-lt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latin typeface="+mn-lt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latin typeface="+mn-lt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5pPr>
      <a:lvl6pPr marL="25146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63525"/>
            <a:ext cx="8228013" cy="1866900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noProof="0" dirty="0" smtClean="0">
                <a:latin typeface="+mj-lt"/>
              </a:rPr>
              <a:t>Current awareness for digital libraries. From NEP to bims.  </a:t>
            </a:r>
            <a:endParaRPr lang="en-US" sz="4000" noProof="0" dirty="0">
              <a:latin typeface="+mj-lt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971600" y="2348880"/>
            <a:ext cx="7416824" cy="3840163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lvl="1" indent="0" algn="ctr">
              <a:lnSpc>
                <a:spcPct val="100000"/>
              </a:lnSpc>
              <a:spcBef>
                <a:spcPts val="1000"/>
              </a:spcBef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noProof="0" dirty="0" smtClean="0">
                <a:latin typeface="+mj-lt"/>
              </a:rPr>
              <a:t>Thomas Krichel</a:t>
            </a:r>
          </a:p>
          <a:p>
            <a:pPr marL="0" lvl="1" indent="0" algn="ctr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noProof="0" dirty="0" smtClean="0">
                <a:latin typeface="+mj-lt"/>
              </a:rPr>
              <a:t>Open Library Society &amp; </a:t>
            </a:r>
            <a:r>
              <a:rPr lang="en-US" sz="3200" noProof="0" dirty="0" err="1" smtClean="0">
                <a:latin typeface="+mj-lt"/>
              </a:rPr>
              <a:t>РАНХиГС</a:t>
            </a:r>
            <a:r>
              <a:rPr lang="en-US" sz="3200" noProof="0" dirty="0" smtClean="0">
                <a:latin typeface="+mj-lt"/>
              </a:rPr>
              <a:t> </a:t>
            </a:r>
          </a:p>
          <a:p>
            <a:pPr marL="0" lvl="1" indent="0" algn="ctr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noProof="0" dirty="0" smtClean="0">
                <a:latin typeface="+mj-lt"/>
              </a:rPr>
              <a:t>NYC 2018–02–20</a:t>
            </a:r>
            <a:endParaRPr lang="en-US" sz="3200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search is not bad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Search is good for introductory queries.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It is good for precise ephemeral queries.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Modern web information retrieval understands that document records are of different values.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Example Google Scholar prefers documents that have a lot of citations. This is a problem for current awareness. 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If we have a lot of reports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the past, the experience length was 13 months.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took a few minutes to run a model for each reports.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With 90 reports this adds up to about 10 hours.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works but is scales poorly.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asynchronous training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rewrote all the learning software 2015 to enable models made with old features to be uses on current data with new features.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keep models and features used in this models.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then scan a new issue for the features, and then I apply the model.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much faster.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08963" cy="115584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advantages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08963" cy="514384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reduces the release of an issue from about 10 hours to 5 minutes.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Learning can be spread over time.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experience length can be much longer.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Currently it is three years.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is hoped that the increasing in the experience length compensates for non-recognition of the latest features.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Works as long as every record to classify has a past feature. 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use of composite feature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Normally, features are single words.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Economics uses common words in weird fashion.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Intuitively, we understand that phrases, like “fiscal policy” are important.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getting phrases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Machine learning for NEP uses the “Keywords” field from all of RePEc data, i.e. not just working papers.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scans the value of the keywords for phrases.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then get a phrases dictionary.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introduce them into the feature set like individual words would be.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performance analysis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There has been no systematic analysis of learning performance.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median time editors spent is 10 minutes.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Some editors spent too long. Their presorting should be looked at.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returning to NEP-all: affordances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 smtClean="0">
                <a:latin typeface="+mj-lt"/>
              </a:rPr>
              <a:t>nep</a:t>
            </a:r>
            <a:r>
              <a:rPr lang="en-US" dirty="0" smtClean="0">
                <a:latin typeface="+mj-lt"/>
              </a:rPr>
              <a:t>-all should provide stable weekly papers.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should filter papers that are badly described, e.g. that have character set issues.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should avoid duplicate papers. 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has become impossible to do.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But duplicates are endemic in  RePEc. 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2011 Wildwood proposal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Initially a spec written for student work but the student never did it.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idea is to use algorithms from plagiarism detection (e.g. Sorokina’s work on arXiv) to “presort” </a:t>
            </a:r>
            <a:r>
              <a:rPr lang="en-US" dirty="0" err="1" smtClean="0">
                <a:latin typeface="+mj-lt"/>
              </a:rPr>
              <a:t>nep</a:t>
            </a:r>
            <a:r>
              <a:rPr lang="en-US" dirty="0" smtClean="0">
                <a:latin typeface="+mj-lt"/>
              </a:rPr>
              <a:t>-all and augment it with links to duplicated docs.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Never implemented. Maybe will never be implemented.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dealing with irregular inflow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use to compile a list of new records on the NEP server (“tebuk”, later “elneg”).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If there were lot of them I spliced them into parts and/or created special issues.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If there were few I united with previous issues.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 shitty, error-prone manual job. </a:t>
            </a:r>
          </a:p>
          <a:p>
            <a:pPr>
              <a:lnSpc>
                <a:spcPct val="100000"/>
              </a:lnSpc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first-come first served queuing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Such a queuing system would require compiling a list of new additions several times as week, at least daily.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would still be problematic with large archives. The worst would be </a:t>
            </a:r>
            <a:r>
              <a:rPr lang="en-US" dirty="0" err="1" smtClean="0">
                <a:latin typeface="+mj-lt"/>
              </a:rPr>
              <a:t>AgEcon</a:t>
            </a:r>
            <a:r>
              <a:rPr lang="en-US" dirty="0" smtClean="0">
                <a:latin typeface="+mj-lt"/>
              </a:rPr>
              <a:t> search.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need something else, and we need theory behind it.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made Yanabino.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search-based current awareness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You can save and repeat searches.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If you are authenticated, the system can keep track of what it has already shown to you.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think PubMed has as system like that.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435280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economic inspiration of Yanabino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08963" cy="478380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RePEc has a few large archives and some tend to dump large volumes.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They signal that they are not interested in timely distribution.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Thus they are being placed at the back of a queue.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Weekly issues will only take a part of their output.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serves diversity.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pile and sort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Software compiles daily addition piles.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They are sorted by, in order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>
                <a:latin typeface="+mj-lt"/>
              </a:rPr>
              <a:t>amount of papers in the same archive, ascending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>
                <a:latin typeface="+mj-lt"/>
              </a:rPr>
              <a:t>days since date of paper, ascending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>
                <a:latin typeface="+mj-lt"/>
              </a:rPr>
              <a:t>descriptive length, descending</a:t>
            </a:r>
          </a:p>
          <a:p>
            <a:pPr marL="571500" indent="-514350">
              <a:lnSpc>
                <a:spcPct val="100000"/>
              </a:lnSpc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at issue time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harvest a roughly equal amount from each piles.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It’s roughly equal because some piles may run empty.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Comes out every week. Until 2017 it was on Sunday, now it is on Monday shortly after midnight UTC. </a:t>
            </a:r>
          </a:p>
          <a:p>
            <a:pPr>
              <a:lnSpc>
                <a:spcPct val="100000"/>
              </a:lnSpc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documentation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production since August 2016.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http://nep.repec.org/yanabino.html has pretty complete Yanabino documentation.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http://nep.repec.org/queue.html has the queue.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queue is updated daily.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2017 holiday policy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Given that we ran out of queue in the Summer of 2017 I proposed the first months in June July and August be “holiday” weeks when no issue is produced.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avoids carrying a very large queue in all other times of the year required to fill a Summer hole.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435280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back to the affordances of nep-all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general editor could not really be expected to do de-duplication without some system that would keep track of past docs.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However the general editor can be expected to filter poorly formed entries.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need a way to deal with that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… and maybe do something about the duplicates.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duplicates can ruin learning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Assume there are two duplicate papers </a:t>
            </a:r>
            <a:r>
              <a:rPr lang="en-US" i="1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and </a:t>
            </a:r>
            <a:r>
              <a:rPr lang="en-US" i="1" dirty="0" smtClean="0">
                <a:latin typeface="+mj-lt"/>
              </a:rPr>
              <a:t>B.</a:t>
            </a:r>
          </a:p>
          <a:p>
            <a:r>
              <a:rPr lang="en-US" i="1" dirty="0" smtClean="0">
                <a:latin typeface="+mj-lt"/>
              </a:rPr>
              <a:t>A </a:t>
            </a:r>
            <a:r>
              <a:rPr lang="en-US" dirty="0" smtClean="0">
                <a:latin typeface="+mj-lt"/>
              </a:rPr>
              <a:t> should go into the report. The editor refuses </a:t>
            </a:r>
            <a:r>
              <a:rPr lang="en-US" i="1" dirty="0" smtClean="0">
                <a:latin typeface="+mj-lt"/>
              </a:rPr>
              <a:t>B.</a:t>
            </a:r>
          </a:p>
          <a:p>
            <a:r>
              <a:rPr lang="en-US" dirty="0" smtClean="0">
                <a:latin typeface="+mj-lt"/>
              </a:rPr>
              <a:t>Learning is confused because both papers have very similar features but once it is once accepted and once rejected.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the filtering screen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4927823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On 2016–05–13 that day I introduced the filtering screen into the ernad report issue composition interface.</a:t>
            </a:r>
          </a:p>
          <a:p>
            <a:r>
              <a:rPr lang="en-US" dirty="0" smtClean="0">
                <a:latin typeface="+mj-lt"/>
              </a:rPr>
              <a:t>It comes after the selection screen, which is now known as the pickup screen. </a:t>
            </a:r>
          </a:p>
          <a:p>
            <a:r>
              <a:rPr lang="en-US" dirty="0" smtClean="0">
                <a:latin typeface="+mj-lt"/>
              </a:rPr>
              <a:t>The filtering screen selects all papers by default. </a:t>
            </a:r>
          </a:p>
          <a:p>
            <a:r>
              <a:rPr lang="en-US" dirty="0" smtClean="0">
                <a:latin typeface="+mj-lt"/>
              </a:rPr>
              <a:t>It allows editors to filter on-topic papers that are no entering the report for other reasons.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pickup versus filtering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An editor picks up all docs that are on the topic. They enter machine learning as accepted docs.</a:t>
            </a:r>
          </a:p>
          <a:p>
            <a:r>
              <a:rPr lang="en-US" dirty="0" smtClean="0">
                <a:latin typeface="+mj-lt"/>
              </a:rPr>
              <a:t>Some docs maybe be on topic but they may still be not make it to the subject report issue.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reasons to filter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aseline="-25000" dirty="0" smtClean="0">
                <a:latin typeface="+mj-lt"/>
              </a:rPr>
              <a:t>may be badly described</a:t>
            </a:r>
          </a:p>
          <a:p>
            <a:r>
              <a:rPr lang="en-US" sz="5400" baseline="-25000" dirty="0" smtClean="0">
                <a:latin typeface="+mj-lt"/>
              </a:rPr>
              <a:t>may not be in English</a:t>
            </a:r>
          </a:p>
          <a:p>
            <a:r>
              <a:rPr lang="en-US" sz="5400" baseline="-25000" dirty="0" smtClean="0">
                <a:latin typeface="+mj-lt"/>
              </a:rPr>
              <a:t>may be a survey paper</a:t>
            </a:r>
          </a:p>
          <a:p>
            <a:r>
              <a:rPr lang="en-US" sz="5400" baseline="-25000" dirty="0" smtClean="0">
                <a:latin typeface="+mj-lt"/>
              </a:rPr>
              <a:t>may contain crackpot ideas</a:t>
            </a:r>
          </a:p>
          <a:p>
            <a:r>
              <a:rPr lang="en-US" sz="5400" baseline="-25000" dirty="0" smtClean="0">
                <a:latin typeface="+mj-lt"/>
              </a:rPr>
              <a:t>may be from an author the editor does not like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8013" cy="13446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types of current awareness</a:t>
            </a:r>
            <a:endParaRPr lang="en-US" noProof="0" dirty="0">
              <a:latin typeface="+mj-lt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no official typology that I know of.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 could try to distinguish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keyword based </a:t>
            </a:r>
            <a:endParaRPr lang="en-US" noProof="0" dirty="0" smtClean="0">
              <a:latin typeface="+mj-lt"/>
            </a:endParaRP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usage history based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common classification based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others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modern NEP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modern 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instant learning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stable, automated allport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selection in two stages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Modern NEP starts with the introduction of Yanabino 2016–08–16.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What’s post-modern?</a:t>
            </a:r>
          </a:p>
          <a:p>
            <a:pPr>
              <a:lnSpc>
                <a:spcPct val="100000"/>
              </a:lnSpc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better doc gathering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NEP relies on Sune </a:t>
            </a:r>
            <a:r>
              <a:rPr lang="en-US" dirty="0" err="1" smtClean="0">
                <a:latin typeface="+mj-lt"/>
              </a:rPr>
              <a:t>Karlsson’s</a:t>
            </a:r>
            <a:r>
              <a:rPr lang="en-US" dirty="0" smtClean="0">
                <a:latin typeface="+mj-lt"/>
              </a:rPr>
              <a:t> RePEc full-text link checker. This does not check all archives every day resulting in artificial grouping of inputs by archives. </a:t>
            </a:r>
          </a:p>
          <a:p>
            <a:r>
              <a:rPr lang="en-US" dirty="0" smtClean="0">
                <a:latin typeface="+mj-lt"/>
              </a:rPr>
              <a:t>NEP should have its own full-text store to enable long-run delivery.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individual emails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It would be good to have individual emails to subscribers.</a:t>
            </a:r>
          </a:p>
          <a:p>
            <a:r>
              <a:rPr lang="en-US" dirty="0" smtClean="0">
                <a:latin typeface="+mj-lt"/>
              </a:rPr>
              <a:t>This would allow tracking of downloads of papers right to subscribers.  </a:t>
            </a:r>
          </a:p>
          <a:p>
            <a:r>
              <a:rPr lang="en-US" dirty="0" smtClean="0">
                <a:latin typeface="+mj-lt"/>
              </a:rPr>
              <a:t>This can not be done with the Mailman infrastructure.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talking NEP shop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NEP has attracted a small amount of sponsorship. I need more.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NEP’s equipment is sponsored by New Zealand universities where </a:t>
            </a:r>
            <a:r>
              <a:rPr lang="en-US" dirty="0" smtClean="0">
                <a:latin typeface="+mj-lt"/>
              </a:rPr>
              <a:t>Martin </a:t>
            </a:r>
            <a:r>
              <a:rPr lang="en-US" dirty="0" err="1" smtClean="0">
                <a:latin typeface="+mj-lt"/>
              </a:rPr>
              <a:t>Berka</a:t>
            </a:r>
            <a:r>
              <a:rPr lang="en-US" dirty="0" smtClean="0">
                <a:latin typeface="+mj-lt"/>
              </a:rPr>
              <a:t> works.</a:t>
            </a:r>
          </a:p>
          <a:p>
            <a:pPr>
              <a:lnSpc>
                <a:spcPct val="100000"/>
              </a:lnSpc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better assessment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NEP has vast amounts of data to assess.</a:t>
            </a:r>
          </a:p>
          <a:p>
            <a:r>
              <a:rPr lang="en-US" dirty="0" smtClean="0">
                <a:latin typeface="+mj-lt"/>
              </a:rPr>
              <a:t>To do a better job with NEP, we need more assessment. </a:t>
            </a:r>
          </a:p>
          <a:p>
            <a:r>
              <a:rPr lang="en-US" dirty="0" smtClean="0">
                <a:latin typeface="+mj-lt"/>
              </a:rPr>
              <a:t>This could be done by library PhD students, but they would have computer programming skills. 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Biomed News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This a NEP service for data from the PubMed published by NLM.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Think of NEP fed by RePEc, Biomed </a:t>
            </a:r>
            <a:r>
              <a:rPr lang="en-US" dirty="0" smtClean="0">
                <a:latin typeface="+mj-lt"/>
              </a:rPr>
              <a:t>N</a:t>
            </a:r>
            <a:r>
              <a:rPr lang="en-US" noProof="0" dirty="0" err="1" smtClean="0">
                <a:latin typeface="+mj-lt"/>
              </a:rPr>
              <a:t>ews</a:t>
            </a:r>
            <a:r>
              <a:rPr lang="en-US" noProof="0" dirty="0" smtClean="0">
                <a:latin typeface="+mj-lt"/>
              </a:rPr>
              <a:t> by PubMed.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Site is available at http://biomed.news.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hold the domain.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But Biomed News is a long term, so we need a something shorter.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bims: Biomed News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43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This is really it. I changed it from </a:t>
            </a:r>
            <a:r>
              <a:rPr lang="en-US" noProof="0" dirty="0" err="1" smtClean="0">
                <a:latin typeface="+mj-lt"/>
              </a:rPr>
              <a:t>bim</a:t>
            </a:r>
            <a:r>
              <a:rPr lang="en-US" noProof="0" dirty="0" smtClean="0">
                <a:latin typeface="+mj-lt"/>
              </a:rPr>
              <a:t> to bims.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From bims we can have some other words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“to bims”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“bimser”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“bimsibitionist”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Basically a clone of NEP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W</a:t>
            </a:r>
            <a:r>
              <a:rPr lang="en-US" noProof="0" dirty="0" smtClean="0">
                <a:latin typeface="+mj-lt"/>
              </a:rPr>
              <a:t>e have reports and issues.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We have a single source of data.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PubMed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will deal with </a:t>
            </a:r>
            <a:r>
              <a:rPr lang="en-US" noProof="0" dirty="0" err="1" smtClean="0">
                <a:latin typeface="+mj-lt"/>
              </a:rPr>
              <a:t>MedLine</a:t>
            </a:r>
            <a:r>
              <a:rPr lang="en-US" noProof="0" dirty="0" smtClean="0">
                <a:latin typeface="+mj-lt"/>
              </a:rPr>
              <a:t> and PubMed here as if they were one and the same.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have never quite fully understood what exactly the difference is.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In any case, if one wants to use it for a current awareness system, it is important to get the recent records describing new records.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err="1" smtClean="0">
                <a:latin typeface="+mj-lt"/>
              </a:rPr>
              <a:t>pumex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08963" cy="48531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noProof="0" dirty="0" smtClean="0">
                <a:latin typeface="+mj-lt"/>
              </a:rPr>
              <a:t>It’s a PubMed indexing system. </a:t>
            </a:r>
          </a:p>
          <a:p>
            <a:pPr>
              <a:lnSpc>
                <a:spcPct val="100000"/>
              </a:lnSpc>
            </a:pPr>
            <a:r>
              <a:rPr lang="en-US" sz="3600" noProof="0" dirty="0" smtClean="0">
                <a:latin typeface="+mj-lt"/>
              </a:rPr>
              <a:t>It really does only two things but it does them well.</a:t>
            </a:r>
          </a:p>
          <a:p>
            <a:pPr lvl="1">
              <a:lnSpc>
                <a:spcPct val="100000"/>
              </a:lnSpc>
            </a:pPr>
            <a:r>
              <a:rPr lang="en-US" sz="3200" noProof="0" dirty="0" smtClean="0">
                <a:latin typeface="+mj-lt"/>
              </a:rPr>
              <a:t>for a given PubMed number (pmid), give me the full, most recent metadata. </a:t>
            </a:r>
          </a:p>
          <a:p>
            <a:pPr lvl="1">
              <a:lnSpc>
                <a:spcPct val="100000"/>
              </a:lnSpc>
            </a:pPr>
            <a:r>
              <a:rPr lang="en-US" sz="3200" noProof="0" dirty="0" smtClean="0">
                <a:latin typeface="+mj-lt"/>
              </a:rPr>
              <a:t>tell me at what time when the first version of a record identified by a pmid appeared on my disk. </a:t>
            </a:r>
            <a:endParaRPr lang="en-US" sz="3200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basic operation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08963" cy="518457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NLM distribute a complete annual release knows as “baseline data”. It comes out in December, usually. This contains a fresh copy with deletions and updated medical subject headings.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rest of the time NLM issue “patches” on most days. They contain new records or update of old records.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Sometimes nine versions of a record.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2138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keyword based</a:t>
            </a:r>
            <a:endParaRPr lang="en-US" noProof="0" dirty="0">
              <a:latin typeface="+mj-lt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55713"/>
            <a:ext cx="8212138" cy="5373687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user builds a profile of her interest and files it with a service provider. The provider will mail documents that contain keywords.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Works well if one gets the keywords right. Unfortunately this is difficult.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For academic documents, getting the keywords right seems next to impossible.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But lots of test cases reported on in digital library research papers.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licensing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3600" noProof="0" dirty="0" smtClean="0">
                <a:latin typeface="+mj-lt"/>
              </a:rPr>
              <a:t>Until 2015 NLM require a license to be agreed on by users of the data.</a:t>
            </a:r>
          </a:p>
          <a:p>
            <a:pPr>
              <a:lnSpc>
                <a:spcPct val="100000"/>
              </a:lnSpc>
            </a:pPr>
            <a:r>
              <a:rPr lang="en-US" sz="3600" noProof="0" dirty="0" smtClean="0">
                <a:latin typeface="+mj-lt"/>
              </a:rPr>
              <a:t>When you had agreed to the license you could ask them to authorize up to five IP addresses for access to their FTP server where the data lived. </a:t>
            </a:r>
            <a:endParaRPr lang="en-US" sz="3600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limited data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4800" baseline="-25000" noProof="0" dirty="0" smtClean="0">
                <a:latin typeface="+mj-lt"/>
              </a:rPr>
              <a:t>Up until 2015 the data on the FTP site did not contain the publisher submitted data that had not been checked by NLM, something like that. </a:t>
            </a:r>
          </a:p>
          <a:p>
            <a:pPr>
              <a:lnSpc>
                <a:spcPct val="100000"/>
              </a:lnSpc>
            </a:pPr>
            <a:r>
              <a:rPr lang="en-US" sz="4800" baseline="-25000" noProof="0" dirty="0" smtClean="0">
                <a:latin typeface="+mj-lt"/>
              </a:rPr>
              <a:t>That data could be queried using an API that NLM provided. That API was available without a license. Go figure.</a:t>
            </a:r>
            <a:endParaRPr lang="en-US" sz="4800" baseline="-25000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change 2016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NLM dropped the licensing requirement.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There is no license on the data.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This is an important improvement.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It passed without a fanfare.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It meant that I had to rewrite much of </a:t>
            </a:r>
            <a:r>
              <a:rPr lang="en-US" noProof="0" dirty="0" err="1" smtClean="0">
                <a:latin typeface="+mj-lt"/>
              </a:rPr>
              <a:t>pumex</a:t>
            </a:r>
            <a:r>
              <a:rPr lang="en-US" noProof="0" dirty="0" smtClean="0">
                <a:latin typeface="+mj-lt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Online at http://pumex.openlib.org, but documentation is not up-to-date.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timing 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traditional timing was for them to issue Tuesday to Saturday at 14:00, Sunday at 6:30. Yes, at 6:30.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Nowadays it’s every day at around 14:00. But very few new documents come out on Sunday.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Sometimes several files at the same time.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08963" cy="122785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new records by date, from 2018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4855815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1-01 2321   1-02 1939  1-03 4683  1-04 2429   1-05 3098   1-06 1206  1-07 1501  1-08 2849  1-09 5674   1-10 5150  1-11 3685  1-12 4722 1-13 2527   1-14 12      1-15 3342  1-16 3016    1-17 4011   1-18 4324  1-19 4987  1-20 1868</a:t>
            </a:r>
          </a:p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1-21  1        1-22 3692  1-23 3807  1-24 4278</a:t>
            </a:r>
          </a:p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1-25  4922  1-26 3385  1-27 1447  1-28 19  </a:t>
            </a:r>
          </a:p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1-31 10096 2-01 4438  2-02 4905  2-03 3002</a:t>
            </a:r>
          </a:p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2-04  27      2-05 3871  2-06 5717  2-07 5903</a:t>
            </a:r>
          </a:p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2-08  7310  2-09 5007  2-10 2559  2-11 444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new records </a:t>
            </a:r>
            <a:r>
              <a:rPr lang="en-US" noProof="0" dirty="0" err="1" smtClean="0">
                <a:latin typeface="+mj-lt"/>
              </a:rPr>
              <a:t>vs</a:t>
            </a:r>
            <a:r>
              <a:rPr lang="en-US" noProof="0" dirty="0" smtClean="0">
                <a:latin typeface="+mj-lt"/>
              </a:rPr>
              <a:t> new documents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PubMed data contains new records and updates of old records.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New records may describe very old documents as NLM build their back catalog.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Thus we need to define a rule of what is “new”. My rule is from the current date two years back.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Holds for NEP and bims.</a:t>
            </a:r>
          </a:p>
          <a:p>
            <a:pPr>
              <a:lnSpc>
                <a:spcPct val="100000"/>
              </a:lnSpc>
              <a:buNone/>
            </a:pPr>
            <a:endParaRPr lang="en-US" noProof="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implement the two year rule.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492782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Thus records have to be scanned for a publication date. This is done by a weekly script.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Data that has been processed by NLM is clear bar in February 2017 I saw “2018-02-31”, and promptly my systems crashed.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For publisher-supplied data, finding a publication date can be a challenge. </a:t>
            </a:r>
          </a:p>
          <a:p>
            <a:pPr>
              <a:lnSpc>
                <a:spcPct val="100000"/>
              </a:lnSpc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8588"/>
            <a:ext cx="9036496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publisher-supplied pub dates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08963" cy="518457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There is always an easy way to parse out a year.  All else is a walk on the wild side.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maintain a “if they write this they mean that” list of horrors. </a:t>
            </a:r>
          </a:p>
          <a:p>
            <a:pPr>
              <a:lnSpc>
                <a:spcPct val="100000"/>
              </a:lnSpc>
            </a:pPr>
            <a:r>
              <a:rPr lang="en-US" dirty="0" err="1" smtClean="0">
                <a:latin typeface="+mj-lt"/>
              </a:rPr>
              <a:t>Eg</a:t>
            </a:r>
            <a:r>
              <a:rPr lang="en-US" dirty="0" smtClean="0">
                <a:latin typeface="+mj-lt"/>
              </a:rPr>
              <a:t>, on</a:t>
            </a:r>
            <a:r>
              <a:rPr lang="en-US" noProof="0" dirty="0" smtClean="0">
                <a:latin typeface="+mj-lt"/>
              </a:rPr>
              <a:t> 2018-02-11, I had in my PubMed data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 “216 Sep”, “216 Jul” , “216 Jul”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“</a:t>
            </a:r>
            <a:r>
              <a:rPr lang="en-US" noProof="0" dirty="0" err="1" smtClean="0">
                <a:latin typeface="+mj-lt"/>
              </a:rPr>
              <a:t>Aor</a:t>
            </a:r>
            <a:r>
              <a:rPr lang="en-US" noProof="0" dirty="0" smtClean="0">
                <a:latin typeface="+mj-lt"/>
              </a:rPr>
              <a:t>”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all punished by “01-01”, but I send myself a warning.  I can then extend the horror list.</a:t>
            </a:r>
          </a:p>
          <a:p>
            <a:pPr>
              <a:lnSpc>
                <a:spcPct val="100000"/>
              </a:lnSpc>
            </a:pP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new documents per week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13384"/>
            <a:ext cx="8208963" cy="5355976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US" noProof="0" dirty="0" smtClean="0">
                <a:latin typeface="+mj-lt"/>
              </a:rPr>
              <a:t>   2017-10-06  22714   2017-10-13  21162 2017-10-20  24333   2017-10-27  23121 2017-11-03  20814   2017-11-10  24735 2017-11-17  21096   2017-11-26  22410 2017-12-03  28118   2017-12-09  23243 2017-12-16  23926   2017-12-23  24312 2017-12-30  13476   2018-01-06  15430 2018-01-13  25498   2018-01-20  21059 2018-01-27  21158   2018-02-03  22030 2018-02-10  28364</a:t>
            </a:r>
          </a:p>
          <a:p>
            <a:pPr>
              <a:lnSpc>
                <a:spcPct val="100000"/>
              </a:lnSpc>
              <a:buNone/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some words on previous data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08963" cy="52565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These are new documents, not new records.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</a:t>
            </a:r>
            <a:r>
              <a:rPr lang="en-US" dirty="0" smtClean="0">
                <a:latin typeface="+mj-lt"/>
              </a:rPr>
              <a:t>data spans the </a:t>
            </a:r>
            <a:r>
              <a:rPr lang="en-US" noProof="0" dirty="0" smtClean="0">
                <a:latin typeface="+mj-lt"/>
              </a:rPr>
              <a:t>the non-trivial baseline release time.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Overall there is a remarkable stability.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dip at the start of the year at least in part due to the “unknown time means one January” rule, suddenly cutting all 2016 with unknown precise date.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2138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usage history based</a:t>
            </a:r>
            <a:endParaRPr lang="en-US" noProof="0" dirty="0">
              <a:latin typeface="+mj-lt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12138" cy="48672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users logs into a system. The system tracks usage and build a profile of interest of the user.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Works very badly if user interests change.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Example: amazon.com suggestions.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For academic documents there is no unified system the usage of which a computer could watch.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bims ↔ NEP input 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scale of the weekly input is so large that it can not be shown to the user.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Well it can be shown but we can’t expect a bimser to reasonably deal with it. 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This has two important consequences.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first is the report-start problem. 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second is the learn-base problem.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will discuss these in turn.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what to do at report start.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In NEP, we show the user all the papers available in the first issue, and we tell her to get on with it. This does not appear to be a problem because a starting editor is keen.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So we have no solution from NEP to tweak to bims.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invented a new system called seeding.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seeding a first issue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518457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When we open a bims report, we ask the bimser in spe for papers, by pmid, that she thinks are relevant. We are happy when we get about ten.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We extract features from the sample docs.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Then we use them as a classic TF/IDF query on the documents. We get a score by sample doc and input doc.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score of an input doc is the sum of the scores of its sample docs.  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seeding is not learning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08963" cy="478380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It’s a technology that comes from searching but it is uses an unlikely query: features from a sample document.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Learning requires both accepted and refused papers in the training data. </a:t>
            </a:r>
          </a:p>
          <a:p>
            <a:pPr fontAlgn="ctr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Works ok but suffers from the “Bill Clinton sucks” problem of </a:t>
            </a:r>
            <a:r>
              <a:rPr lang="en-US" noProof="0" dirty="0" err="1" smtClean="0">
                <a:latin typeface="+mj-lt"/>
              </a:rPr>
              <a:t>Brin</a:t>
            </a:r>
            <a:r>
              <a:rPr lang="en-US" noProof="0" dirty="0" smtClean="0">
                <a:latin typeface="+mj-lt"/>
              </a:rPr>
              <a:t> and Page http://infol ab.stanford.edu/~backrub/google.html. I have not corrected for this yet.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cut-off point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When we can’t show the whole issue, we have to set a cut-off number.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set this to 2000 without any scientific base.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This could be made or ought to be made report-specific, so each bimser could choose hers.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More importantly: what happens to the documents beyond the cut-off point?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what you see is what you learn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set out a generic principle that only those documents that have been looked at by the bimser make it into bims learning.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learning model will know nothing about the docs after the cut-off.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think the alternative would be sloppy.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WYSIWYL has important implications on ernad.</a:t>
            </a: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incredibly shrinking allport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492782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Every </a:t>
            </a:r>
            <a:r>
              <a:rPr lang="en-US" dirty="0" smtClean="0">
                <a:latin typeface="+mj-lt"/>
              </a:rPr>
              <a:t>NEP editor</a:t>
            </a:r>
            <a:r>
              <a:rPr lang="en-US" noProof="0" dirty="0" smtClean="0">
                <a:latin typeface="+mj-lt"/>
              </a:rPr>
              <a:t> sees the same set of docs in every issue. 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Only the order is different.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set of papers in training is the same for every report.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Every bimser sees a different  set of docs. 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set of papers in training is different.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You can start to imagine refactoring of ernad learning.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seeding and learning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08963" cy="532859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conceived “presorting” as a general term covering learning and seeding.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Seeding is only done for the first issue. If a bimser does not bims the week she gets the first issue, that  issue is discarded. It is queued in ernad to be worked on later.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sample papers are like an issue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not distributed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with a special issue date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expire with experience length. 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rewrite of learning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Seeding and varying learning base turned out to be too hard to integrate.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Thus I </a:t>
            </a:r>
            <a:r>
              <a:rPr lang="en-US" dirty="0" err="1" smtClean="0">
                <a:latin typeface="+mj-lt"/>
              </a:rPr>
              <a:t>refactor</a:t>
            </a:r>
            <a:r>
              <a:rPr lang="en-US" dirty="0" smtClean="0">
                <a:latin typeface="+mj-lt"/>
              </a:rPr>
              <a:t> the learning code to a presorting code. That integrates learning and seeding. 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The software is not ready for report-based cut-off points.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governance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met Gavin McStay who agreed to be the first bimser.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He is now the project director.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am the project founder and manager.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have four other bimsers, Matthew, Christiana, Jun, Richard, of which I found 2.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need more bimsers.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need a sponsor for a separate server.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2138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common classification based</a:t>
            </a:r>
            <a:endParaRPr lang="en-US" noProof="0" dirty="0">
              <a:latin typeface="+mj-lt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2138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You have a set of classifications say “sports”, “national politics”, “gossip”. Computer filters into the classes.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Works very well as long as the vocabularies in documents of different classes is very distinct.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Example: Google News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Academic information tends to be difficult to classify.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↔ NEP people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Bimsers are called selectors.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NEP editors are editors.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is more selective.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↔ NEP learning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Since bims is bigger, it can be assumed it will be harder to learn about.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Bims’ learning does not use phrase features.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suspect that bims in not harder to learn about because it has a lot more jargon.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Economists use more everyday words but it weird ways.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↔ NEP reports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Gavin thinks that bims reports should be quite narrow as to give people focused information.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Not more than ten documents a week.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does not have a dynamic scale problem that RePEc had.</a:t>
            </a:r>
          </a:p>
          <a:p>
            <a:pPr>
              <a:lnSpc>
                <a:spcPct val="100000"/>
              </a:lnSpc>
              <a:buNone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bims ↔ NEP motivation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Biomedical research moves a lot faster.</a:t>
            </a:r>
          </a:p>
          <a:p>
            <a:r>
              <a:rPr lang="en-US" dirty="0" smtClean="0">
                <a:latin typeface="+mj-lt"/>
              </a:rPr>
              <a:t>It is more specialized. </a:t>
            </a:r>
          </a:p>
          <a:p>
            <a:r>
              <a:rPr lang="en-US" dirty="0" smtClean="0">
                <a:latin typeface="+mj-lt"/>
              </a:rPr>
              <a:t>Compared to NEP, the private benefit of bimsing is probably relatively more important than the private motivation.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8588"/>
            <a:ext cx="9036496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bims ↔ NEP bibliographic growth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NEP developed at a time when RePEc expanded.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first issue had 24 papers, now we are heading to 700.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Some categories that made sense in 1998 make not much sense in 2018.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entrenched interests of editors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use as a classification scheme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08963" cy="115584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funding bims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08963" cy="51125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the early stages I hoped that there may be chances to use a grant.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could not find a library to apply with me for an ILMS spark grant.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 luck or talent finding a partner organization to market the project.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2017 failed to get a fellowship.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2015 Cameron </a:t>
            </a:r>
            <a:r>
              <a:rPr lang="en-US" dirty="0" err="1" smtClean="0">
                <a:latin typeface="+mj-lt"/>
              </a:rPr>
              <a:t>Neylon</a:t>
            </a:r>
            <a:r>
              <a:rPr lang="en-US" dirty="0" smtClean="0">
                <a:latin typeface="+mj-lt"/>
              </a:rPr>
              <a:t> asked some funders, they either said it was done or too difficult to do.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talking shop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have hopes that bims will bring more income than NEP because it will be a lot bigger. 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Alternatively, if customers want to create non-open reports, we could license bims on a software.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But as an open information system, bims has to stay free to use.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open information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08963" cy="48965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All the data that bims generates is available.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At the moment at rsync://biomed.new/bims_issues.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only the final output. Sequential selection data is still private to the bimser.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 The RSS distribution sort-of works. It’s RSS version 1.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 mailing list system yet.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28588"/>
            <a:ext cx="8784976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open information</a:t>
            </a:r>
            <a:r>
              <a:rPr lang="en-US" noProof="0" dirty="0" smtClean="0">
                <a:latin typeface="+mj-lt"/>
              </a:rPr>
              <a:t>: PubMed records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Records are likely to change. For example MESH categories may be assigned.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To get realistic training conditions, we have to preserve records for training in the state that they were available to us at the time the issue came out.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For people who would like to redo our models, we have to give them records, not just </a:t>
            </a:r>
            <a:r>
              <a:rPr lang="en-US" noProof="0" dirty="0" err="1" smtClean="0">
                <a:latin typeface="+mj-lt"/>
              </a:rPr>
              <a:t>pmids</a:t>
            </a:r>
            <a:r>
              <a:rPr lang="en-US" noProof="0" dirty="0" smtClean="0">
                <a:latin typeface="+mj-lt"/>
              </a:rPr>
              <a:t>. </a:t>
            </a:r>
          </a:p>
          <a:p>
            <a:pPr>
              <a:lnSpc>
                <a:spcPct val="100000"/>
              </a:lnSpc>
            </a:pPr>
            <a:endParaRPr lang="en-US" noProof="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guess who’s bimsing?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All current bimsers are related to the academic sector.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ones we have are faithful.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am hoping in the future for non-academic bimsers.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health journalists.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sufferers of long-run chronic diseases (with possibility of anonymous reports).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Until then, let’s bims!</a:t>
            </a:r>
          </a:p>
          <a:p>
            <a:pPr>
              <a:lnSpc>
                <a:spcPct val="100000"/>
              </a:lnSpc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12137" cy="11398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academic current awareness</a:t>
            </a:r>
            <a:endParaRPr lang="en-US" noProof="0" dirty="0">
              <a:latin typeface="+mj-lt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33500"/>
            <a:ext cx="8212138" cy="537368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All three types work badly with academic documents.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But current awareness is the essence of academic publishing.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Academic journals are, in essence, nothing but current awareness services.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noProof="0" dirty="0" smtClean="0">
                <a:latin typeface="+mj-lt"/>
              </a:rPr>
              <a:t>http://openlib.org/home/krichel</a:t>
            </a:r>
            <a:endParaRPr lang="en-US" sz="3600" noProof="0" dirty="0">
              <a:latin typeface="+mj-lt"/>
            </a:endParaRP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lnSpc>
                <a:spcPct val="100000"/>
              </a:lnSpc>
              <a:spcBef>
                <a:spcPts val="80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ru-RU" sz="3200" noProof="0" dirty="0" smtClean="0">
                <a:latin typeface="+mj-lt"/>
              </a:rPr>
              <a:t>спасибо за внимание</a:t>
            </a:r>
            <a:r>
              <a:rPr lang="en-US" sz="3200" noProof="0" dirty="0" smtClean="0">
                <a:latin typeface="+mj-lt"/>
              </a:rPr>
              <a:t>!</a:t>
            </a:r>
            <a:endParaRPr lang="en-US" sz="3200" noProof="0" dirty="0">
              <a:latin typeface="+mj-lt"/>
            </a:endParaRP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762000" y="38100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2138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 new approach</a:t>
            </a:r>
            <a:endParaRPr lang="en-US" noProof="0" dirty="0">
              <a:latin typeface="+mj-lt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12138" cy="48672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Since academic current awareness by machine, we need people to run it.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Junior academics seem to be most suitable.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They are rewarded 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a good way to get to know the latest literature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with name recognition. </a:t>
            </a: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2138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 RePEc digital library</a:t>
            </a:r>
            <a:endParaRPr lang="en-US" noProof="0" dirty="0">
              <a:latin typeface="+mj-lt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2138" cy="5072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RePEc is a digital library about economics.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Founded by Thomas Krichel in 1997, based on work he started in 1993.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compiled from </a:t>
            </a:r>
            <a:r>
              <a:rPr lang="en-US" dirty="0" smtClean="0">
                <a:latin typeface="+mj-lt"/>
              </a:rPr>
              <a:t>close to 2000 </a:t>
            </a:r>
            <a:r>
              <a:rPr lang="en-US" noProof="0" dirty="0" smtClean="0">
                <a:latin typeface="+mj-lt"/>
              </a:rPr>
              <a:t>sources.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Currently describes over 2000000 items.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It’s really an institutional repository system, but one that has actually been adopted by the target community.</a:t>
            </a:r>
          </a:p>
          <a:p>
            <a:pPr>
              <a:lnSpc>
                <a:spcPct val="10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RePEc sources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08963" cy="518457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RePEc is feed by bespoke “RePEc archives”.  All are institution-based.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 few are very large, like Elsevier, Springer.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 few are very important, like the IMF, OECD, the Federal </a:t>
            </a:r>
            <a:r>
              <a:rPr lang="en-US" dirty="0" smtClean="0">
                <a:latin typeface="+mj-lt"/>
              </a:rPr>
              <a:t>Reserve, </a:t>
            </a:r>
            <a:r>
              <a:rPr lang="en-US" dirty="0" err="1" smtClean="0">
                <a:latin typeface="+mj-lt"/>
              </a:rPr>
              <a:t>AgEcon</a:t>
            </a:r>
            <a:r>
              <a:rPr lang="en-US" dirty="0" smtClean="0">
                <a:latin typeface="+mj-lt"/>
              </a:rPr>
              <a:t> search.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important ones deliver working papers.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There are </a:t>
            </a:r>
            <a:r>
              <a:rPr lang="en-US" u="sng" dirty="0" smtClean="0">
                <a:latin typeface="+mj-lt"/>
              </a:rPr>
              <a:t>many </a:t>
            </a:r>
            <a:r>
              <a:rPr lang="en-US" dirty="0" smtClean="0">
                <a:latin typeface="+mj-lt"/>
              </a:rPr>
              <a:t>small archives.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RePEc creates a level playing field.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16900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acknowledgments</a:t>
            </a:r>
            <a:endParaRPr lang="en-US" noProof="0" dirty="0">
              <a:latin typeface="+mj-lt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16900" cy="49307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Thanks to organizers for accepting my proposal to come and give this talk.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 thank everybody involved in RePEc and NEP, as well as JISC</a:t>
            </a:r>
            <a:r>
              <a:rPr lang="en-US" noProof="0" dirty="0" smtClean="0">
                <a:latin typeface="+mj-lt"/>
              </a:rPr>
              <a:t>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My travel to the United States was funded by the Federal Reserve Bank of St. Louis.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Christian Zimmermann provided comments.</a:t>
            </a: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i="1" noProof="0" dirty="0" smtClean="0">
                <a:latin typeface="+mj-lt"/>
              </a:rPr>
              <a:t>but I have a question to start with…</a:t>
            </a:r>
            <a:endParaRPr lang="en-US" i="1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6425" cy="1058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introducing NEP</a:t>
            </a:r>
            <a:endParaRPr lang="en-US" noProof="0" dirty="0">
              <a:latin typeface="+mj-lt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0375" y="1196975"/>
            <a:ext cx="8226425" cy="49942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“NEP: New Economics Papers” is a current awareness system for RePEc.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based at http://nep.repec.org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Selections into topics is done manually by volunteers</a:t>
            </a:r>
            <a:r>
              <a:rPr lang="en-US" dirty="0" smtClean="0">
                <a:latin typeface="+mj-lt"/>
              </a:rPr>
              <a:t> called “editors”.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IMPORTANT: NEP only looks at working papers. All journal article data is excluded because it is assumed to be old.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working papers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They are issued by institutions that do economics research. </a:t>
            </a:r>
          </a:p>
          <a:p>
            <a:r>
              <a:rPr lang="en-US" dirty="0" smtClean="0">
                <a:latin typeface="+mj-lt"/>
              </a:rPr>
              <a:t>They are issued by institutional series.</a:t>
            </a:r>
          </a:p>
          <a:p>
            <a:r>
              <a:rPr lang="en-US" dirty="0" smtClean="0">
                <a:latin typeface="+mj-lt"/>
              </a:rPr>
              <a:t>Thus no journal-like thematic issuing.</a:t>
            </a:r>
          </a:p>
          <a:p>
            <a:r>
              <a:rPr lang="en-US" dirty="0" smtClean="0">
                <a:latin typeface="+mj-lt"/>
              </a:rPr>
              <a:t>Thus current awareness more needed.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who volunteers for NEP?</a:t>
            </a:r>
            <a:endParaRPr lang="en-US" noProof="0" dirty="0">
              <a:latin typeface="+mj-lt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6425" cy="50990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Most of the volunteers are junior academics.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They have good incentives. They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need to be aware of latest literature;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are absent from the informal circulation channels of top level academics;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need to “get their name around” among researchers in the field.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reused library use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If we think of NEP as a digital library service for it’s editors, we have a interesting case of non-private library use.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contrary to conventional wisdom where the benefits of library use remain private and are subject to privacy constraints.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the third sacred cow.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5313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NEP service model</a:t>
            </a:r>
            <a:endParaRPr lang="en-US" noProof="0" dirty="0">
              <a:latin typeface="+mj-lt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5313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a basic model behind this service we could call the “NEP Service Model”.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two stages...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flat report space...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general two stage setup</a:t>
            </a:r>
            <a:endParaRPr lang="en-US" noProof="0" dirty="0">
              <a:latin typeface="+mj-lt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First stage: A general editor compiles a list of all new papers. This forms an issues of the “allport”.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Second stage: A group of subject editors filter the new allport issue into subject reports. Each editor does this independently for the subject reports she looks after.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 flat space</a:t>
            </a:r>
            <a:endParaRPr lang="en-US" noProof="0" dirty="0">
              <a:latin typeface="+mj-lt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a series of reports. Each reports has a number of issues over time.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an “allport” a report that contains all papers that are new in the period covered by the issue.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first stage in NEP</a:t>
            </a:r>
            <a:endParaRPr lang="en-US" noProof="0" dirty="0">
              <a:latin typeface="+mj-lt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6425" cy="4437063"/>
          </a:xfrm>
          <a:ln/>
        </p:spPr>
        <p:txBody>
          <a:bodyPr/>
          <a:lstStyle/>
          <a:p>
            <a:pPr marL="319088" indent="-311150">
              <a:lnSpc>
                <a:spcPct val="100000"/>
              </a:lnSpc>
              <a:spcBef>
                <a:spcPts val="7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General editor compiles a list of recent additions to the RePEc working papers data.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Computer generated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Journal articles are excluded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Examined by the General Editor (GE, a person)‏</a:t>
            </a:r>
          </a:p>
          <a:p>
            <a:pPr marL="319088" indent="-311150">
              <a:lnSpc>
                <a:spcPct val="100000"/>
              </a:lnSpc>
              <a:spcBef>
                <a:spcPts val="7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This list forms an issue of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-all.</a:t>
            </a:r>
          </a:p>
          <a:p>
            <a:pPr marL="319088" indent="-311150">
              <a:lnSpc>
                <a:spcPct val="100000"/>
              </a:lnSpc>
              <a:spcBef>
                <a:spcPts val="70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dirty="0" smtClean="0">
                <a:latin typeface="+mj-lt"/>
              </a:rPr>
              <a:t>The general editor was de facto abolished in 2016.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first stage in NEP</a:t>
            </a:r>
            <a:endParaRPr lang="en-US" noProof="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0375" y="16002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nep-all contains all new papers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Circulated to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nep-all subscribers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Editors of subject-reports</a:t>
            </a:r>
            <a:endParaRPr lang="en-US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The nep-all circulation is officially defunct but still appears to be used.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007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second stage</a:t>
            </a:r>
            <a:endParaRPr lang="en-US" noProof="0" dirty="0">
              <a:latin typeface="+mj-lt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0075" cy="449421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Each editor creates, independently, a subject report for her subject. She does this by removing from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A subject report issues (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) is the result of this process.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There have been over </a:t>
            </a:r>
            <a:r>
              <a:rPr lang="en-US" dirty="0" smtClean="0">
                <a:latin typeface="+mj-lt"/>
              </a:rPr>
              <a:t>60</a:t>
            </a:r>
            <a:r>
              <a:rPr lang="en-US" noProof="0" dirty="0" smtClean="0">
                <a:latin typeface="+mj-lt"/>
              </a:rPr>
              <a:t>,000 </a:t>
            </a:r>
            <a:r>
              <a:rPr lang="en-US" noProof="0" dirty="0" err="1" smtClean="0">
                <a:latin typeface="+mj-lt"/>
              </a:rPr>
              <a:t>sris</a:t>
            </a:r>
            <a:r>
              <a:rPr lang="en-US" noProof="0" dirty="0" smtClean="0">
                <a:latin typeface="+mj-lt"/>
              </a:rPr>
              <a:t> issued through the lifetime of NEP to date.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why are so few people here?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have a spectacularly speculative answer.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Basically in this talk I slaughter three holy cows of librarianship.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will note them here in the introduction.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expected few people so I have been lazy. There is only about 60 new slides. Others are (very) old. </a:t>
            </a:r>
          </a:p>
          <a:p>
            <a:pPr>
              <a:lnSpc>
                <a:spcPct val="100000"/>
              </a:lnSpc>
              <a:buNone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history</a:t>
            </a:r>
            <a:endParaRPr lang="en-US" noProof="0" dirty="0">
              <a:latin typeface="+mj-lt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6425" cy="5184576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There are basically </a:t>
            </a:r>
            <a:r>
              <a:rPr lang="en-US" dirty="0" smtClean="0">
                <a:latin typeface="+mj-lt"/>
              </a:rPr>
              <a:t>three </a:t>
            </a:r>
            <a:r>
              <a:rPr lang="en-US" noProof="0" dirty="0" smtClean="0">
                <a:latin typeface="+mj-lt"/>
              </a:rPr>
              <a:t>phases in NEP</a:t>
            </a:r>
          </a:p>
          <a:p>
            <a:pPr marL="723900" lvl="1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pre-ernad 1998 to 2004</a:t>
            </a:r>
          </a:p>
          <a:p>
            <a:pPr marL="723900" lvl="1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post ernad phase 2004-</a:t>
            </a:r>
          </a:p>
          <a:p>
            <a:pPr marL="723900" lvl="1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post-</a:t>
            </a:r>
            <a:r>
              <a:rPr lang="en-US" dirty="0" err="1" smtClean="0">
                <a:latin typeface="+mj-lt"/>
              </a:rPr>
              <a:t>Yanabino</a:t>
            </a:r>
            <a:r>
              <a:rPr lang="en-US" dirty="0" smtClean="0">
                <a:latin typeface="+mj-lt"/>
              </a:rPr>
              <a:t> phase 2016-</a:t>
            </a:r>
            <a:endParaRPr lang="en-US" noProof="0" dirty="0" smtClean="0">
              <a:latin typeface="+mj-lt"/>
            </a:endParaRP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I will deal with pre-ernad history here.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Most research</a:t>
            </a:r>
            <a:r>
              <a:rPr lang="en-US" noProof="0" dirty="0" smtClean="0">
                <a:latin typeface="+mj-lt"/>
              </a:rPr>
              <a:t> on NEP has been conducted in the pre-ernad phase.  </a:t>
            </a:r>
            <a:r>
              <a:rPr lang="en-US" dirty="0" smtClean="0">
                <a:latin typeface="+mj-lt"/>
              </a:rPr>
              <a:t>It </a:t>
            </a:r>
            <a:r>
              <a:rPr lang="en-US" noProof="0" dirty="0" smtClean="0">
                <a:latin typeface="+mj-lt"/>
              </a:rPr>
              <a:t>has informed the work that went into ernad.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I will address Yanabino much later.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early history</a:t>
            </a:r>
            <a:endParaRPr lang="en-US" noProof="0" dirty="0">
              <a:latin typeface="+mj-lt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System was conceived by Thomas Krichel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Name “NEP” by Sune Karlsson.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Implemented by Jos</a:t>
            </a:r>
            <a:r>
              <a:rPr lang="en-US" noProof="0" dirty="0" smtClean="0">
                <a:latin typeface="+mj-lt"/>
                <a:cs typeface="Times New Roman" pitchFamily="18" charset="0"/>
              </a:rPr>
              <a:t>é</a:t>
            </a:r>
            <a:r>
              <a:rPr lang="en-US" noProof="0" dirty="0" smtClean="0">
                <a:latin typeface="+mj-lt"/>
              </a:rPr>
              <a:t> Manuel Barrueco Cruz under JISC funding.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Started to run in May 1998.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first issue had 24 papers.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starting setup</a:t>
            </a:r>
            <a:endParaRPr lang="en-US" noProof="0" dirty="0">
              <a:latin typeface="+mj-lt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First the system was all email based.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nep-all was composed as an email.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was sent to editors as an email.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Editors used whatever tool they used to compose the email.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web interface</a:t>
            </a:r>
            <a:endParaRPr lang="en-US" noProof="0" dirty="0">
              <a:latin typeface="+mj-lt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John S. Irons issued the first web interface for report composition on 2000-02-01.</a:t>
            </a: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This would just compose the report. </a:t>
            </a: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Editors would still cut and paste the results of the form into email clients.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9900" y="228600"/>
            <a:ext cx="8216900" cy="9144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historic mail support</a:t>
            </a:r>
            <a:endParaRPr lang="en-US" noProof="0" dirty="0">
              <a:latin typeface="+mj-lt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58875"/>
            <a:ext cx="8216900" cy="5470525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First mail support was given by mailbase.ac.uk.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When this was closed in 2000-11, NEP moved to jiscmail.ac.uk. 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Since the mailing list service was only supposed to be for UK academic community, it was deemed not sustainable.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Thomas Krichel started hosting lists on 2002-11-16. It is a nightmare.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2738"/>
            <a:ext cx="8216900" cy="105886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Aeroflot document</a:t>
            </a:r>
            <a:endParaRPr lang="en-US" noProof="0" dirty="0">
              <a:latin typeface="+mj-lt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16900" cy="5591175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Aeroflot document was a thinking piece that Thomas Krichel wrote as early as 2001. http://openlib.org/home/krichel/work/aeroflot.html</a:t>
            </a:r>
          </a:p>
          <a:p>
            <a:pPr indent="-314325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paper already sets out ideas for what would be ernad.</a:t>
            </a:r>
          </a:p>
          <a:p>
            <a:pPr indent="-314325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At that time the Siberian RePEc team promised help with building such a system.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discover disaster</a:t>
            </a:r>
            <a:endParaRPr lang="en-US" noProof="0" dirty="0">
              <a:latin typeface="+mj-lt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In 2002-2003 Jeremiah Cochise Trinidad Christensen and Thomas Krichel were the first people to try to get a systematic picture of how NEP works.</a:t>
            </a:r>
          </a:p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They discover that this is exceedingly difficult.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mail log parsing</a:t>
            </a:r>
            <a:endParaRPr lang="en-US" noProof="0" dirty="0">
              <a:latin typeface="+mj-lt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Logs were not moved from to </a:t>
            </a:r>
            <a:r>
              <a:rPr lang="en-US" noProof="0" dirty="0" err="1" smtClean="0">
                <a:latin typeface="+mj-lt"/>
              </a:rPr>
              <a:t>Maibase</a:t>
            </a:r>
            <a:r>
              <a:rPr lang="en-US" noProof="0" dirty="0" smtClean="0">
                <a:latin typeface="+mj-lt"/>
              </a:rPr>
              <a:t> to </a:t>
            </a:r>
            <a:r>
              <a:rPr lang="en-US" noProof="0" dirty="0" err="1" smtClean="0">
                <a:latin typeface="+mj-lt"/>
              </a:rPr>
              <a:t>JISCMail</a:t>
            </a:r>
            <a:r>
              <a:rPr lang="en-US" noProof="0" dirty="0" smtClean="0">
                <a:latin typeface="+mj-lt"/>
              </a:rPr>
              <a:t>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 </a:t>
            </a:r>
            <a:r>
              <a:rPr lang="en-US" noProof="0" dirty="0" err="1" smtClean="0">
                <a:latin typeface="+mj-lt"/>
              </a:rPr>
              <a:t>Mailbase</a:t>
            </a:r>
            <a:r>
              <a:rPr lang="en-US" noProof="0" dirty="0" smtClean="0">
                <a:latin typeface="+mj-lt"/>
              </a:rPr>
              <a:t> removed the logs in 2002-11. Thomas Krichel got them just before they were destroyed.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mail logs were the only source for historic NEP information.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parsing targets</a:t>
            </a:r>
            <a:endParaRPr lang="en-US" noProof="0" dirty="0">
              <a:latin typeface="+mj-lt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handles: severely compromised by cut-n-paste operations, editor locales, etc.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date of issue: editors were free to set dates, nep-all dates may not be preserved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time of issue: an email is almost impossible to time.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state of pre-ernad data</a:t>
            </a:r>
            <a:endParaRPr lang="en-US" noProof="0" dirty="0">
              <a:latin typeface="+mj-lt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0475"/>
            <a:ext cx="8216900" cy="53705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After a regular expressions orgy, we can get some approximate idea about the handles that were used.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Thus the thematic component is roughly intact.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We have a problem with a bug in the discovery program that made many papers appear several times in nep-all. This makes it difficult to associate subject and allport issues.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structure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A bit about me and my subject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Current awareness “b a </a:t>
            </a:r>
            <a:r>
              <a:rPr lang="en-US" noProof="0" dirty="0" err="1" smtClean="0">
                <a:latin typeface="+mj-lt"/>
              </a:rPr>
              <a:t>ba</a:t>
            </a:r>
            <a:r>
              <a:rPr lang="en-US" noProof="0" dirty="0" smtClean="0">
                <a:latin typeface="+mj-lt"/>
              </a:rPr>
              <a:t>”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A historic approach to introduce NEP.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Recent work on improving NEP.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Introduction to </a:t>
            </a:r>
            <a:r>
              <a:rPr lang="en-US" dirty="0" smtClean="0">
                <a:latin typeface="+mj-lt"/>
              </a:rPr>
              <a:t>bims.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state of pre-ernad data</a:t>
            </a:r>
            <a:endParaRPr lang="en-US" noProof="0" dirty="0">
              <a:latin typeface="+mj-lt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8482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Timing of emails is extremely difficult, even with full headers.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logs of the </a:t>
            </a:r>
            <a:r>
              <a:rPr lang="en-US" noProof="0" dirty="0" err="1" smtClean="0">
                <a:latin typeface="+mj-lt"/>
              </a:rPr>
              <a:t>Mailbase</a:t>
            </a:r>
            <a:r>
              <a:rPr lang="en-US" noProof="0" dirty="0" smtClean="0">
                <a:latin typeface="+mj-lt"/>
              </a:rPr>
              <a:t> system only have times for when the email client said it sent the mail. This is the local editor's PC time, can be years out of whack!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We still have some data for research...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1663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research conducted on NEP</a:t>
            </a:r>
            <a:endParaRPr lang="en-US" noProof="0" dirty="0">
              <a:latin typeface="+mj-lt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35125"/>
            <a:ext cx="8221663" cy="47656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Most of the research conducted on ernad has been done in the pre-ernad phase.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difficulties of some of this work has informed the construction of ernad.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Chu and Krichel (2003)‏</a:t>
            </a:r>
            <a:endParaRPr lang="en-US" noProof="0" dirty="0">
              <a:latin typeface="+mj-lt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marL="319088" indent="-311150">
              <a:lnSpc>
                <a:spcPct val="100000"/>
              </a:lnSpc>
              <a:spcBef>
                <a:spcPct val="0"/>
              </a:spcBef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noProof="0" dirty="0" smtClean="0">
                <a:latin typeface="+mj-lt"/>
              </a:rPr>
              <a:t>Heting Chu &amp; Thomas Krichel (2003) “NEP: Current awareness service of the RePEc digital library”. http://www.dlib.org/dlib/december03/chu/12chu.html vaguely talks about NEP. Notes that there is a problem of timeliness in the subject report issue, despite the very shaky data.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Barrueco Cruz et al. (2003)‏</a:t>
            </a:r>
            <a:endParaRPr lang="en-US" noProof="0" dirty="0">
              <a:latin typeface="+mj-lt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16900" cy="5199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Jose Manuel Barrueco Cruz, Thomas Krichel and Jeremiah Cochise Trinidad-</a:t>
            </a:r>
            <a:r>
              <a:rPr lang="en-US" noProof="0" dirty="0" err="1" smtClean="0">
                <a:latin typeface="+mj-lt"/>
              </a:rPr>
              <a:t>Chrisitensen</a:t>
            </a:r>
            <a:r>
              <a:rPr lang="en-US" noProof="0" dirty="0" smtClean="0">
                <a:latin typeface="+mj-lt"/>
              </a:rPr>
              <a:t> “Organizing Current Awareness in a Large Digital Library” http://openlib.org/home/krichel/papers/espoo.pdf have two themes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overlap between reports...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coverage ratio...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as well as history and suggestions.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overlap</a:t>
            </a:r>
            <a:endParaRPr lang="en-US" noProof="0" dirty="0">
              <a:latin typeface="+mj-lt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Barrueco Cruz et al (2003) argue that overlap occurs not when two papers are appearing in the two reports, but when the two reports are read by the same readers.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They have data on </a:t>
            </a:r>
            <a:r>
              <a:rPr lang="en-US" noProof="0" dirty="0" err="1" smtClean="0">
                <a:latin typeface="+mj-lt"/>
              </a:rPr>
              <a:t>pairwise</a:t>
            </a:r>
            <a:r>
              <a:rPr lang="en-US" noProof="0" dirty="0" smtClean="0">
                <a:latin typeface="+mj-lt"/>
              </a:rPr>
              <a:t> overlap between reports, based on crude membership data.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overlap puzzle</a:t>
            </a:r>
            <a:endParaRPr lang="en-US" noProof="0" dirty="0">
              <a:latin typeface="+mj-lt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0488"/>
            <a:ext cx="8216900" cy="50609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Here is a puzzle to think about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If a person will be interested in two subject areas because they are close, she will subscribe to both reports.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But since they are thematically close, she will sometimes receive the same papers twice.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With mail technology and asynchronous issue generation, this appears difficult to solve.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coverage ratio</a:t>
            </a:r>
            <a:endParaRPr lang="en-US" noProof="0" dirty="0">
              <a:latin typeface="+mj-lt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59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We call the coverage ratio the number of papers in nep-all that have been announced in at least one subject report.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We can define this ratio 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for each nep-all issue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for a subset of nep-all issues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for NEP as a whole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4625"/>
            <a:ext cx="8228013" cy="134143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coverage ratio theory &amp; evidence</a:t>
            </a:r>
            <a:endParaRPr lang="en-US" noProof="0" dirty="0">
              <a:latin typeface="+mj-lt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50720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Over time more and more NEP reports have been added. As this happens, we expect the coverage ratio to increase.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However, the evidence, from research by Barrueco Cruz, Krichel and Trinidad is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coverage ratio of different nep-all issues varies a great deal. 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Overall, it remains at around 70%</a:t>
            </a:r>
            <a:r>
              <a:rPr lang="en-US" sz="2400" noProof="0" dirty="0" smtClean="0">
                <a:latin typeface="+mj-lt"/>
              </a:rPr>
              <a:t>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We need some theory as to why.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Krichel &amp; </a:t>
            </a:r>
            <a:r>
              <a:rPr lang="en-US" noProof="0" dirty="0" err="1" smtClean="0">
                <a:latin typeface="+mj-lt"/>
              </a:rPr>
              <a:t>Bakkalbaşı</a:t>
            </a:r>
            <a:r>
              <a:rPr lang="en-US" noProof="0" dirty="0" smtClean="0">
                <a:latin typeface="+mj-lt"/>
              </a:rPr>
              <a:t> (2005)‏</a:t>
            </a:r>
            <a:endParaRPr lang="en-US" noProof="0" dirty="0">
              <a:latin typeface="+mj-lt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8788" y="1600200"/>
            <a:ext cx="8228012" cy="45259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Thomas Krichel and </a:t>
            </a:r>
            <a:r>
              <a:rPr lang="en-US" noProof="0" dirty="0" err="1" smtClean="0">
                <a:latin typeface="+mj-lt"/>
              </a:rPr>
              <a:t>Nisa</a:t>
            </a:r>
            <a:r>
              <a:rPr lang="en-US" noProof="0" dirty="0" smtClean="0">
                <a:latin typeface="+mj-lt"/>
              </a:rPr>
              <a:t> </a:t>
            </a:r>
            <a:r>
              <a:rPr lang="en-US" noProof="0" dirty="0" err="1" smtClean="0">
                <a:latin typeface="+mj-lt"/>
              </a:rPr>
              <a:t>Bakkalbaşı</a:t>
            </a:r>
            <a:r>
              <a:rPr lang="en-US" noProof="0" dirty="0" smtClean="0">
                <a:latin typeface="+mj-lt"/>
              </a:rPr>
              <a:t> “Developing a </a:t>
            </a:r>
            <a:r>
              <a:rPr lang="en-US" noProof="0" dirty="0" err="1" smtClean="0">
                <a:latin typeface="+mj-lt"/>
              </a:rPr>
              <a:t>predicitve</a:t>
            </a:r>
            <a:r>
              <a:rPr lang="en-US" noProof="0" dirty="0" smtClean="0">
                <a:latin typeface="+mj-lt"/>
              </a:rPr>
              <a:t> model of editor selectivity in a current awareness service of a large digital library”. http://openlib.org/home/krichel/papers/boston.pdf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coverage ratio theories</a:t>
            </a:r>
            <a:endParaRPr lang="en-US" noProof="0" dirty="0">
              <a:latin typeface="+mj-lt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Krichel &amp; </a:t>
            </a:r>
            <a:r>
              <a:rPr lang="en-US" noProof="0" dirty="0" err="1" smtClean="0">
                <a:latin typeface="+mj-lt"/>
              </a:rPr>
              <a:t>Bakkalbaşı</a:t>
            </a:r>
            <a:r>
              <a:rPr lang="en-US" noProof="0" dirty="0" smtClean="0">
                <a:latin typeface="+mj-lt"/>
              </a:rPr>
              <a:t> (2005) build two theories of the observations of Barrueco Cruz at al. (2003)‏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They are </a:t>
            </a:r>
          </a:p>
          <a:p>
            <a:pPr marL="728663" lvl="1" indent="-271463">
              <a:lnSpc>
                <a:spcPct val="100000"/>
              </a:lnSpc>
              <a:spcBef>
                <a:spcPts val="80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Target-size theory</a:t>
            </a:r>
          </a:p>
          <a:p>
            <a:pPr marL="728663" lvl="1" indent="-271463">
              <a:lnSpc>
                <a:spcPct val="100000"/>
              </a:lnSpc>
              <a:spcBef>
                <a:spcPts val="80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Quality theory</a:t>
            </a:r>
          </a:p>
          <a:p>
            <a:pPr lvl="2">
              <a:lnSpc>
                <a:spcPct val="100000"/>
              </a:lnSpc>
              <a:spcBef>
                <a:spcPts val="70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sz="2600" noProof="0" dirty="0" smtClean="0">
                <a:latin typeface="+mj-lt"/>
              </a:rPr>
              <a:t>descriptive quality</a:t>
            </a:r>
          </a:p>
          <a:p>
            <a:pPr lvl="2">
              <a:lnSpc>
                <a:spcPct val="100000"/>
              </a:lnSpc>
              <a:spcBef>
                <a:spcPts val="70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sz="2600" noProof="0" dirty="0" smtClean="0">
                <a:latin typeface="+mj-lt"/>
              </a:rPr>
              <a:t>substantive quality</a:t>
            </a:r>
            <a:endParaRPr lang="en-US" sz="2600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am a digital librarian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build collections. The most widely known is RePEc.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build services on collections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RAS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NEP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CollEc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others …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will concentrate here on the NEP service.</a:t>
            </a:r>
            <a:r>
              <a:rPr lang="en-US" noProof="0" dirty="0" smtClean="0">
                <a:latin typeface="+mj-lt"/>
              </a:rPr>
              <a:t>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theory 1: target size theory </a:t>
            </a:r>
            <a:endParaRPr lang="en-US" noProof="0" dirty="0">
              <a:latin typeface="+mj-lt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59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When editors compose a report issue, they have a size of the issue in mind.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If the nep-all issue is large, editors will take a narrow interpretation of the report subject.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If the nep-all ratio is small, editors will take a wide interpretation of the report subject.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74625"/>
            <a:ext cx="8763000" cy="134143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target size theory &amp; static coverage</a:t>
            </a:r>
            <a:endParaRPr lang="en-US" noProof="0" dirty="0">
              <a:latin typeface="+mj-lt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5214938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There are two things going on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opening new subject reports improves the coverage ratio. 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expansion of RePEc implies that the size of nep-all, though varying in the short-run, grows in the long run. Target size theory implies that the coverage ratio deteriorates.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static coverage ratio is the result of both effects canceling out.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007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theory 2: quality theory</a:t>
            </a:r>
            <a:endParaRPr lang="en-US" noProof="0" dirty="0">
              <a:latin typeface="+mj-lt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0075" cy="4437063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George W. Bush version of quality theory</a:t>
            </a:r>
          </a:p>
          <a:p>
            <a:pPr lvl="1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Some papers are rubbish. They will not get announced.</a:t>
            </a:r>
          </a:p>
          <a:p>
            <a:pPr lvl="1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amount of rubbish in RePEc remains constant.</a:t>
            </a:r>
          </a:p>
          <a:p>
            <a:pPr lvl="1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This implies constant coverage. 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Reality is slightly more subtle.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8013" cy="134143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2 versions of quality theory</a:t>
            </a:r>
            <a:endParaRPr lang="en-US" noProof="0" dirty="0">
              <a:latin typeface="+mj-lt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8013" cy="5564188"/>
          </a:xfrm>
          <a:ln/>
        </p:spPr>
        <p:txBody>
          <a:bodyPr/>
          <a:lstStyle/>
          <a:p>
            <a:pPr marL="328613" indent="-317500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Descriptive quality theory: papers that are badly described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misleading titles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no abstract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languages other than English</a:t>
            </a:r>
          </a:p>
          <a:p>
            <a:pPr marL="328613" indent="-317500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Substantive quality theory: papers that are well described, but not good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from unknown authors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issued by institutions with unenviable research reputation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practical importance</a:t>
            </a:r>
            <a:endParaRPr lang="en-US" noProof="0" dirty="0">
              <a:latin typeface="+mj-lt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8013" cy="5276850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We do care whether one or the other theory is true.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Target size theory implies that NEP should open more reports to achieve perfect coverage.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Quality theory suggests that opening more report will have little to no impact on coverage.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Since operating more reports is costly, there should be an optimal number of reports.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results</a:t>
            </a:r>
            <a:endParaRPr lang="en-US" noProof="0" dirty="0">
              <a:latin typeface="+mj-lt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081736"/>
          </a:xfrm>
          <a:ln/>
        </p:spPr>
        <p:txBody>
          <a:bodyPr/>
          <a:lstStyle/>
          <a:p>
            <a:pPr marL="328613" indent="-317500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Krichel &amp; </a:t>
            </a:r>
            <a:r>
              <a:rPr lang="en-US" noProof="0" dirty="0" err="1" smtClean="0">
                <a:latin typeface="+mj-lt"/>
              </a:rPr>
              <a:t>Bakkalbaşı</a:t>
            </a:r>
            <a:r>
              <a:rPr lang="en-US" noProof="0" dirty="0" smtClean="0">
                <a:latin typeface="+mj-lt"/>
              </a:rPr>
              <a:t> (2005) build a binary logistic regression analysis model.</a:t>
            </a:r>
          </a:p>
          <a:p>
            <a:pPr marL="328613" indent="-317500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They find positive evidence for both target size and quality theory. </a:t>
            </a:r>
          </a:p>
          <a:p>
            <a:pPr marL="328613" indent="-317500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NEP editors don't like the results. They insist that they only filter by topic. 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6425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ernad</a:t>
            </a:r>
            <a:endParaRPr lang="en-US" noProof="0" dirty="0">
              <a:latin typeface="+mj-lt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stands for </a:t>
            </a:r>
            <a:r>
              <a:rPr lang="en-US" i="1" u="sng" noProof="0" dirty="0" smtClean="0">
                <a:latin typeface="+mj-lt"/>
              </a:rPr>
              <a:t>e</a:t>
            </a:r>
            <a:r>
              <a:rPr lang="en-US" noProof="0" dirty="0" smtClean="0">
                <a:latin typeface="+mj-lt"/>
              </a:rPr>
              <a:t>diting </a:t>
            </a:r>
            <a:r>
              <a:rPr lang="en-US" i="1" u="sng" noProof="0" dirty="0" smtClean="0">
                <a:latin typeface="+mj-lt"/>
              </a:rPr>
              <a:t>r</a:t>
            </a:r>
            <a:r>
              <a:rPr lang="en-US" noProof="0" dirty="0" smtClean="0">
                <a:latin typeface="+mj-lt"/>
              </a:rPr>
              <a:t>eports on </a:t>
            </a:r>
            <a:r>
              <a:rPr lang="en-US" i="1" u="sng" noProof="0" dirty="0" smtClean="0">
                <a:latin typeface="+mj-lt"/>
              </a:rPr>
              <a:t>n</a:t>
            </a:r>
            <a:r>
              <a:rPr lang="en-US" noProof="0" dirty="0" smtClean="0">
                <a:latin typeface="+mj-lt"/>
              </a:rPr>
              <a:t>ew </a:t>
            </a:r>
            <a:r>
              <a:rPr lang="en-US" noProof="0" dirty="0" err="1" smtClean="0">
                <a:latin typeface="+mj-lt"/>
              </a:rPr>
              <a:t>cademic</a:t>
            </a:r>
            <a:r>
              <a:rPr lang="en-US" noProof="0" dirty="0" smtClean="0">
                <a:latin typeface="+mj-lt"/>
              </a:rPr>
              <a:t> </a:t>
            </a:r>
            <a:r>
              <a:rPr lang="en-US" i="1" u="sng" noProof="0" dirty="0" smtClean="0">
                <a:latin typeface="+mj-lt"/>
              </a:rPr>
              <a:t>d</a:t>
            </a:r>
            <a:r>
              <a:rPr lang="en-US" noProof="0" dirty="0" smtClean="0">
                <a:latin typeface="+mj-lt"/>
              </a:rPr>
              <a:t>ocuments.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Software system designed by Thomas Krichel at http://openlib.org/home/kric </a:t>
            </a:r>
            <a:r>
              <a:rPr lang="en-US" noProof="0" dirty="0" err="1" smtClean="0">
                <a:latin typeface="+mj-lt"/>
              </a:rPr>
              <a:t>hel</a:t>
            </a:r>
            <a:r>
              <a:rPr lang="en-US" noProof="0" dirty="0" smtClean="0">
                <a:latin typeface="+mj-lt"/>
              </a:rPr>
              <a:t>/work/altai.html.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Software written in Perl by Roman D. Shapiro. Cost $2000.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Started to work after 2004-12.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cut editor freedom I</a:t>
            </a:r>
            <a:endParaRPr lang="en-US" noProof="0" dirty="0">
              <a:latin typeface="+mj-lt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Editors no longer send mail to lists.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Only one email address sends mail.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But the mail appears like coming from the editor:</a:t>
            </a:r>
          </a:p>
          <a:p>
            <a:pPr lvl="1">
              <a:lnSpc>
                <a:spcPct val="10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From: Marcus Desjardin &lt;ernad@nep.repec.org&gt;</a:t>
            </a:r>
          </a:p>
          <a:p>
            <a:pPr lvl="1">
              <a:lnSpc>
                <a:spcPct val="10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Reply-To: Marcus Desjardin &lt;desjardin@econ.louvain.be&gt;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cut editor freedom II</a:t>
            </a:r>
            <a:endParaRPr lang="en-US" noProof="0" dirty="0">
              <a:latin typeface="+mj-lt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Editors can no longer edit report issue emails, e.g. add announcements of conferences.</a:t>
            </a:r>
          </a:p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They are generated from XML files into standardized text and HTML files bound together by MIME multipart/alternative.</a:t>
            </a:r>
          </a:p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Editors </a:t>
            </a:r>
            <a:r>
              <a:rPr lang="en-US" noProof="0" dirty="0" smtClean="0">
                <a:latin typeface="+mj-lt"/>
              </a:rPr>
              <a:t>can not change dates of issue.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help editors</a:t>
            </a:r>
            <a:endParaRPr lang="en-US" noProof="0" dirty="0">
              <a:latin typeface="+mj-lt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16900" cy="49133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Provide a simple-to-use interface for the composition of reports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provide an easy to scroll input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allow for easy sorting of report issue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do a better job at pretty-printing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Get ready for the introduction of pre-sorting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Actually presorting was only introduced in 2005-08.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collections and services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492782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brick and mortar libraries collections and services are fundamentally linked.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In a digital library collections and services can be separated.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Yes, NLM have been distributing Medline for a long time.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But RePEc was the first digital library </a:t>
            </a:r>
            <a:r>
              <a:rPr lang="en-US" i="1" dirty="0" smtClean="0">
                <a:latin typeface="+mj-lt"/>
              </a:rPr>
              <a:t>without </a:t>
            </a:r>
            <a:r>
              <a:rPr lang="en-US" dirty="0" smtClean="0">
                <a:latin typeface="+mj-lt"/>
              </a:rPr>
              <a:t>user interface. It still shocks the world. First sacred cow.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8013" cy="6858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statistical learning</a:t>
            </a:r>
            <a:endParaRPr lang="en-US" noProof="0" dirty="0">
              <a:latin typeface="+mj-lt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268760"/>
            <a:ext cx="8686800" cy="4824536"/>
          </a:xfrm>
          <a:ln/>
        </p:spPr>
        <p:txBody>
          <a:bodyPr/>
          <a:lstStyle/>
          <a:p>
            <a:pPr marL="333375" indent="-317500">
              <a:lnSpc>
                <a:spcPct val="100000"/>
              </a:lnSpc>
              <a:spcBef>
                <a:spcPct val="0"/>
              </a:spcBef>
              <a:tabLst>
                <a:tab pos="465138" algn="l"/>
                <a:tab pos="922338" algn="l"/>
                <a:tab pos="1379538" algn="l"/>
                <a:tab pos="1836738" algn="l"/>
                <a:tab pos="2293938" algn="l"/>
                <a:tab pos="2751138" algn="l"/>
                <a:tab pos="3208338" algn="l"/>
                <a:tab pos="3665538" algn="l"/>
                <a:tab pos="4122738" algn="l"/>
                <a:tab pos="4579938" algn="l"/>
                <a:tab pos="5037138" algn="l"/>
                <a:tab pos="5494338" algn="l"/>
                <a:tab pos="5951538" algn="l"/>
                <a:tab pos="6408738" algn="l"/>
                <a:tab pos="6865938" algn="l"/>
                <a:tab pos="7323138" algn="l"/>
                <a:tab pos="7780338" algn="l"/>
                <a:tab pos="8237538" algn="l"/>
                <a:tab pos="8694738" algn="l"/>
                <a:tab pos="9151938" algn="l"/>
              </a:tabLst>
            </a:pPr>
            <a:r>
              <a:rPr lang="en-US" noProof="0" dirty="0" smtClean="0">
                <a:latin typeface="+mj-lt"/>
              </a:rPr>
              <a:t>The idea is that a computer may be able to make decision on the current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 reports based on the observation of earlier editorial decisions. This is known as pre-sorting.</a:t>
            </a:r>
          </a:p>
          <a:p>
            <a:pPr marL="333375" indent="-317500">
              <a:lnSpc>
                <a:spcPct val="100000"/>
              </a:lnSpc>
              <a:spcBef>
                <a:spcPct val="0"/>
              </a:spcBef>
              <a:tabLst>
                <a:tab pos="465138" algn="l"/>
                <a:tab pos="922338" algn="l"/>
                <a:tab pos="1379538" algn="l"/>
                <a:tab pos="1836738" algn="l"/>
                <a:tab pos="2293938" algn="l"/>
                <a:tab pos="2751138" algn="l"/>
                <a:tab pos="3208338" algn="l"/>
                <a:tab pos="3665538" algn="l"/>
                <a:tab pos="4122738" algn="l"/>
                <a:tab pos="4579938" algn="l"/>
                <a:tab pos="5037138" algn="l"/>
                <a:tab pos="5494338" algn="l"/>
                <a:tab pos="5951538" algn="l"/>
                <a:tab pos="6408738" algn="l"/>
                <a:tab pos="6865938" algn="l"/>
                <a:tab pos="7323138" algn="l"/>
                <a:tab pos="7780338" algn="l"/>
                <a:tab pos="8237538" algn="l"/>
                <a:tab pos="8694738" algn="l"/>
                <a:tab pos="9151938" algn="l"/>
              </a:tabLst>
            </a:pPr>
            <a:r>
              <a:rPr lang="en-US" noProof="0" dirty="0" smtClean="0">
                <a:latin typeface="+mj-lt"/>
              </a:rPr>
              <a:t>Thomas Krichel “Information retrieval performance measures for a current awareness report composition aid” http://openlib.org/home/krichel/sendai.pdf deals with the evaluation of presorting.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presorting</a:t>
            </a:r>
            <a:endParaRPr lang="en-US" noProof="0" dirty="0">
              <a:latin typeface="+mj-lt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3250" cy="449421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When an allport issue is created, it is presorted. 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Editors can choose whether to work from a presorted or an unsorted issue. (WHY??)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method is support vector machines </a:t>
            </a:r>
            <a:r>
              <a:rPr lang="en-US" noProof="0" dirty="0" err="1" smtClean="0">
                <a:latin typeface="+mj-lt"/>
              </a:rPr>
              <a:t>svm</a:t>
            </a:r>
            <a:r>
              <a:rPr lang="en-US" noProof="0" dirty="0" smtClean="0">
                <a:latin typeface="+mj-lt"/>
              </a:rPr>
              <a:t>. First </a:t>
            </a:r>
            <a:r>
              <a:rPr lang="en-US" noProof="0" dirty="0" err="1" smtClean="0">
                <a:latin typeface="+mj-lt"/>
              </a:rPr>
              <a:t>svm_light</a:t>
            </a:r>
            <a:r>
              <a:rPr lang="en-US" dirty="0" smtClean="0">
                <a:latin typeface="+mj-lt"/>
              </a:rPr>
              <a:t>, then </a:t>
            </a:r>
            <a:r>
              <a:rPr lang="en-US" dirty="0" err="1" smtClean="0">
                <a:latin typeface="+mj-lt"/>
              </a:rPr>
              <a:t>libSVM</a:t>
            </a:r>
            <a:r>
              <a:rPr lang="en-US" dirty="0" smtClean="0">
                <a:latin typeface="+mj-lt"/>
              </a:rPr>
              <a:t>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pre-sorting reconceived</a:t>
            </a:r>
            <a:endParaRPr lang="en-US" noProof="0" dirty="0">
              <a:latin typeface="+mj-lt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5963"/>
          </a:xfrm>
          <a:ln/>
        </p:spPr>
        <p:txBody>
          <a:bodyPr/>
          <a:lstStyle/>
          <a:p>
            <a:pPr marL="333375" indent="-317500">
              <a:lnSpc>
                <a:spcPct val="100000"/>
              </a:lnSpc>
              <a:tabLst>
                <a:tab pos="465138" algn="l"/>
                <a:tab pos="922338" algn="l"/>
                <a:tab pos="1379538" algn="l"/>
                <a:tab pos="1836738" algn="l"/>
                <a:tab pos="2293938" algn="l"/>
                <a:tab pos="2751138" algn="l"/>
                <a:tab pos="3208338" algn="l"/>
                <a:tab pos="3665538" algn="l"/>
                <a:tab pos="4122738" algn="l"/>
                <a:tab pos="4579938" algn="l"/>
                <a:tab pos="5037138" algn="l"/>
                <a:tab pos="5494338" algn="l"/>
                <a:tab pos="5951538" algn="l"/>
                <a:tab pos="6408738" algn="l"/>
                <a:tab pos="6865938" algn="l"/>
                <a:tab pos="7323138" algn="l"/>
                <a:tab pos="7780338" algn="l"/>
                <a:tab pos="8237538" algn="l"/>
                <a:tab pos="8694738" algn="l"/>
                <a:tab pos="9151938" algn="l"/>
              </a:tabLst>
            </a:pPr>
            <a:r>
              <a:rPr lang="en-US" noProof="0" dirty="0" smtClean="0">
                <a:latin typeface="+mj-lt"/>
              </a:rPr>
              <a:t>We should not think of pre-sorting via SVM as something to replace the editor.</a:t>
            </a:r>
          </a:p>
          <a:p>
            <a:pPr marL="333375" indent="-317500">
              <a:lnSpc>
                <a:spcPct val="100000"/>
              </a:lnSpc>
              <a:tabLst>
                <a:tab pos="465138" algn="l"/>
                <a:tab pos="922338" algn="l"/>
                <a:tab pos="1379538" algn="l"/>
                <a:tab pos="1836738" algn="l"/>
                <a:tab pos="2293938" algn="l"/>
                <a:tab pos="2751138" algn="l"/>
                <a:tab pos="3208338" algn="l"/>
                <a:tab pos="3665538" algn="l"/>
                <a:tab pos="4122738" algn="l"/>
                <a:tab pos="4579938" algn="l"/>
                <a:tab pos="5037138" algn="l"/>
                <a:tab pos="5494338" algn="l"/>
                <a:tab pos="5951538" algn="l"/>
                <a:tab pos="6408738" algn="l"/>
                <a:tab pos="6865938" algn="l"/>
                <a:tab pos="7323138" algn="l"/>
                <a:tab pos="7780338" algn="l"/>
                <a:tab pos="8237538" algn="l"/>
                <a:tab pos="8694738" algn="l"/>
                <a:tab pos="9151938" algn="l"/>
              </a:tabLst>
            </a:pPr>
            <a:r>
              <a:rPr lang="en-US" noProof="0" dirty="0" smtClean="0">
                <a:latin typeface="+mj-lt"/>
              </a:rPr>
              <a:t>We should not think about it encouraging editors to be lazy.</a:t>
            </a:r>
          </a:p>
          <a:p>
            <a:pPr marL="333375" indent="-317500">
              <a:lnSpc>
                <a:spcPct val="100000"/>
              </a:lnSpc>
              <a:tabLst>
                <a:tab pos="465138" algn="l"/>
                <a:tab pos="922338" algn="l"/>
                <a:tab pos="1379538" algn="l"/>
                <a:tab pos="1836738" algn="l"/>
                <a:tab pos="2293938" algn="l"/>
                <a:tab pos="2751138" algn="l"/>
                <a:tab pos="3208338" algn="l"/>
                <a:tab pos="3665538" algn="l"/>
                <a:tab pos="4122738" algn="l"/>
                <a:tab pos="4579938" algn="l"/>
                <a:tab pos="5037138" algn="l"/>
                <a:tab pos="5494338" algn="l"/>
                <a:tab pos="5951538" algn="l"/>
                <a:tab pos="6408738" algn="l"/>
                <a:tab pos="6865938" algn="l"/>
                <a:tab pos="7323138" algn="l"/>
                <a:tab pos="7780338" algn="l"/>
                <a:tab pos="8237538" algn="l"/>
                <a:tab pos="8694738" algn="l"/>
                <a:tab pos="9151938" algn="l"/>
              </a:tabLst>
            </a:pPr>
            <a:r>
              <a:rPr lang="en-US" noProof="0" dirty="0" smtClean="0">
                <a:latin typeface="+mj-lt"/>
              </a:rPr>
              <a:t>Instead, we should think it as an invitation to examine some papers more closely than others.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8013" cy="7302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headline vs. </a:t>
            </a:r>
            <a:r>
              <a:rPr lang="en-US" noProof="0" dirty="0" err="1" smtClean="0">
                <a:latin typeface="+mj-lt"/>
              </a:rPr>
              <a:t>bottomline</a:t>
            </a:r>
            <a:r>
              <a:rPr lang="en-US" noProof="0" dirty="0" smtClean="0">
                <a:latin typeface="+mj-lt"/>
              </a:rPr>
              <a:t> data</a:t>
            </a:r>
            <a:endParaRPr lang="en-US" noProof="0" dirty="0">
              <a:latin typeface="+mj-lt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763000" cy="5730875"/>
          </a:xfrm>
          <a:ln/>
        </p:spPr>
        <p:txBody>
          <a:bodyPr/>
          <a:lstStyle/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 editors really have a three stage process of decision. 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They read title, author names.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They read the abstract.</a:t>
            </a:r>
          </a:p>
          <a:p>
            <a:pPr marL="728663" lvl="1" indent="-27146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They read the full text.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A lot of papers fail at the first hurdle.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SVM can read the abstract and prioritize papers for abstract reading.</a:t>
            </a:r>
          </a:p>
          <a:p>
            <a:pPr marL="328613" indent="-328613">
              <a:lnSpc>
                <a:spcPct val="100000"/>
              </a:lnSpc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Editors are happy with the presorting system.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5763" y="174625"/>
            <a:ext cx="8228012" cy="134143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what use is an editor?</a:t>
            </a:r>
            <a:endParaRPr lang="en-US" noProof="0" dirty="0">
              <a:latin typeface="+mj-lt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2275" y="1828800"/>
            <a:ext cx="8228013" cy="4525963"/>
          </a:xfrm>
          <a:ln/>
        </p:spPr>
        <p:txBody>
          <a:bodyPr/>
          <a:lstStyle/>
          <a:p>
            <a:pPr marL="328613" indent="-317500">
              <a:lnSpc>
                <a:spcPct val="100000"/>
              </a:lnSpc>
              <a:spcBef>
                <a:spcPct val="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It turns out that reports have very different forecast ability. Some are almost perfect, others are weak.</a:t>
            </a:r>
          </a:p>
          <a:p>
            <a:pPr marL="328613" indent="-317500">
              <a:lnSpc>
                <a:spcPct val="100000"/>
              </a:lnSpc>
              <a:spcBef>
                <a:spcPct val="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sz="2800" noProof="0" dirty="0" smtClean="0">
                <a:latin typeface="+mj-lt"/>
              </a:rPr>
              <a:t>If the forecast is very weak the editor may be </a:t>
            </a:r>
          </a:p>
          <a:p>
            <a:pPr marL="728663" lvl="1" indent="-271463">
              <a:lnSpc>
                <a:spcPct val="100000"/>
              </a:lnSpc>
              <a:spcBef>
                <a:spcPct val="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a genius</a:t>
            </a:r>
          </a:p>
          <a:p>
            <a:pPr marL="728663" lvl="1" indent="-271463">
              <a:lnSpc>
                <a:spcPct val="100000"/>
              </a:lnSpc>
              <a:spcBef>
                <a:spcPct val="0"/>
              </a:spcBef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r>
              <a:rPr lang="en-US" noProof="0" dirty="0" smtClean="0">
                <a:latin typeface="+mj-lt"/>
              </a:rPr>
              <a:t>a prankster. </a:t>
            </a:r>
          </a:p>
          <a:p>
            <a:pPr marL="328613" indent="-317500">
              <a:lnSpc>
                <a:spcPct val="100000"/>
              </a:lnSpc>
              <a:spcBef>
                <a:spcPct val="0"/>
              </a:spcBef>
              <a:buFont typeface="Arial" charset="0"/>
              <a:buNone/>
              <a:tabLst>
                <a:tab pos="460375" algn="l"/>
                <a:tab pos="917575" algn="l"/>
                <a:tab pos="1374775" algn="l"/>
                <a:tab pos="1831975" algn="l"/>
                <a:tab pos="2289175" algn="l"/>
                <a:tab pos="2746375" algn="l"/>
                <a:tab pos="3203575" algn="l"/>
                <a:tab pos="3660775" algn="l"/>
                <a:tab pos="4117975" algn="l"/>
                <a:tab pos="4575175" algn="l"/>
                <a:tab pos="5032375" algn="l"/>
                <a:tab pos="5489575" algn="l"/>
                <a:tab pos="5946775" algn="l"/>
                <a:tab pos="6403975" algn="l"/>
                <a:tab pos="6861175" algn="l"/>
                <a:tab pos="7318375" algn="l"/>
                <a:tab pos="7775575" algn="l"/>
                <a:tab pos="8232775" algn="l"/>
                <a:tab pos="8689975" algn="l"/>
                <a:tab pos="914717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err="1" smtClean="0">
                <a:latin typeface="+mj-lt"/>
              </a:rPr>
              <a:t>svm</a:t>
            </a:r>
            <a:r>
              <a:rPr lang="en-US" noProof="0" dirty="0" smtClean="0">
                <a:latin typeface="+mj-lt"/>
              </a:rPr>
              <a:t> training set</a:t>
            </a:r>
            <a:endParaRPr lang="en-US" noProof="0" dirty="0">
              <a:latin typeface="+mj-lt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3250" cy="4851400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positive examples are taking from the report up to a certain time limit, called the experience length.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negative results are taken from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-all, from the date of the last issued subject report until the experience length.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experience in p</a:t>
            </a:r>
            <a:r>
              <a:rPr lang="en-US" dirty="0" smtClean="0">
                <a:latin typeface="+mj-lt"/>
              </a:rPr>
              <a:t>re-Yanabino</a:t>
            </a:r>
            <a:r>
              <a:rPr lang="en-US" noProof="0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was</a:t>
            </a:r>
            <a:r>
              <a:rPr lang="en-US" noProof="0" dirty="0" smtClean="0">
                <a:latin typeface="+mj-lt"/>
              </a:rPr>
              <a:t> 13 months.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3250" cy="1344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features selection</a:t>
            </a:r>
            <a:endParaRPr lang="en-US" noProof="0" dirty="0">
              <a:latin typeface="+mj-lt"/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3250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We use individual words out of the contents from titles, author names, abstracts, classification data and the id of the RePEc series.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We normalize the Euclidean sum of the feature weights.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We run </a:t>
            </a:r>
            <a:r>
              <a:rPr lang="en-US" noProof="0" dirty="0" err="1" smtClean="0">
                <a:latin typeface="+mj-lt"/>
              </a:rPr>
              <a:t>svm_light</a:t>
            </a:r>
            <a:r>
              <a:rPr lang="en-US" noProof="0" dirty="0" smtClean="0">
                <a:latin typeface="+mj-lt"/>
              </a:rPr>
              <a:t> with the default settings. 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463550" y="228600"/>
            <a:ext cx="8223250" cy="1344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presorting timeline</a:t>
            </a:r>
            <a:endParaRPr lang="en-US" noProof="0" dirty="0">
              <a:latin typeface="+mj-lt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3250" cy="5029200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When a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 issues has been created, a customized version of its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is created in the source/us directory.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This issue is then presorted. The presorted version is stored in the source/</a:t>
            </a:r>
            <a:r>
              <a:rPr lang="en-US" noProof="0" dirty="0" err="1" smtClean="0">
                <a:latin typeface="+mj-lt"/>
              </a:rPr>
              <a:t>ps</a:t>
            </a:r>
            <a:r>
              <a:rPr lang="en-US" noProof="0" dirty="0" smtClean="0">
                <a:latin typeface="+mj-lt"/>
              </a:rPr>
              <a:t> directory. </a:t>
            </a:r>
          </a:p>
          <a:p>
            <a:pPr marL="323850" indent="-315913">
              <a:lnSpc>
                <a:spcPct val="100000"/>
              </a:lnSpc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Presorting therefore only takes account of the information available at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 creation time.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6425" cy="1344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underlying technologies</a:t>
            </a:r>
            <a:endParaRPr lang="en-US" noProof="0" dirty="0">
              <a:latin typeface="+mj-lt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Written in Perl, builds it’s own daemon.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Uses </a:t>
            </a:r>
            <a:r>
              <a:rPr lang="en-US" noProof="0" dirty="0" err="1" smtClean="0">
                <a:latin typeface="+mj-lt"/>
              </a:rPr>
              <a:t>mod_fcgid</a:t>
            </a:r>
            <a:r>
              <a:rPr lang="en-US" noProof="0" dirty="0" smtClean="0">
                <a:latin typeface="+mj-lt"/>
              </a:rPr>
              <a:t> under Apache 2.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Runs on Debian GNU/Linux, could run on similar systems.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Ernad needs to use some sort of mailing system. It is not geared to a specific system. It basically just sends mail.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642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underlying information</a:t>
            </a:r>
            <a:endParaRPr lang="en-US" noProof="0" dirty="0">
              <a:latin typeface="+mj-lt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AMF is a format for description of academic documents and academics.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http://amf.openlib.org/doc/amf.html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based on XML Schema, itself based on XML.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Report data and issue data is encoded in AMF.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8013" cy="97948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current awareness</a:t>
            </a:r>
            <a:endParaRPr lang="en-US" noProof="0" dirty="0">
              <a:latin typeface="+mj-lt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244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“Current Awareness” aka “Selective Dissemination of Information” service informs users about new documents in their area of interest.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niche activity that has been neglected by the general search engines.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reason is that is mostly for a small group of experts.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8226425" cy="13446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affordances and domains</a:t>
            </a:r>
            <a:endParaRPr lang="en-US" noProof="0" dirty="0">
              <a:latin typeface="+mj-lt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There are basically four things that an ernad-based current awareness system provides for. 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For each of these “affordances”, we have a separate domain.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This allows for distinct affordances to be run by distinct domains.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483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 composition domain</a:t>
            </a:r>
            <a:endParaRPr lang="en-US" noProof="0" dirty="0">
              <a:latin typeface="+mj-lt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35088"/>
            <a:ext cx="8224838" cy="5065712"/>
          </a:xfrm>
          <a:ln/>
        </p:spPr>
        <p:txBody>
          <a:bodyPr/>
          <a:lstStyle/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This is the domain used by the report issue composition interface. </a:t>
            </a: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It is ernad.repec.org</a:t>
            </a:r>
            <a:endParaRPr lang="en-US" noProof="0" dirty="0" smtClean="0">
              <a:latin typeface="+mj-lt"/>
            </a:endParaRP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This is used by the editors only. </a:t>
            </a:r>
            <a:endParaRPr lang="en-US" noProof="0" dirty="0" smtClean="0">
              <a:latin typeface="+mj-lt"/>
            </a:endParaRP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Editors use reports as user names and agreed passwords. </a:t>
            </a:r>
            <a:endParaRPr lang="en-US" noProof="0" dirty="0" smtClean="0">
              <a:latin typeface="+mj-lt"/>
            </a:endParaRPr>
          </a:p>
          <a:p>
            <a:pPr marL="323850" indent="-315913">
              <a:lnSpc>
                <a:spcPct val="12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noProof="0" dirty="0" smtClean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483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 service domain</a:t>
            </a:r>
            <a:endParaRPr lang="en-US" noProof="0" dirty="0">
              <a:latin typeface="+mj-lt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4663" y="1600200"/>
            <a:ext cx="8224837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is where potential reader look at information about the ernad service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what reports are available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who edits them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domain is fixed through the reports configuration file </a:t>
            </a:r>
            <a:r>
              <a:rPr lang="en-US" noProof="0" dirty="0" err="1" smtClean="0">
                <a:latin typeface="+mj-lt"/>
              </a:rPr>
              <a:t>report.amf.xml</a:t>
            </a:r>
            <a:r>
              <a:rPr lang="en-US" noProof="0" dirty="0" smtClean="0">
                <a:latin typeface="+mj-lt"/>
              </a:rPr>
              <a:t>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4838" cy="96996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the list domain</a:t>
            </a:r>
            <a:endParaRPr lang="en-US" noProof="0" dirty="0">
              <a:latin typeface="+mj-lt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4838" cy="54546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is the domain where the mailing lists are under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domain of web interface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domain of the mailing lists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Each report </a:t>
            </a:r>
            <a:r>
              <a:rPr lang="en-US" noProof="0" dirty="0" err="1" smtClean="0">
                <a:latin typeface="+mj-lt"/>
              </a:rPr>
              <a:t>report</a:t>
            </a:r>
            <a:r>
              <a:rPr lang="en-US" noProof="0" dirty="0" smtClean="0">
                <a:latin typeface="+mj-lt"/>
              </a:rPr>
              <a:t> has a list </a:t>
            </a:r>
            <a:r>
              <a:rPr lang="en-US" noProof="0" dirty="0" err="1" smtClean="0">
                <a:latin typeface="+mj-lt"/>
              </a:rPr>
              <a:t>report@</a:t>
            </a:r>
            <a:r>
              <a:rPr lang="en-US" i="1" noProof="0" dirty="0" err="1" smtClean="0">
                <a:latin typeface="+mj-lt"/>
              </a:rPr>
              <a:t>listdomain</a:t>
            </a:r>
            <a:r>
              <a:rPr lang="en-US" noProof="0" dirty="0" smtClean="0">
                <a:latin typeface="+mj-lt"/>
              </a:rPr>
              <a:t>, where </a:t>
            </a:r>
            <a:r>
              <a:rPr lang="en-US" i="1" noProof="0" dirty="0" err="1" smtClean="0">
                <a:latin typeface="+mj-lt"/>
              </a:rPr>
              <a:t>listdomain</a:t>
            </a:r>
            <a:r>
              <a:rPr lang="en-US" noProof="0" dirty="0" smtClean="0">
                <a:latin typeface="+mj-lt"/>
              </a:rPr>
              <a:t> is the list domain.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Editors have some access the mailing list interface.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3250" cy="14335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delivery domain</a:t>
            </a:r>
            <a:endParaRPr lang="en-US" noProof="0" dirty="0">
              <a:latin typeface="+mj-lt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3250" cy="47228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links to the full text use the  encode the identifier of the paper and the identifier of the report.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allows to see what report readers requested.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imperative that these links are not further disseminated. There should be no archives of nep lists.</a:t>
            </a:r>
          </a:p>
          <a:p>
            <a:pPr>
              <a:lnSpc>
                <a:spcPct val="100000"/>
              </a:lnSpc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non-email delivery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Each report has an RSS feed.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It’s RSS version 1.0. It should be updated to version 2 whenever Thomas get around it.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Christian Zimmermann has arranged for Twitter delivery. Each time report issue comes out, a serious of tweets in sent to a report-specific channel.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848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latin typeface="+mj-lt"/>
              </a:rPr>
              <a:t>NEP use in assessment</a:t>
            </a:r>
            <a:endParaRPr lang="en-US" noProof="0" dirty="0">
              <a:latin typeface="+mj-lt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18488" cy="4722812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2007-10-17 Christian Zimmermann wrote “At http://ideas.repec.org/i/e.html, I have attempted to classify registered authors by field. For this I used their papers as disseminated by NEP, and if at least one fourth are in a report, authors are considered to be a specialist of that field.”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more use in assessment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Central banks seem to use NEP classification extensively.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At a 2017 meeting at an important central bank, Thomas discussed the creation of NEP reports that would specifically highlight their work.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Hmm. 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1663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err="1" smtClean="0">
                <a:latin typeface="+mj-lt"/>
              </a:rPr>
              <a:t>reports.amf.xml</a:t>
            </a:r>
            <a:endParaRPr lang="en-US" noProof="0" dirty="0">
              <a:latin typeface="+mj-lt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1663" cy="519588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first part has the definition of NEP itself. (next slide)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second part as the definition of a report (slide after)‏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allport is the first listed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err="1" smtClean="0">
                <a:latin typeface="+mj-lt"/>
              </a:rPr>
              <a:t>reports.amf.xml</a:t>
            </a:r>
            <a:r>
              <a:rPr lang="en-US" noProof="0" dirty="0" smtClean="0">
                <a:latin typeface="+mj-lt"/>
              </a:rPr>
              <a:t> fixes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report handles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editor information, (incl. here: editor ids) 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list domain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service domain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686800" cy="6405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9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&lt;amf xmlns="http://amf.openlib.org"   xmlns:xsi="http://www.w3.org/2001/XMLSchema-instance" xsi:schemaLocation="http://amf.openlib.org http://amf.openlib.org/2001/amf.xsd" xmlns:ernad="http://ernad.openlib.org"&gt;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&lt;collection id="RePEc:nep"&gt;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&lt;title&gt;NEP: New Economics Papers&lt;/title&gt; 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&lt;accesspoint&gt;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ftp://all.repec.org/RePEc/wop/conf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&lt;/accessoint&gt;&lt;homepage&gt;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http://nep.repec.org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&lt;/homepage&gt;&lt;haspart&gt;</a:t>
            </a:r>
          </a:p>
          <a:p>
            <a:pPr>
              <a:lnSpc>
                <a:spcPct val="10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FFFFFF"/>
                </a:solidFill>
              </a:rPr>
              <a:t> &lt;collection id="RePEc:nep:nepall"&gt;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it’s a general problem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You have a digital library. Could be pretty much about anything.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gets new documents henceforth docs.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 librarian wants to circulate records about these documents to users.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Users want to be aware of new documents through records about them. 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body"/>
          </p:nvPr>
        </p:nvSpPr>
        <p:spPr>
          <a:xfrm>
            <a:off x="228600" y="228600"/>
            <a:ext cx="8686800" cy="6246813"/>
          </a:xfrm>
          <a:ln/>
        </p:spPr>
        <p:txBody>
          <a:bodyPr anchor="t"/>
          <a:lstStyle/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&lt;collection id="</a:t>
            </a:r>
            <a:r>
              <a:rPr lang="en-US" sz="2800" noProof="0" dirty="0" err="1" smtClean="0">
                <a:latin typeface="+mj-lt"/>
              </a:rPr>
              <a:t>RePEc:nep:nepcba</a:t>
            </a:r>
            <a:r>
              <a:rPr lang="en-US" sz="2800" noProof="0" dirty="0" smtClean="0">
                <a:latin typeface="+mj-lt"/>
              </a:rPr>
              <a:t>"&gt;&lt;title&gt;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Central Banking&lt;/title&gt;&lt;homepage&gt;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http://lists.repec.org/mailman/listinfo/nep-cba &lt;/homepage&gt;&lt;</a:t>
            </a:r>
            <a:r>
              <a:rPr lang="en-US" sz="2800" noProof="0" dirty="0" err="1" smtClean="0">
                <a:latin typeface="+mj-lt"/>
              </a:rPr>
              <a:t>ernad:password</a:t>
            </a:r>
            <a:r>
              <a:rPr lang="en-US" sz="2800" noProof="0" dirty="0" smtClean="0">
                <a:latin typeface="+mj-lt"/>
              </a:rPr>
              <a:t>&gt;...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&lt;/</a:t>
            </a:r>
            <a:r>
              <a:rPr lang="en-US" sz="2800" noProof="0" dirty="0" err="1" smtClean="0">
                <a:latin typeface="+mj-lt"/>
              </a:rPr>
              <a:t>ernad:password</a:t>
            </a:r>
            <a:r>
              <a:rPr lang="en-US" sz="2800" noProof="0" dirty="0" smtClean="0">
                <a:latin typeface="+mj-lt"/>
              </a:rPr>
              <a:t>&gt;&lt;</a:t>
            </a:r>
            <a:r>
              <a:rPr lang="en-US" sz="2800" noProof="0" dirty="0" err="1" smtClean="0">
                <a:latin typeface="+mj-lt"/>
              </a:rPr>
              <a:t>haseditor</a:t>
            </a:r>
            <a:r>
              <a:rPr lang="en-US" sz="2800" noProof="0" dirty="0" smtClean="0">
                <a:latin typeface="+mj-lt"/>
              </a:rPr>
              <a:t>&gt;&lt;person&gt;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&lt;name&gt;Alexander </a:t>
            </a:r>
            <a:r>
              <a:rPr lang="en-US" sz="2800" noProof="0" dirty="0" err="1" smtClean="0">
                <a:latin typeface="+mj-lt"/>
              </a:rPr>
              <a:t>Mihailov</a:t>
            </a:r>
            <a:r>
              <a:rPr lang="en-US" sz="2800" noProof="0" dirty="0" smtClean="0">
                <a:latin typeface="+mj-lt"/>
              </a:rPr>
              <a:t>&lt;/name&gt;&lt;name </a:t>
            </a:r>
            <a:r>
              <a:rPr lang="en-US" sz="2800" noProof="0" dirty="0" err="1" smtClean="0">
                <a:latin typeface="+mj-lt"/>
              </a:rPr>
              <a:t>xml:lang</a:t>
            </a:r>
            <a:r>
              <a:rPr lang="en-US" sz="2800" noProof="0" dirty="0" smtClean="0">
                <a:latin typeface="+mj-lt"/>
              </a:rPr>
              <a:t>="en"&gt;Alexander </a:t>
            </a:r>
            <a:r>
              <a:rPr lang="en-US" sz="2800" noProof="0" dirty="0" err="1" smtClean="0">
                <a:latin typeface="+mj-lt"/>
              </a:rPr>
              <a:t>Mihailov</a:t>
            </a:r>
            <a:r>
              <a:rPr lang="en-US" sz="2800" noProof="0" dirty="0" smtClean="0">
                <a:latin typeface="+mj-lt"/>
              </a:rPr>
              <a:t>&lt;/name&gt;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&lt;homepage&gt;http://econpapers.repec.org/RAS/pmi59.htm&lt;/homepage&gt;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&lt;email&gt;...&lt;/email&gt;&lt;</a:t>
            </a:r>
            <a:r>
              <a:rPr lang="en-US" sz="2800" noProof="0" dirty="0" err="1" smtClean="0">
                <a:latin typeface="+mj-lt"/>
              </a:rPr>
              <a:t>ispartof</a:t>
            </a:r>
            <a:r>
              <a:rPr lang="en-US" sz="2800" noProof="0" dirty="0" smtClean="0">
                <a:latin typeface="+mj-lt"/>
              </a:rPr>
              <a:t>&gt; &lt;organization&gt;...&lt;/organization&gt;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&lt;/</a:t>
            </a:r>
            <a:r>
              <a:rPr lang="en-US" sz="2800" noProof="0" dirty="0" err="1" smtClean="0">
                <a:latin typeface="+mj-lt"/>
              </a:rPr>
              <a:t>ispartof</a:t>
            </a:r>
            <a:r>
              <a:rPr lang="en-US" sz="2800" noProof="0" dirty="0" smtClean="0">
                <a:latin typeface="+mj-lt"/>
              </a:rPr>
              <a:t>&gt;&lt;/person&gt;&lt;/</a:t>
            </a:r>
            <a:r>
              <a:rPr lang="en-US" sz="2800" noProof="0" dirty="0" err="1" smtClean="0">
                <a:latin typeface="+mj-lt"/>
              </a:rPr>
              <a:t>haseditor</a:t>
            </a:r>
            <a:r>
              <a:rPr lang="en-US" sz="2800" noProof="0" dirty="0" smtClean="0">
                <a:latin typeface="+mj-lt"/>
              </a:rPr>
              <a:t>&gt;</a:t>
            </a:r>
          </a:p>
          <a:p>
            <a:pPr algn="l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tabLst>
                <a:tab pos="131763" algn="l"/>
                <a:tab pos="588963" algn="l"/>
                <a:tab pos="1046163" algn="l"/>
                <a:tab pos="1503363" algn="l"/>
                <a:tab pos="1960563" algn="l"/>
                <a:tab pos="2417763" algn="l"/>
                <a:tab pos="2874963" algn="l"/>
                <a:tab pos="3332163" algn="l"/>
                <a:tab pos="3789363" algn="l"/>
                <a:tab pos="4246563" algn="l"/>
                <a:tab pos="4703763" algn="l"/>
                <a:tab pos="5160963" algn="l"/>
                <a:tab pos="5618163" algn="l"/>
                <a:tab pos="6075363" algn="l"/>
                <a:tab pos="6532563" algn="l"/>
                <a:tab pos="6989763" algn="l"/>
                <a:tab pos="7446963" algn="l"/>
                <a:tab pos="7904163" algn="l"/>
                <a:tab pos="8361363" algn="l"/>
                <a:tab pos="8818563" algn="l"/>
              </a:tabLst>
            </a:pPr>
            <a:r>
              <a:rPr lang="en-US" sz="2800" noProof="0" dirty="0" smtClean="0">
                <a:latin typeface="+mj-lt"/>
              </a:rPr>
              <a:t>&lt;/collection&gt;</a:t>
            </a:r>
            <a:endParaRPr lang="en-US" sz="2800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operation</a:t>
            </a:r>
            <a:endParaRPr lang="en-US" noProof="0" dirty="0">
              <a:latin typeface="+mj-lt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3250" cy="50292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Ernad uses </a:t>
            </a:r>
            <a:r>
              <a:rPr lang="en-US" u="sng" noProof="0" dirty="0" smtClean="0">
                <a:latin typeface="+mj-lt"/>
              </a:rPr>
              <a:t>r</a:t>
            </a:r>
            <a:r>
              <a:rPr lang="en-US" noProof="0" dirty="0" smtClean="0">
                <a:latin typeface="+mj-lt"/>
              </a:rPr>
              <a:t>eport </a:t>
            </a:r>
            <a:r>
              <a:rPr lang="en-US" u="sng" noProof="0" dirty="0" smtClean="0">
                <a:latin typeface="+mj-lt"/>
              </a:rPr>
              <a:t>i</a:t>
            </a:r>
            <a:r>
              <a:rPr lang="en-US" noProof="0" dirty="0" smtClean="0">
                <a:latin typeface="+mj-lt"/>
              </a:rPr>
              <a:t>ssue </a:t>
            </a:r>
            <a:r>
              <a:rPr lang="en-US" u="sng" noProof="0" dirty="0" smtClean="0">
                <a:latin typeface="+mj-lt"/>
              </a:rPr>
              <a:t>f</a:t>
            </a:r>
            <a:r>
              <a:rPr lang="en-US" noProof="0" dirty="0" smtClean="0">
                <a:latin typeface="+mj-lt"/>
              </a:rPr>
              <a:t>iles (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)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always as a name </a:t>
            </a:r>
            <a:r>
              <a:rPr lang="en-US" i="1" noProof="0" dirty="0" err="1" smtClean="0">
                <a:latin typeface="+mj-lt"/>
              </a:rPr>
              <a:t>yyyy</a:t>
            </a:r>
            <a:r>
              <a:rPr lang="en-US" noProof="0" dirty="0" smtClean="0">
                <a:latin typeface="+mj-lt"/>
              </a:rPr>
              <a:t>-</a:t>
            </a:r>
            <a:r>
              <a:rPr lang="en-US" i="1" noProof="0" dirty="0" smtClean="0">
                <a:latin typeface="+mj-lt"/>
              </a:rPr>
              <a:t>mm</a:t>
            </a:r>
            <a:r>
              <a:rPr lang="en-US" noProof="0" dirty="0" smtClean="0">
                <a:latin typeface="+mj-lt"/>
              </a:rPr>
              <a:t>-</a:t>
            </a:r>
            <a:r>
              <a:rPr lang="en-US" i="1" noProof="0" dirty="0" err="1" smtClean="0">
                <a:latin typeface="+mj-lt"/>
              </a:rPr>
              <a:t>dd_tist</a:t>
            </a:r>
            <a:r>
              <a:rPr lang="en-US" i="1" noProof="0" dirty="0" smtClean="0">
                <a:latin typeface="+mj-lt"/>
              </a:rPr>
              <a:t>, 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where </a:t>
            </a:r>
            <a:r>
              <a:rPr lang="en-US" i="1" noProof="0" dirty="0" err="1" smtClean="0">
                <a:latin typeface="+mj-lt"/>
              </a:rPr>
              <a:t>yyyy</a:t>
            </a:r>
            <a:r>
              <a:rPr lang="en-US" noProof="0" dirty="0" smtClean="0">
                <a:latin typeface="+mj-lt"/>
              </a:rPr>
              <a:t> is the year, </a:t>
            </a:r>
            <a:r>
              <a:rPr lang="en-US" i="1" noProof="0" dirty="0" smtClean="0">
                <a:latin typeface="+mj-lt"/>
              </a:rPr>
              <a:t>mm</a:t>
            </a:r>
            <a:r>
              <a:rPr lang="en-US" noProof="0" dirty="0" smtClean="0">
                <a:latin typeface="+mj-lt"/>
              </a:rPr>
              <a:t> month, </a:t>
            </a:r>
            <a:r>
              <a:rPr lang="en-US" i="1" noProof="0" dirty="0" err="1" smtClean="0">
                <a:latin typeface="+mj-lt"/>
              </a:rPr>
              <a:t>dd</a:t>
            </a:r>
            <a:r>
              <a:rPr lang="en-US" noProof="0" dirty="0" smtClean="0">
                <a:latin typeface="+mj-lt"/>
              </a:rPr>
              <a:t> day of the </a:t>
            </a:r>
            <a:r>
              <a:rPr lang="en-US" noProof="0" dirty="0" err="1" smtClean="0">
                <a:latin typeface="+mj-lt"/>
              </a:rPr>
              <a:t>nep</a:t>
            </a:r>
            <a:r>
              <a:rPr lang="en-US" noProof="0" dirty="0" smtClean="0">
                <a:latin typeface="+mj-lt"/>
              </a:rPr>
              <a:t>-all issue.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i="1" noProof="0" dirty="0" err="1" smtClean="0">
                <a:latin typeface="+mj-lt"/>
              </a:rPr>
              <a:t>tist</a:t>
            </a:r>
            <a:r>
              <a:rPr lang="en-US" noProof="0" dirty="0" smtClean="0">
                <a:latin typeface="+mj-lt"/>
              </a:rPr>
              <a:t> is a UNIX time stamp, i.e. the number of seconds that have passed since the first of January 1970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err="1" smtClean="0">
                <a:latin typeface="+mj-lt"/>
              </a:rPr>
              <a:t>rifs</a:t>
            </a:r>
            <a:r>
              <a:rPr lang="en-US" noProof="0" dirty="0" smtClean="0">
                <a:latin typeface="+mj-lt"/>
              </a:rPr>
              <a:t> are </a:t>
            </a:r>
            <a:r>
              <a:rPr lang="en-US" u="sng" noProof="0" dirty="0" smtClean="0">
                <a:latin typeface="+mj-lt"/>
              </a:rPr>
              <a:t>never</a:t>
            </a:r>
            <a:r>
              <a:rPr lang="en-US" noProof="0" dirty="0" smtClean="0">
                <a:latin typeface="+mj-lt"/>
              </a:rPr>
              <a:t> deleted. When an operation is made, a new version of the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with a new </a:t>
            </a:r>
            <a:r>
              <a:rPr lang="en-US" noProof="0" dirty="0" err="1" smtClean="0">
                <a:latin typeface="+mj-lt"/>
              </a:rPr>
              <a:t>tist</a:t>
            </a:r>
            <a:r>
              <a:rPr lang="en-US" noProof="0" dirty="0" smtClean="0">
                <a:latin typeface="+mj-lt"/>
              </a:rPr>
              <a:t> is written.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007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0</a:t>
            </a:r>
            <a:endParaRPr lang="en-US" noProof="0" dirty="0">
              <a:latin typeface="+mj-lt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0075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After login in to ernad, an editor sees a set of allport issues to work on.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is the </a:t>
            </a:r>
            <a:r>
              <a:rPr lang="en-US" dirty="0" smtClean="0">
                <a:latin typeface="+mj-lt"/>
              </a:rPr>
              <a:t>issue</a:t>
            </a:r>
            <a:r>
              <a:rPr lang="en-US" noProof="0" dirty="0" smtClean="0">
                <a:latin typeface="+mj-lt"/>
              </a:rPr>
              <a:t> selection stage.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If there is no allport issue needs working on a “sorry” message is displayed.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1</a:t>
            </a:r>
            <a:endParaRPr lang="en-US" noProof="0" dirty="0">
              <a:latin typeface="+mj-lt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3250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When a subject report issue is created, it is copied from the source/</a:t>
            </a:r>
            <a:r>
              <a:rPr lang="en-US" noProof="0" dirty="0" err="1" smtClean="0">
                <a:latin typeface="+mj-lt"/>
              </a:rPr>
              <a:t>ps</a:t>
            </a:r>
            <a:r>
              <a:rPr lang="en-US" noProof="0" dirty="0" smtClean="0">
                <a:latin typeface="+mj-lt"/>
              </a:rPr>
              <a:t> or source/us directory, depending on whether the editor chooses with presorted to work with the presorted or the unsorted version of the report.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Why would anybody work with the unsorted issue?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0075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1.5</a:t>
            </a:r>
            <a:endParaRPr lang="en-US" noProof="0" dirty="0">
              <a:latin typeface="+mj-lt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0075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If there is no </a:t>
            </a:r>
            <a:r>
              <a:rPr lang="en-US" dirty="0" smtClean="0">
                <a:latin typeface="+mj-lt"/>
              </a:rPr>
              <a:t>doc</a:t>
            </a:r>
            <a:r>
              <a:rPr lang="en-US" noProof="0" dirty="0" smtClean="0">
                <a:latin typeface="+mj-lt"/>
              </a:rPr>
              <a:t> worth to be included in the report, </a:t>
            </a:r>
            <a:r>
              <a:rPr lang="en-US" dirty="0" smtClean="0">
                <a:latin typeface="+mj-lt"/>
              </a:rPr>
              <a:t>the editor is told that the report issues will not be published. </a:t>
            </a:r>
            <a:endParaRPr lang="en-US" noProof="0" dirty="0" smtClean="0">
              <a:latin typeface="+mj-lt"/>
            </a:endParaRP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The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of the issue is not deleted. Instead an empty issue is created in the final “sent” directory.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2</a:t>
            </a:r>
            <a:endParaRPr lang="en-US" noProof="0" dirty="0">
              <a:latin typeface="+mj-lt"/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0688" y="1600200"/>
            <a:ext cx="8223250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Once </a:t>
            </a:r>
            <a:r>
              <a:rPr lang="en-US" dirty="0" smtClean="0">
                <a:latin typeface="+mj-lt"/>
              </a:rPr>
              <a:t>docs</a:t>
            </a:r>
            <a:r>
              <a:rPr lang="en-US" noProof="0" dirty="0" smtClean="0">
                <a:latin typeface="+mj-lt"/>
              </a:rPr>
              <a:t> have been selected, a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is created in the into the director “selected”. This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only contains the selected papers.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If there are changes in the selections, new </a:t>
            </a:r>
            <a:r>
              <a:rPr lang="en-US" noProof="0" dirty="0" err="1" smtClean="0">
                <a:latin typeface="+mj-lt"/>
              </a:rPr>
              <a:t>rifs</a:t>
            </a:r>
            <a:r>
              <a:rPr lang="en-US" noProof="0" dirty="0" smtClean="0">
                <a:latin typeface="+mj-lt"/>
              </a:rPr>
              <a:t> are created, as soon as the editor moves to the next screen.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+mj-lt"/>
              </a:rPr>
              <a:t>This makes for good assessment data.</a:t>
            </a:r>
            <a:r>
              <a:rPr lang="en-US" noProof="0" dirty="0" smtClean="0">
                <a:latin typeface="+mj-lt"/>
              </a:rPr>
              <a:t>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3</a:t>
            </a:r>
            <a:endParaRPr lang="en-US" noProof="0" dirty="0">
              <a:latin typeface="+mj-lt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3250" cy="443706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Once papers have been ordered, a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is created in the into the directory “sorted”. 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If there are changes in the order, new </a:t>
            </a:r>
            <a:r>
              <a:rPr lang="en-US" noProof="0" dirty="0" err="1" smtClean="0">
                <a:latin typeface="+mj-lt"/>
              </a:rPr>
              <a:t>rifs</a:t>
            </a:r>
            <a:r>
              <a:rPr lang="en-US" noProof="0" dirty="0" smtClean="0">
                <a:latin typeface="+mj-lt"/>
              </a:rPr>
              <a:t> are created, as soon as the editor moves to the next screen.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325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creating a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4</a:t>
            </a:r>
            <a:endParaRPr lang="en-US" noProof="0" dirty="0">
              <a:latin typeface="+mj-lt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3250" cy="4824413"/>
          </a:xfrm>
          <a:ln/>
        </p:spPr>
        <p:txBody>
          <a:bodyPr/>
          <a:lstStyle/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Once the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has been previewed the editor can click the “send” button. The </a:t>
            </a:r>
            <a:r>
              <a:rPr lang="en-US" noProof="0" dirty="0" err="1" smtClean="0">
                <a:latin typeface="+mj-lt"/>
              </a:rPr>
              <a:t>rif</a:t>
            </a:r>
            <a:r>
              <a:rPr lang="en-US" noProof="0" dirty="0" smtClean="0">
                <a:latin typeface="+mj-lt"/>
              </a:rPr>
              <a:t> is stored in the “sent” directory. 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Ernad created a mail file containing a HTML and text version of the </a:t>
            </a:r>
            <a:r>
              <a:rPr lang="en-US" noProof="0" dirty="0" err="1" smtClean="0">
                <a:latin typeface="+mj-lt"/>
              </a:rPr>
              <a:t>sri</a:t>
            </a:r>
            <a:r>
              <a:rPr lang="en-US" noProof="0" dirty="0" smtClean="0">
                <a:latin typeface="+mj-lt"/>
              </a:rPr>
              <a:t> and places it in the “mail” directory.</a:t>
            </a:r>
          </a:p>
          <a:p>
            <a:pPr marL="323850" indent="-315913">
              <a:lnSpc>
                <a:spcPct val="100000"/>
              </a:lnSpc>
              <a:spcBef>
                <a:spcPct val="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noProof="0" dirty="0" smtClean="0">
                <a:latin typeface="+mj-lt"/>
              </a:rPr>
              <a:t>This file can be sent again if there is an email problem.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maintenance</a:t>
            </a:r>
            <a:endParaRPr lang="en-US" noProof="0" dirty="0">
              <a:latin typeface="+mj-lt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Thomas Krichel has written a technical guide, mainly for the director and the general editor.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at http://nep.repec.org/technical.html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illustrates well that the technical maintenance is still quite heavy.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lot of  maintenance scripts still have to be written by Thomas.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848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assessment</a:t>
            </a:r>
            <a:endParaRPr lang="en-US" noProof="0" dirty="0">
              <a:latin typeface="+mj-lt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How well does NEP work?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Some criteria are already discussed the literature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delay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coverage ratio</a:t>
            </a:r>
          </a:p>
          <a:p>
            <a:pPr lvl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overlap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Normally it’s all about search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Digital libraries as interfaced by users are  almost always queries by searches.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Search is so ubiquitous that it is very difficult to get it out of peoples’ heads that the services I present here do NO searches.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It’s very hard for folks out there to grasp.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Second sacred cow.</a:t>
            </a:r>
          </a:p>
          <a:p>
            <a:pPr>
              <a:lnSpc>
                <a:spcPct val="100000"/>
              </a:lnSpc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848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coverage to </a:t>
            </a:r>
            <a:r>
              <a:rPr lang="en-US" noProof="0" dirty="0" err="1" smtClean="0">
                <a:latin typeface="+mj-lt"/>
              </a:rPr>
              <a:t>lossage</a:t>
            </a:r>
            <a:endParaRPr lang="en-US" noProof="0" dirty="0">
              <a:latin typeface="+mj-lt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a web site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http://nep.repec.org/lossage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that does show the papers that have not been sent, as well as the coverage ratio for each issue.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appears that coverage has improved.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848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overlap</a:t>
            </a:r>
            <a:endParaRPr lang="en-US" noProof="0" dirty="0">
              <a:latin typeface="+mj-lt"/>
            </a:endParaRP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no script to compute current overlap data.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quite good historical subscriber for most of the post-ernad period.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Thus it is possible to calculate overlap of reports for various nep-all issues.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8488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to improve coverage</a:t>
            </a:r>
            <a:endParaRPr lang="en-US" noProof="0" dirty="0">
              <a:latin typeface="+mj-lt"/>
            </a:endParaRP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437063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would be interesting to redo the work of Krichel and </a:t>
            </a:r>
            <a:r>
              <a:rPr lang="en-US" noProof="0" dirty="0" err="1" smtClean="0">
                <a:latin typeface="+mj-lt"/>
              </a:rPr>
              <a:t>Bakkalbaşı</a:t>
            </a:r>
            <a:r>
              <a:rPr lang="en-US" noProof="0" dirty="0" smtClean="0">
                <a:latin typeface="+mj-lt"/>
              </a:rPr>
              <a:t> (2005)‏</a:t>
            </a:r>
          </a:p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For English papers, we can try to presort nep-all issues for a virtual “nep-no” report. This could help to identify thematic gaps.</a:t>
            </a:r>
          </a:p>
          <a:p>
            <a:pPr indent="-314325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We open language-specific reports?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delay</a:t>
            </a:r>
            <a:endParaRPr lang="en-US" noProof="0" dirty="0">
              <a:latin typeface="+mj-lt"/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01000" cy="4800600"/>
          </a:xfrm>
          <a:ln/>
        </p:spPr>
        <p:txBody>
          <a:bodyPr/>
          <a:lstStyle/>
          <a:p>
            <a:pPr indent="-314325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 site http://nep.repec.org/delay shows average delays of editors.</a:t>
            </a:r>
          </a:p>
          <a:p>
            <a:pPr indent="-314325">
              <a:lnSpc>
                <a:spcPct val="100000"/>
              </a:lnSpc>
              <a:spcBef>
                <a:spcPct val="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Half of the editors appear to do a good job. A good job is when the average delay is below a week.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editor activity</a:t>
            </a:r>
            <a:endParaRPr lang="en-US" noProof="0" dirty="0">
              <a:latin typeface="+mj-lt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16900" cy="49085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is a web site containing activity data of editors.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http://nep.repec.org/editor_activity.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There appear some minor problems but overall it appears ok.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Date is only available from 2005-06, because of a misunderstanding between Roman D. Shapiro and Thomas Krichel.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downloads</a:t>
            </a:r>
            <a:endParaRPr lang="en-US" noProof="0" dirty="0">
              <a:latin typeface="+mj-lt"/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This is the ultimate measure of success.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Downloads from a report can be measured because of a GCI parameter identifying the report.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Parsing the logs and matching the handles with handles in reports is difficult.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16900" cy="1343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downloads from issues</a:t>
            </a:r>
            <a:endParaRPr lang="en-US" noProof="0" dirty="0">
              <a:latin typeface="+mj-lt"/>
            </a:endParaRP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370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lot of downloads are made by editors when they compose the report issue.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lot of others are made by robots.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As for the rest, data </a:t>
            </a:r>
            <a:r>
              <a:rPr lang="en-US" dirty="0" smtClean="0">
                <a:latin typeface="+mj-lt"/>
              </a:rPr>
              <a:t>was in </a:t>
            </a:r>
            <a:r>
              <a:rPr lang="en-US" noProof="0" dirty="0" smtClean="0">
                <a:latin typeface="+mj-lt"/>
              </a:rPr>
              <a:t>http://nep.repec.org/downloads.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I have not worked on this in about 10 years. </a:t>
            </a:r>
            <a:endParaRPr lang="en-US" noProof="0" dirty="0" smtClean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63" cy="1431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governance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There is no overall NEP command.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Governance has me as the wizard.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Then there is a director whose job is to recruit new editors.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Then there is a controller whose job is to fire non-performing editors.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All three, plus a legacy general editor, form the “politburo” of NEP.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2015 scalable learning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NEP is constructed around the concept of issues.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An issue brings out all papers of a period, say a week.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is then submitted to all reports at the same time.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has to be learned for all reports at the same time.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That takes time.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normally, when we learn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2565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have a set of data.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extract features from all the data. Each feature gets a number.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use the data from the “past” to build a model. Modeling takes a lot of computing time.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We use the model to classify the “current” data.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method implies modeling all reports at issue time.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7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7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61206</TotalTime>
  <Words>8162</Words>
  <Application>Microsoft Office PowerPoint</Application>
  <PresentationFormat>On-screen Show (4:3)</PresentationFormat>
  <Paragraphs>871</Paragraphs>
  <Slides>160</Slides>
  <Notes>84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160</vt:i4>
      </vt:variant>
    </vt:vector>
  </HeadingPairs>
  <TitlesOfParts>
    <vt:vector size="161" baseType="lpstr">
      <vt:lpstr>Office Theme</vt:lpstr>
      <vt:lpstr>Current awareness for digital libraries. From NEP to bims.  </vt:lpstr>
      <vt:lpstr>acknowledgments</vt:lpstr>
      <vt:lpstr>why are so few people here?</vt:lpstr>
      <vt:lpstr>structure</vt:lpstr>
      <vt:lpstr>I am a digital librarian</vt:lpstr>
      <vt:lpstr>collections and services</vt:lpstr>
      <vt:lpstr>current awareness</vt:lpstr>
      <vt:lpstr>it’s a general problem</vt:lpstr>
      <vt:lpstr>Normally it’s all about search</vt:lpstr>
      <vt:lpstr>search is not bad</vt:lpstr>
      <vt:lpstr>search-based current awareness</vt:lpstr>
      <vt:lpstr>types of current awareness</vt:lpstr>
      <vt:lpstr>keyword based</vt:lpstr>
      <vt:lpstr>usage history based</vt:lpstr>
      <vt:lpstr>common classification based</vt:lpstr>
      <vt:lpstr>academic current awareness</vt:lpstr>
      <vt:lpstr>a new approach</vt:lpstr>
      <vt:lpstr>the RePEc digital library</vt:lpstr>
      <vt:lpstr>RePEc sources</vt:lpstr>
      <vt:lpstr>introducing NEP</vt:lpstr>
      <vt:lpstr>working papers</vt:lpstr>
      <vt:lpstr>who volunteers for NEP?</vt:lpstr>
      <vt:lpstr>reused library use</vt:lpstr>
      <vt:lpstr>NEP service model</vt:lpstr>
      <vt:lpstr>general two stage setup</vt:lpstr>
      <vt:lpstr>a flat space</vt:lpstr>
      <vt:lpstr>first stage in NEP</vt:lpstr>
      <vt:lpstr>first stage in NEP</vt:lpstr>
      <vt:lpstr>second stage</vt:lpstr>
      <vt:lpstr>history</vt:lpstr>
      <vt:lpstr>early history</vt:lpstr>
      <vt:lpstr>starting setup</vt:lpstr>
      <vt:lpstr>web interface</vt:lpstr>
      <vt:lpstr>historic mail support</vt:lpstr>
      <vt:lpstr>Aeroflot document</vt:lpstr>
      <vt:lpstr>discover disaster</vt:lpstr>
      <vt:lpstr>mail log parsing</vt:lpstr>
      <vt:lpstr>parsing targets</vt:lpstr>
      <vt:lpstr>state of pre-ernad data</vt:lpstr>
      <vt:lpstr>state of pre-ernad data</vt:lpstr>
      <vt:lpstr>research conducted on NEP</vt:lpstr>
      <vt:lpstr>Chu and Krichel (2003)‏</vt:lpstr>
      <vt:lpstr>Barrueco Cruz et al. (2003)‏</vt:lpstr>
      <vt:lpstr>overlap</vt:lpstr>
      <vt:lpstr>overlap puzzle</vt:lpstr>
      <vt:lpstr>coverage ratio</vt:lpstr>
      <vt:lpstr>coverage ratio theory &amp; evidence</vt:lpstr>
      <vt:lpstr>Krichel &amp; Bakkalbaşı (2005)‏</vt:lpstr>
      <vt:lpstr>coverage ratio theories</vt:lpstr>
      <vt:lpstr>theory 1: target size theory </vt:lpstr>
      <vt:lpstr>target size theory &amp; static coverage</vt:lpstr>
      <vt:lpstr>theory 2: quality theory</vt:lpstr>
      <vt:lpstr>2 versions of quality theory</vt:lpstr>
      <vt:lpstr>practical importance</vt:lpstr>
      <vt:lpstr>results</vt:lpstr>
      <vt:lpstr>ernad</vt:lpstr>
      <vt:lpstr>cut editor freedom I</vt:lpstr>
      <vt:lpstr>cut editor freedom II</vt:lpstr>
      <vt:lpstr>help editors</vt:lpstr>
      <vt:lpstr>statistical learning</vt:lpstr>
      <vt:lpstr>presorting</vt:lpstr>
      <vt:lpstr>pre-sorting reconceived</vt:lpstr>
      <vt:lpstr>headline vs. bottomline data</vt:lpstr>
      <vt:lpstr>what use is an editor?</vt:lpstr>
      <vt:lpstr>svm training set</vt:lpstr>
      <vt:lpstr>features selection</vt:lpstr>
      <vt:lpstr>presorting timeline</vt:lpstr>
      <vt:lpstr>underlying technologies</vt:lpstr>
      <vt:lpstr>underlying information</vt:lpstr>
      <vt:lpstr>affordances and domains</vt:lpstr>
      <vt:lpstr>the composition domain</vt:lpstr>
      <vt:lpstr>the service domain</vt:lpstr>
      <vt:lpstr>the list domain</vt:lpstr>
      <vt:lpstr>delivery domain</vt:lpstr>
      <vt:lpstr>non-email delivery</vt:lpstr>
      <vt:lpstr>NEP use in assessment</vt:lpstr>
      <vt:lpstr>more use in assessment</vt:lpstr>
      <vt:lpstr>reports.amf.xml</vt:lpstr>
      <vt:lpstr>Slide 79</vt:lpstr>
      <vt:lpstr>Slide 80</vt:lpstr>
      <vt:lpstr>operation</vt:lpstr>
      <vt:lpstr>creating a sri 0</vt:lpstr>
      <vt:lpstr>creating a sri 1</vt:lpstr>
      <vt:lpstr>creating a sri 1.5</vt:lpstr>
      <vt:lpstr>creating a sri 2</vt:lpstr>
      <vt:lpstr>creating a sri 3</vt:lpstr>
      <vt:lpstr>creating a sri 4</vt:lpstr>
      <vt:lpstr>maintenance</vt:lpstr>
      <vt:lpstr>assessment</vt:lpstr>
      <vt:lpstr>coverage to lossage</vt:lpstr>
      <vt:lpstr>overlap</vt:lpstr>
      <vt:lpstr>to improve coverage</vt:lpstr>
      <vt:lpstr>delay</vt:lpstr>
      <vt:lpstr>editor activity</vt:lpstr>
      <vt:lpstr>downloads</vt:lpstr>
      <vt:lpstr>downloads from issues</vt:lpstr>
      <vt:lpstr>governance</vt:lpstr>
      <vt:lpstr>2015 scalable learning</vt:lpstr>
      <vt:lpstr>normally, when we learn</vt:lpstr>
      <vt:lpstr>If we have a lot of reports</vt:lpstr>
      <vt:lpstr>asynchronous training</vt:lpstr>
      <vt:lpstr>advantages</vt:lpstr>
      <vt:lpstr>use of composite feature</vt:lpstr>
      <vt:lpstr>getting phrases</vt:lpstr>
      <vt:lpstr>performance analysis</vt:lpstr>
      <vt:lpstr>returning to NEP-all: affordances</vt:lpstr>
      <vt:lpstr>2011 Wildwood proposal</vt:lpstr>
      <vt:lpstr>dealing with irregular inflow</vt:lpstr>
      <vt:lpstr>first-come first served queuing</vt:lpstr>
      <vt:lpstr>economic inspiration of Yanabino</vt:lpstr>
      <vt:lpstr>pile and sort</vt:lpstr>
      <vt:lpstr>at issue time</vt:lpstr>
      <vt:lpstr>documentation</vt:lpstr>
      <vt:lpstr>2017 holiday policy</vt:lpstr>
      <vt:lpstr>back to the affordances of nep-all</vt:lpstr>
      <vt:lpstr>duplicates can ruin learning</vt:lpstr>
      <vt:lpstr>the filtering screen</vt:lpstr>
      <vt:lpstr>pickup versus filtering</vt:lpstr>
      <vt:lpstr>reasons to filter</vt:lpstr>
      <vt:lpstr>modern NEP</vt:lpstr>
      <vt:lpstr>better doc gathering</vt:lpstr>
      <vt:lpstr>individual emails</vt:lpstr>
      <vt:lpstr>talking NEP shop</vt:lpstr>
      <vt:lpstr>better assessment</vt:lpstr>
      <vt:lpstr>Biomed News</vt:lpstr>
      <vt:lpstr>bims: Biomed News</vt:lpstr>
      <vt:lpstr>PubMed</vt:lpstr>
      <vt:lpstr>pumex</vt:lpstr>
      <vt:lpstr>basic operation</vt:lpstr>
      <vt:lpstr>licensing</vt:lpstr>
      <vt:lpstr>limited data</vt:lpstr>
      <vt:lpstr>change 2016</vt:lpstr>
      <vt:lpstr>timing </vt:lpstr>
      <vt:lpstr>new records by date, from 2018</vt:lpstr>
      <vt:lpstr>new records vs new documents</vt:lpstr>
      <vt:lpstr>implement the two year rule.</vt:lpstr>
      <vt:lpstr>publisher-supplied pub dates</vt:lpstr>
      <vt:lpstr>new documents per week</vt:lpstr>
      <vt:lpstr>some words on previous data</vt:lpstr>
      <vt:lpstr>bims ↔ NEP input </vt:lpstr>
      <vt:lpstr>what to do at report start.</vt:lpstr>
      <vt:lpstr>seeding a first issue</vt:lpstr>
      <vt:lpstr>seeding is not learning</vt:lpstr>
      <vt:lpstr>the cut-off point</vt:lpstr>
      <vt:lpstr>what you see is what you learn</vt:lpstr>
      <vt:lpstr>the incredibly shrinking allport</vt:lpstr>
      <vt:lpstr>seeding and learning</vt:lpstr>
      <vt:lpstr>rewrite of learning</vt:lpstr>
      <vt:lpstr>bims governance</vt:lpstr>
      <vt:lpstr>bims ↔ NEP people</vt:lpstr>
      <vt:lpstr>bims ↔ NEP learning</vt:lpstr>
      <vt:lpstr>bims ↔ NEP reports</vt:lpstr>
      <vt:lpstr>bims ↔ NEP motivation</vt:lpstr>
      <vt:lpstr>bims ↔ NEP bibliographic growth</vt:lpstr>
      <vt:lpstr>funding bims</vt:lpstr>
      <vt:lpstr>talking shop</vt:lpstr>
      <vt:lpstr>open information</vt:lpstr>
      <vt:lpstr>open information: PubMed records</vt:lpstr>
      <vt:lpstr>guess who’s bimsing?</vt:lpstr>
      <vt:lpstr>http://openlib.org/home/krichel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ITR 3 Introduction</dc:title>
  <cp:lastModifiedBy> </cp:lastModifiedBy>
  <cp:revision>272</cp:revision>
  <dcterms:modified xsi:type="dcterms:W3CDTF">2018-02-22T21:37:06Z</dcterms:modified>
</cp:coreProperties>
</file>