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sldIdLst>
    <p:sldId id="256" r:id="rId2"/>
    <p:sldId id="359" r:id="rId3"/>
    <p:sldId id="259" r:id="rId4"/>
    <p:sldId id="398" r:id="rId5"/>
    <p:sldId id="400" r:id="rId6"/>
    <p:sldId id="401" r:id="rId7"/>
    <p:sldId id="402" r:id="rId8"/>
    <p:sldId id="375" r:id="rId9"/>
    <p:sldId id="399" r:id="rId10"/>
    <p:sldId id="403" r:id="rId11"/>
    <p:sldId id="404" r:id="rId12"/>
    <p:sldId id="405" r:id="rId13"/>
    <p:sldId id="407" r:id="rId14"/>
    <p:sldId id="408" r:id="rId15"/>
    <p:sldId id="409" r:id="rId16"/>
    <p:sldId id="358" r:id="rId17"/>
  </p:sldIdLst>
  <p:sldSz cx="9144000" cy="6858000" type="screen4x3"/>
  <p:notesSz cx="6994525" cy="9280525"/>
  <p:defaultTextStyle>
    <a:defPPr>
      <a:defRPr lang="en-GB"/>
    </a:defPPr>
    <a:lvl1pPr algn="l" defTabSz="457200" rtl="0" fontAlgn="base">
      <a:lnSpc>
        <a:spcPct val="73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l" defTabSz="457200" rtl="0" fontAlgn="base">
      <a:lnSpc>
        <a:spcPct val="73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l" defTabSz="457200" rtl="0" fontAlgn="base">
      <a:lnSpc>
        <a:spcPct val="73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l" defTabSz="457200" rtl="0" fontAlgn="base">
      <a:lnSpc>
        <a:spcPct val="73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l" defTabSz="457200" rtl="0" fontAlgn="base">
      <a:lnSpc>
        <a:spcPct val="73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23" autoAdjust="0"/>
    <p:restoredTop sz="94723" autoAdjust="0"/>
  </p:normalViewPr>
  <p:slideViewPr>
    <p:cSldViewPr>
      <p:cViewPr varScale="1">
        <p:scale>
          <a:sx n="93" d="100"/>
          <a:sy n="93" d="100"/>
        </p:scale>
        <p:origin x="-456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85855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94525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994525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994525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6994525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6994525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6994525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0" y="0"/>
            <a:ext cx="6994525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0" y="0"/>
            <a:ext cx="6994525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0" y="0"/>
            <a:ext cx="6994525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0" y="0"/>
            <a:ext cx="6994525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0" y="0"/>
            <a:ext cx="6994525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0" y="0"/>
            <a:ext cx="6994525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0" y="0"/>
            <a:ext cx="6994525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2" name="Rectangle 1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009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8000"/>
              </a:lnSpc>
              <a:buClr>
                <a:srgbClr val="000000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endParaRPr lang="en-GB"/>
          </a:p>
        </p:txBody>
      </p:sp>
      <p:sp>
        <p:nvSpPr>
          <p:cNvPr id="2063" name="Rectangle 15"/>
          <p:cNvSpPr>
            <a:spLocks noGrp="1" noChangeArrowheads="1"/>
          </p:cNvSpPr>
          <p:nvPr>
            <p:ph type="dt"/>
          </p:nvPr>
        </p:nvSpPr>
        <p:spPr bwMode="auto">
          <a:xfrm>
            <a:off x="3960813" y="0"/>
            <a:ext cx="3009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8000"/>
              </a:lnSpc>
              <a:buClr>
                <a:srgbClr val="000000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endParaRPr lang="en-GB"/>
          </a:p>
        </p:txBody>
      </p:sp>
      <p:sp>
        <p:nvSpPr>
          <p:cNvPr id="2064" name="Rectangle 1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76338" y="695325"/>
            <a:ext cx="4619625" cy="3479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65" name="Rectangle 17"/>
          <p:cNvSpPr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3712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2066" name="Rectangle 18"/>
          <p:cNvSpPr>
            <a:spLocks noGrp="1" noChangeArrowheads="1"/>
          </p:cNvSpPr>
          <p:nvPr>
            <p:ph type="ftr"/>
          </p:nvPr>
        </p:nvSpPr>
        <p:spPr bwMode="auto">
          <a:xfrm>
            <a:off x="0" y="8813800"/>
            <a:ext cx="3009900" cy="452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8000"/>
              </a:lnSpc>
              <a:buClr>
                <a:srgbClr val="000000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endParaRPr lang="en-GB"/>
          </a:p>
        </p:txBody>
      </p:sp>
      <p:sp>
        <p:nvSpPr>
          <p:cNvPr id="2067" name="Rectangle 19"/>
          <p:cNvSpPr>
            <a:spLocks noGrp="1" noChangeArrowheads="1"/>
          </p:cNvSpPr>
          <p:nvPr>
            <p:ph type="sldNum"/>
          </p:nvPr>
        </p:nvSpPr>
        <p:spPr bwMode="auto">
          <a:xfrm>
            <a:off x="3960813" y="8813800"/>
            <a:ext cx="3009900" cy="452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8000"/>
              </a:lnSpc>
              <a:buClr>
                <a:srgbClr val="000000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fld id="{E374D0CB-4FAE-46B4-A298-B8112EA8E916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6A6B689-37B6-42E9-9C0B-39A872B5526B}" type="slidenum">
              <a:rPr lang="en-GB"/>
              <a:pPr/>
              <a:t>1</a:t>
            </a:fld>
            <a:endParaRPr lang="en-GB"/>
          </a:p>
        </p:txBody>
      </p:sp>
      <p:sp>
        <p:nvSpPr>
          <p:cNvPr id="108545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4026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5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D56FD25-A013-440C-A022-859E56174911}" type="slidenum">
              <a:rPr lang="en-GB"/>
              <a:pPr/>
              <a:t>3</a:t>
            </a:fld>
            <a:endParaRPr lang="en-GB"/>
          </a:p>
        </p:txBody>
      </p:sp>
      <p:sp>
        <p:nvSpPr>
          <p:cNvPr id="111617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38675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B6DB85B-57F2-474B-BD52-1A21499E2F67}" type="slidenum">
              <a:rPr lang="en-GB"/>
              <a:pPr/>
              <a:t>16</a:t>
            </a:fld>
            <a:endParaRPr lang="en-GB"/>
          </a:p>
        </p:txBody>
      </p:sp>
      <p:sp>
        <p:nvSpPr>
          <p:cNvPr id="212993" name="Text Box 1"/>
          <p:cNvSpPr txBox="1">
            <a:spLocks noChangeArrowheads="1"/>
          </p:cNvSpPr>
          <p:nvPr/>
        </p:nvSpPr>
        <p:spPr bwMode="auto">
          <a:xfrm>
            <a:off x="1176338" y="695325"/>
            <a:ext cx="4640262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0088" y="4406900"/>
            <a:ext cx="55753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EC146C6-2E64-4BD5-8A3E-E8C986DA7FA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8F542B2-1152-4979-932F-6B270DB7E1A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28588"/>
            <a:ext cx="2051050" cy="5995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05513" cy="5995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17DF1CE-CD5C-4D6E-B13C-6D878F3C84C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08963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457200" y="6245225"/>
            <a:ext cx="2112963" cy="471488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124200" y="6245225"/>
            <a:ext cx="2874963" cy="471488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6553200" y="6245225"/>
            <a:ext cx="2112963" cy="471488"/>
          </a:xfrm>
        </p:spPr>
        <p:txBody>
          <a:bodyPr/>
          <a:lstStyle>
            <a:lvl1pPr>
              <a:defRPr/>
            </a:lvl1pPr>
          </a:lstStyle>
          <a:p>
            <a:fld id="{B5696F1C-B275-41D3-A1BD-DF27858DA91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CAE5A2D-6F68-4A35-9D68-48877F68D4E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8605223-D92F-4AE5-9C12-067CC80E4F0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405FA68-E48E-4F6D-94EC-E20D6C9FA7A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8B1A822-C9D0-441B-9ABF-C2D40E34423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4E1EA74-8637-4D6E-BBA0-5F1DDC4DE44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272F542-BEC2-4E48-A4E0-756A9F2C3F0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EC5A060-2DE2-4F94-BB07-D86F787C071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793D7E1-5155-4F08-8965-A8EB1C9C655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08963" cy="1431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12963" cy="471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8000"/>
              </a:lnSpc>
              <a:buClr>
                <a:srgbClr val="000000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74963" cy="471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8000"/>
              </a:lnSpc>
              <a:buClr>
                <a:srgbClr val="000000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71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8000"/>
              </a:lnSpc>
              <a:buClr>
                <a:srgbClr val="000000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FFFFFF"/>
                </a:solidFill>
              </a:defRPr>
            </a:lvl1pPr>
          </a:lstStyle>
          <a:p>
            <a:fld id="{892D1596-E084-4F25-9D17-3D4F76DBF2E3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fontAlgn="base">
        <a:lnSpc>
          <a:spcPct val="73000"/>
        </a:lnSpc>
        <a:spcBef>
          <a:spcPct val="0"/>
        </a:spcBef>
        <a:spcAft>
          <a:spcPct val="0"/>
        </a:spcAft>
        <a:buClr>
          <a:srgbClr val="E3EBF1"/>
        </a:buClr>
        <a:buSzPct val="100000"/>
        <a:buFont typeface="Arial" charset="0"/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457200" rtl="0" fontAlgn="base">
        <a:lnSpc>
          <a:spcPct val="73000"/>
        </a:lnSpc>
        <a:spcBef>
          <a:spcPct val="0"/>
        </a:spcBef>
        <a:spcAft>
          <a:spcPct val="0"/>
        </a:spcAft>
        <a:buClr>
          <a:srgbClr val="E3EBF1"/>
        </a:buClr>
        <a:buSzPct val="100000"/>
        <a:buFont typeface="Arial" charset="0"/>
        <a:defRPr sz="4400">
          <a:solidFill>
            <a:srgbClr val="FFFFFF"/>
          </a:solidFill>
          <a:latin typeface="Arial" charset="0"/>
          <a:cs typeface="DejaVu Sans" charset="0"/>
        </a:defRPr>
      </a:lvl2pPr>
      <a:lvl3pPr algn="ctr" defTabSz="457200" rtl="0" fontAlgn="base">
        <a:lnSpc>
          <a:spcPct val="73000"/>
        </a:lnSpc>
        <a:spcBef>
          <a:spcPct val="0"/>
        </a:spcBef>
        <a:spcAft>
          <a:spcPct val="0"/>
        </a:spcAft>
        <a:buClr>
          <a:srgbClr val="E3EBF1"/>
        </a:buClr>
        <a:buSzPct val="100000"/>
        <a:buFont typeface="Arial" charset="0"/>
        <a:defRPr sz="4400">
          <a:solidFill>
            <a:srgbClr val="FFFFFF"/>
          </a:solidFill>
          <a:latin typeface="Arial" charset="0"/>
          <a:cs typeface="DejaVu Sans" charset="0"/>
        </a:defRPr>
      </a:lvl3pPr>
      <a:lvl4pPr algn="ctr" defTabSz="457200" rtl="0" fontAlgn="base">
        <a:lnSpc>
          <a:spcPct val="73000"/>
        </a:lnSpc>
        <a:spcBef>
          <a:spcPct val="0"/>
        </a:spcBef>
        <a:spcAft>
          <a:spcPct val="0"/>
        </a:spcAft>
        <a:buClr>
          <a:srgbClr val="E3EBF1"/>
        </a:buClr>
        <a:buSzPct val="100000"/>
        <a:buFont typeface="Arial" charset="0"/>
        <a:defRPr sz="4400">
          <a:solidFill>
            <a:srgbClr val="FFFFFF"/>
          </a:solidFill>
          <a:latin typeface="Arial" charset="0"/>
          <a:cs typeface="DejaVu Sans" charset="0"/>
        </a:defRPr>
      </a:lvl4pPr>
      <a:lvl5pPr algn="ctr" defTabSz="457200" rtl="0" fontAlgn="base">
        <a:lnSpc>
          <a:spcPct val="73000"/>
        </a:lnSpc>
        <a:spcBef>
          <a:spcPct val="0"/>
        </a:spcBef>
        <a:spcAft>
          <a:spcPct val="0"/>
        </a:spcAft>
        <a:buClr>
          <a:srgbClr val="E3EBF1"/>
        </a:buClr>
        <a:buSzPct val="100000"/>
        <a:buFont typeface="Arial" charset="0"/>
        <a:defRPr sz="4400">
          <a:solidFill>
            <a:srgbClr val="FFFFFF"/>
          </a:solidFill>
          <a:latin typeface="Arial" charset="0"/>
          <a:cs typeface="DejaVu Sans" charset="0"/>
        </a:defRPr>
      </a:lvl5pPr>
      <a:lvl6pPr marL="457200" algn="ctr" defTabSz="457200" rtl="0" fontAlgn="base">
        <a:lnSpc>
          <a:spcPct val="73000"/>
        </a:lnSpc>
        <a:spcBef>
          <a:spcPct val="0"/>
        </a:spcBef>
        <a:spcAft>
          <a:spcPct val="0"/>
        </a:spcAft>
        <a:buClr>
          <a:srgbClr val="E3EBF1"/>
        </a:buClr>
        <a:buSzPct val="100000"/>
        <a:buFont typeface="Arial" charset="0"/>
        <a:defRPr sz="4400">
          <a:solidFill>
            <a:srgbClr val="FFFFFF"/>
          </a:solidFill>
          <a:latin typeface="Arial" charset="0"/>
          <a:cs typeface="DejaVu Sans" charset="0"/>
        </a:defRPr>
      </a:lvl6pPr>
      <a:lvl7pPr marL="914400" algn="ctr" defTabSz="457200" rtl="0" fontAlgn="base">
        <a:lnSpc>
          <a:spcPct val="73000"/>
        </a:lnSpc>
        <a:spcBef>
          <a:spcPct val="0"/>
        </a:spcBef>
        <a:spcAft>
          <a:spcPct val="0"/>
        </a:spcAft>
        <a:buClr>
          <a:srgbClr val="E3EBF1"/>
        </a:buClr>
        <a:buSzPct val="100000"/>
        <a:buFont typeface="Arial" charset="0"/>
        <a:defRPr sz="4400">
          <a:solidFill>
            <a:srgbClr val="FFFFFF"/>
          </a:solidFill>
          <a:latin typeface="Arial" charset="0"/>
          <a:cs typeface="DejaVu Sans" charset="0"/>
        </a:defRPr>
      </a:lvl7pPr>
      <a:lvl8pPr marL="1371600" algn="ctr" defTabSz="457200" rtl="0" fontAlgn="base">
        <a:lnSpc>
          <a:spcPct val="73000"/>
        </a:lnSpc>
        <a:spcBef>
          <a:spcPct val="0"/>
        </a:spcBef>
        <a:spcAft>
          <a:spcPct val="0"/>
        </a:spcAft>
        <a:buClr>
          <a:srgbClr val="E3EBF1"/>
        </a:buClr>
        <a:buSzPct val="100000"/>
        <a:buFont typeface="Arial" charset="0"/>
        <a:defRPr sz="4400">
          <a:solidFill>
            <a:srgbClr val="FFFFFF"/>
          </a:solidFill>
          <a:latin typeface="Arial" charset="0"/>
          <a:cs typeface="DejaVu Sans" charset="0"/>
        </a:defRPr>
      </a:lvl8pPr>
      <a:lvl9pPr marL="1828800" algn="ctr" defTabSz="457200" rtl="0" fontAlgn="base">
        <a:lnSpc>
          <a:spcPct val="73000"/>
        </a:lnSpc>
        <a:spcBef>
          <a:spcPct val="0"/>
        </a:spcBef>
        <a:spcAft>
          <a:spcPct val="0"/>
        </a:spcAft>
        <a:buClr>
          <a:srgbClr val="E3EBF1"/>
        </a:buClr>
        <a:buSzPct val="100000"/>
        <a:buFont typeface="Arial" charset="0"/>
        <a:defRPr sz="4400">
          <a:solidFill>
            <a:srgbClr val="FFFFFF"/>
          </a:solidFill>
          <a:latin typeface="Arial" charset="0"/>
          <a:cs typeface="DejaVu Sans" charset="0"/>
        </a:defRPr>
      </a:lvl9pPr>
    </p:titleStyle>
    <p:bodyStyle>
      <a:lvl1pPr marL="322263" indent="-322263" algn="l" defTabSz="457200" rtl="0" fontAlgn="base">
        <a:lnSpc>
          <a:spcPct val="98000"/>
        </a:lnSpc>
        <a:spcBef>
          <a:spcPts val="800"/>
        </a:spcBef>
        <a:spcAft>
          <a:spcPct val="0"/>
        </a:spcAft>
        <a:buClr>
          <a:srgbClr val="FFFFFF"/>
        </a:buClr>
        <a:buSzPct val="100000"/>
        <a:buFont typeface="Arial" charset="0"/>
        <a:buChar char="•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22313" indent="-265113" algn="l" defTabSz="457200" rtl="0" fontAlgn="base">
        <a:lnSpc>
          <a:spcPct val="98000"/>
        </a:lnSpc>
        <a:spcBef>
          <a:spcPts val="700"/>
        </a:spcBef>
        <a:spcAft>
          <a:spcPct val="0"/>
        </a:spcAft>
        <a:buClr>
          <a:srgbClr val="FFFFFF"/>
        </a:buClr>
        <a:buSzPct val="100000"/>
        <a:buFont typeface="Arial" charset="0"/>
        <a:buChar char="–"/>
        <a:defRPr sz="2800">
          <a:solidFill>
            <a:srgbClr val="FFFFFF"/>
          </a:solidFill>
          <a:latin typeface="+mn-lt"/>
          <a:cs typeface="+mn-cs"/>
        </a:defRPr>
      </a:lvl2pPr>
      <a:lvl3pPr marL="1143000" indent="-228600" algn="l" defTabSz="457200" rtl="0" fontAlgn="base">
        <a:lnSpc>
          <a:spcPct val="98000"/>
        </a:lnSpc>
        <a:spcBef>
          <a:spcPts val="600"/>
        </a:spcBef>
        <a:spcAft>
          <a:spcPct val="0"/>
        </a:spcAft>
        <a:buClr>
          <a:srgbClr val="FFFFFF"/>
        </a:buClr>
        <a:buSzPct val="100000"/>
        <a:buFont typeface="Arial" charset="0"/>
        <a:buChar char="•"/>
        <a:defRPr sz="2400">
          <a:solidFill>
            <a:srgbClr val="FFFFFF"/>
          </a:solidFill>
          <a:latin typeface="+mn-lt"/>
          <a:cs typeface="+mn-cs"/>
        </a:defRPr>
      </a:lvl3pPr>
      <a:lvl4pPr marL="1600200" indent="-228600" algn="l" defTabSz="457200" rtl="0" fontAlgn="base">
        <a:lnSpc>
          <a:spcPct val="98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Arial" charset="0"/>
        <a:buChar char="–"/>
        <a:defRPr sz="2000">
          <a:solidFill>
            <a:srgbClr val="FFFFFF"/>
          </a:solidFill>
          <a:latin typeface="+mn-lt"/>
          <a:cs typeface="+mn-cs"/>
        </a:defRPr>
      </a:lvl4pPr>
      <a:lvl5pPr marL="2057400" indent="-228600" algn="l" defTabSz="457200" rtl="0" fontAlgn="base">
        <a:lnSpc>
          <a:spcPct val="98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Arial" charset="0"/>
        <a:buChar char="»"/>
        <a:defRPr sz="2000">
          <a:solidFill>
            <a:srgbClr val="FFFFFF"/>
          </a:solidFill>
          <a:latin typeface="+mn-lt"/>
          <a:cs typeface="+mn-cs"/>
        </a:defRPr>
      </a:lvl5pPr>
      <a:lvl6pPr marL="2514600" indent="-228600" algn="l" defTabSz="457200" rtl="0" fontAlgn="base">
        <a:lnSpc>
          <a:spcPct val="98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Arial" charset="0"/>
        <a:buChar char="»"/>
        <a:defRPr sz="2000">
          <a:solidFill>
            <a:srgbClr val="FFFFFF"/>
          </a:solidFill>
          <a:latin typeface="+mn-lt"/>
          <a:cs typeface="+mn-cs"/>
        </a:defRPr>
      </a:lvl6pPr>
      <a:lvl7pPr marL="2971800" indent="-228600" algn="l" defTabSz="457200" rtl="0" fontAlgn="base">
        <a:lnSpc>
          <a:spcPct val="98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Arial" charset="0"/>
        <a:buChar char="»"/>
        <a:defRPr sz="2000">
          <a:solidFill>
            <a:srgbClr val="FFFFFF"/>
          </a:solidFill>
          <a:latin typeface="+mn-lt"/>
          <a:cs typeface="+mn-cs"/>
        </a:defRPr>
      </a:lvl7pPr>
      <a:lvl8pPr marL="3429000" indent="-228600" algn="l" defTabSz="457200" rtl="0" fontAlgn="base">
        <a:lnSpc>
          <a:spcPct val="98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Arial" charset="0"/>
        <a:buChar char="»"/>
        <a:defRPr sz="2000">
          <a:solidFill>
            <a:srgbClr val="FFFFFF"/>
          </a:solidFill>
          <a:latin typeface="+mn-lt"/>
          <a:cs typeface="+mn-cs"/>
        </a:defRPr>
      </a:lvl8pPr>
      <a:lvl9pPr marL="3886200" indent="-228600" algn="l" defTabSz="457200" rtl="0" fontAlgn="base">
        <a:lnSpc>
          <a:spcPct val="98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Arial" charset="0"/>
        <a:buChar char="»"/>
        <a:defRPr sz="2000">
          <a:solidFill>
            <a:srgbClr val="FFFFFF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63525"/>
            <a:ext cx="8228013" cy="1866900"/>
          </a:xfrm>
          <a:ln/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dirty="0" smtClean="0"/>
              <a:t>Sharing current awareness</a:t>
            </a:r>
            <a:r>
              <a:rPr lang="en-US" sz="4000" noProof="0" dirty="0" smtClean="0">
                <a:latin typeface="+mj-lt"/>
              </a:rPr>
              <a:t>  </a:t>
            </a:r>
            <a:endParaRPr lang="en-US" sz="4000" noProof="0" dirty="0">
              <a:latin typeface="+mj-lt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971600" y="2348880"/>
            <a:ext cx="7416824" cy="3840163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lvl="1" indent="0" algn="ctr">
              <a:lnSpc>
                <a:spcPct val="100000"/>
              </a:lnSpc>
              <a:spcBef>
                <a:spcPts val="1000"/>
              </a:spcBef>
              <a:buFont typeface="Aria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noProof="0" dirty="0" smtClean="0">
                <a:latin typeface="+mj-lt"/>
              </a:rPr>
              <a:t>Thomas Krichel</a:t>
            </a:r>
          </a:p>
          <a:p>
            <a:pPr marL="0" lvl="1" indent="0" algn="ctr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noProof="0" dirty="0" smtClean="0">
                <a:latin typeface="+mj-lt"/>
              </a:rPr>
              <a:t>Open Library Society &amp; </a:t>
            </a:r>
            <a:r>
              <a:rPr lang="en-US" sz="3200" noProof="0" dirty="0" err="1" smtClean="0">
                <a:latin typeface="+mj-lt"/>
              </a:rPr>
              <a:t>РАНХиГС</a:t>
            </a:r>
            <a:r>
              <a:rPr lang="en-US" sz="3200" noProof="0" dirty="0" smtClean="0">
                <a:latin typeface="+mj-lt"/>
              </a:rPr>
              <a:t> </a:t>
            </a:r>
          </a:p>
          <a:p>
            <a:pPr marL="0" lvl="1" indent="0" algn="ctr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dirty="0" smtClean="0">
                <a:latin typeface="+mj-lt"/>
              </a:rPr>
              <a:t>NYC</a:t>
            </a:r>
            <a:r>
              <a:rPr lang="en-US" sz="3200" noProof="0" dirty="0" smtClean="0">
                <a:latin typeface="+mj-lt"/>
              </a:rPr>
              <a:t> 2018–12–07</a:t>
            </a:r>
            <a:endParaRPr lang="en-US" sz="3200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sharing report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08963" cy="4968552"/>
          </a:xfrm>
        </p:spPr>
        <p:txBody>
          <a:bodyPr/>
          <a:lstStyle/>
          <a:p>
            <a:r>
              <a:rPr lang="en-US" dirty="0" smtClean="0"/>
              <a:t>At the moment report issues are public on the web site.</a:t>
            </a:r>
          </a:p>
          <a:p>
            <a:r>
              <a:rPr lang="en-US" dirty="0" smtClean="0"/>
              <a:t>We made an RSS feed available.</a:t>
            </a:r>
          </a:p>
          <a:p>
            <a:r>
              <a:rPr lang="en-US" dirty="0" smtClean="0"/>
              <a:t>There is bulk download of all the output data.</a:t>
            </a:r>
          </a:p>
          <a:p>
            <a:r>
              <a:rPr lang="en-US" dirty="0" smtClean="0"/>
              <a:t>We want to share through email but we wait for a sponsor for a server.</a:t>
            </a:r>
          </a:p>
          <a:p>
            <a:r>
              <a:rPr lang="en-US" dirty="0" smtClean="0"/>
              <a:t>So at this time the project is half of what it should be.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Gavin McStay is the director of bims.</a:t>
            </a:r>
          </a:p>
          <a:p>
            <a:r>
              <a:rPr lang="en-US" dirty="0" smtClean="0"/>
              <a:t>I created the service. I maintain the technical infrastructure.</a:t>
            </a:r>
          </a:p>
          <a:p>
            <a:r>
              <a:rPr lang="en-US" dirty="0" smtClean="0"/>
              <a:t>We have eight other active selectors: Cristina Muñoz Pinedo, Jun Maruta, Richard James, Nancy Gough, Vera Bogdanova, Vera </a:t>
            </a:r>
            <a:r>
              <a:rPr lang="en-US" dirty="0" err="1" smtClean="0"/>
              <a:t>Strogolova</a:t>
            </a:r>
            <a:r>
              <a:rPr lang="en-US" dirty="0" smtClean="0"/>
              <a:t>, Christian </a:t>
            </a:r>
            <a:r>
              <a:rPr lang="en-US" dirty="0" smtClean="0"/>
              <a:t>Frezza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strong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08963" cy="4709120"/>
          </a:xfrm>
        </p:spPr>
        <p:txBody>
          <a:bodyPr/>
          <a:lstStyle/>
          <a:p>
            <a:r>
              <a:rPr lang="en-US" dirty="0" smtClean="0"/>
              <a:t>We have a founder of proven inventiveness and tenacity.</a:t>
            </a:r>
          </a:p>
          <a:p>
            <a:r>
              <a:rPr lang="en-US" dirty="0" smtClean="0"/>
              <a:t>We are not dependent on infrastructures other than PubMed.</a:t>
            </a:r>
          </a:p>
          <a:p>
            <a:r>
              <a:rPr lang="en-US" dirty="0" smtClean="0"/>
              <a:t>Our methods beat repeated PubMed searches and profiles hands down for speed, accuracy and flexibility.</a:t>
            </a:r>
          </a:p>
          <a:p>
            <a:r>
              <a:rPr lang="en-US" dirty="0" smtClean="0"/>
              <a:t>We see no immediate competitor in this field.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weak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435280" cy="5112568"/>
          </a:xfrm>
        </p:spPr>
        <p:txBody>
          <a:bodyPr/>
          <a:lstStyle/>
          <a:p>
            <a:r>
              <a:rPr lang="en-US" dirty="0" smtClean="0"/>
              <a:t>We are a promoting an experience commodity.</a:t>
            </a:r>
          </a:p>
          <a:p>
            <a:r>
              <a:rPr lang="en-US" dirty="0" smtClean="0"/>
              <a:t>Learning takes time.</a:t>
            </a:r>
          </a:p>
          <a:p>
            <a:r>
              <a:rPr lang="en-US" dirty="0" smtClean="0"/>
              <a:t>We require regular use. </a:t>
            </a:r>
          </a:p>
          <a:p>
            <a:r>
              <a:rPr lang="en-US" dirty="0" smtClean="0"/>
              <a:t>We are uncharismatic and not backed by big names.</a:t>
            </a:r>
          </a:p>
          <a:p>
            <a:r>
              <a:rPr lang="en-US" dirty="0" err="1" smtClean="0"/>
              <a:t>Searchless</a:t>
            </a:r>
            <a:r>
              <a:rPr lang="en-US" dirty="0" smtClean="0"/>
              <a:t> system leaves potential users baffled. </a:t>
            </a:r>
          </a:p>
          <a:p>
            <a:r>
              <a:rPr lang="en-US" dirty="0" smtClean="0"/>
              <a:t>“Open Science” gabfest crowds out projects that allow for sustainable sharing right now.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approach is general and the software fairly generic.</a:t>
            </a:r>
          </a:p>
          <a:p>
            <a:r>
              <a:rPr lang="en-US" dirty="0" smtClean="0"/>
              <a:t>The application of artificial intelligence gets some take-up in the library community. </a:t>
            </a:r>
          </a:p>
          <a:p>
            <a:r>
              <a:rPr lang="en-US" dirty="0" smtClean="0"/>
              <a:t>Maybe it would be possible to apply for an IMLS grant.  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ln/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 noProof="0" dirty="0" smtClean="0">
                <a:latin typeface="+mj-lt"/>
              </a:rPr>
              <a:t>http://openlib.org/home/krichel</a:t>
            </a:r>
            <a:endParaRPr lang="en-US" sz="3600" noProof="0" dirty="0">
              <a:latin typeface="+mj-lt"/>
            </a:endParaRPr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/>
        </p:spPr>
        <p:txBody>
          <a:bodyPr lIns="90000" tIns="46800" rIns="90000" bIns="46800"/>
          <a:lstStyle/>
          <a:p>
            <a:pPr marL="457200" lvl="1" indent="0" algn="ctr">
              <a:lnSpc>
                <a:spcPct val="100000"/>
              </a:lnSpc>
              <a:spcBef>
                <a:spcPts val="800"/>
              </a:spcBef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ru-RU" sz="3200" noProof="0" dirty="0" smtClean="0">
                <a:latin typeface="+mj-lt"/>
              </a:rPr>
              <a:t>спасибо за внимание</a:t>
            </a:r>
            <a:r>
              <a:rPr lang="en-US" sz="3200" noProof="0" dirty="0" smtClean="0">
                <a:latin typeface="+mj-lt"/>
              </a:rPr>
              <a:t>!</a:t>
            </a:r>
            <a:endParaRPr lang="en-US" sz="3200" noProof="0" dirty="0">
              <a:latin typeface="+mj-lt"/>
            </a:endParaRPr>
          </a:p>
        </p:txBody>
      </p:sp>
      <p:sp>
        <p:nvSpPr>
          <p:cNvPr id="107523" name="Rectangle 3"/>
          <p:cNvSpPr>
            <a:spLocks noChangeArrowheads="1"/>
          </p:cNvSpPr>
          <p:nvPr/>
        </p:nvSpPr>
        <p:spPr bwMode="auto">
          <a:xfrm>
            <a:off x="762000" y="381000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I am a digital librarian</a:t>
            </a:r>
            <a:endParaRPr lang="en-US" noProof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I build collections. The most widely known is RePEc.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I build services on RePEc collections</a:t>
            </a:r>
          </a:p>
          <a:p>
            <a:pPr lvl="1"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RAS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CollEc</a:t>
            </a:r>
            <a:endParaRPr lang="en-US" noProof="0" dirty="0" smtClean="0">
              <a:latin typeface="+mj-lt"/>
            </a:endParaRPr>
          </a:p>
          <a:p>
            <a:pPr lvl="1"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NEP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 will talk about a service similar to NEP but based on PubMed. It is a current awareness service. </a:t>
            </a:r>
            <a:r>
              <a:rPr lang="en-US" noProof="0" dirty="0" smtClean="0">
                <a:latin typeface="+mj-lt"/>
              </a:rPr>
              <a:t> </a:t>
            </a:r>
            <a:endParaRPr lang="en-US" noProof="0" dirty="0"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8013" cy="979488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noProof="0" dirty="0" smtClean="0">
                <a:latin typeface="+mj-lt"/>
              </a:rPr>
              <a:t>current awareness</a:t>
            </a:r>
            <a:endParaRPr lang="en-US" noProof="0" dirty="0">
              <a:latin typeface="+mj-lt"/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9600" cy="5400599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A “Current Awareness” aka “Selective Dissemination of Information” service informs users about new documents in their area of interest. 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 smtClean="0">
                <a:latin typeface="+mj-lt"/>
              </a:rPr>
              <a:t>More studied in the </a:t>
            </a:r>
            <a:r>
              <a:rPr lang="en-US" dirty="0" smtClean="0">
                <a:latin typeface="+mj-lt"/>
              </a:rPr>
              <a:t>French-speaking </a:t>
            </a:r>
            <a:r>
              <a:rPr lang="en-US" dirty="0" smtClean="0">
                <a:latin typeface="+mj-lt"/>
              </a:rPr>
              <a:t>LIS world as “</a:t>
            </a:r>
            <a:r>
              <a:rPr lang="en-US" dirty="0" err="1" smtClean="0">
                <a:latin typeface="+mj-lt"/>
              </a:rPr>
              <a:t>veille</a:t>
            </a:r>
            <a:r>
              <a:rPr lang="en-US" dirty="0" smtClean="0">
                <a:latin typeface="+mj-lt"/>
              </a:rPr>
              <a:t> documentaire”.</a:t>
            </a:r>
            <a:endParaRPr lang="en-US" noProof="0" dirty="0" smtClean="0">
              <a:latin typeface="+mj-lt"/>
            </a:endParaRP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noProof="0" dirty="0" smtClean="0">
                <a:latin typeface="+mj-lt"/>
              </a:rPr>
              <a:t>It is niche activity.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 smtClean="0">
                <a:latin typeface="+mj-lt"/>
              </a:rPr>
              <a:t>It</a:t>
            </a: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is</a:t>
            </a:r>
            <a:r>
              <a:rPr lang="en-US" dirty="0" smtClean="0">
                <a:latin typeface="+mj-lt"/>
              </a:rPr>
              <a:t> neglected </a:t>
            </a:r>
            <a:r>
              <a:rPr lang="en-US" noProof="0" dirty="0" smtClean="0">
                <a:latin typeface="+mj-lt"/>
              </a:rPr>
              <a:t>by </a:t>
            </a:r>
            <a:r>
              <a:rPr lang="en-US" noProof="0" dirty="0" smtClean="0">
                <a:latin typeface="+mj-lt"/>
              </a:rPr>
              <a:t>the general search engines, because is mostly for a small group of experts. </a:t>
            </a:r>
          </a:p>
          <a:p>
            <a:pPr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noProof="0" dirty="0" smtClean="0">
              <a:latin typeface="+mj-lt"/>
            </a:endParaRPr>
          </a:p>
          <a:p>
            <a:pPr>
              <a:lnSpc>
                <a:spcPct val="100000"/>
              </a:lnSpc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noProof="0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/>
              <a:t>we have a </a:t>
            </a:r>
            <a:r>
              <a:rPr lang="en-US" dirty="0" smtClean="0">
                <a:latin typeface="+mj-lt"/>
              </a:rPr>
              <a:t>general </a:t>
            </a:r>
            <a:r>
              <a:rPr lang="en-US" dirty="0" smtClean="0"/>
              <a:t>approach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08963" cy="525658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This is old: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+mj-lt"/>
              </a:rPr>
              <a:t>You have a digital library. Could be pretty much about anything. 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+mj-lt"/>
              </a:rPr>
              <a:t>It gets new documents.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+mj-lt"/>
              </a:rPr>
              <a:t>Users want to be aware of new documents that relate to a topic.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This is new: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+mj-lt"/>
              </a:rPr>
              <a:t>Users can get name recognition by sharing. “Use with benefit”.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Let’s apply it to PubMed.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PubMed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08963" cy="4927823"/>
          </a:xfrm>
        </p:spPr>
        <p:txBody>
          <a:bodyPr/>
          <a:lstStyle/>
          <a:p>
            <a:r>
              <a:rPr lang="en-US" dirty="0" smtClean="0"/>
              <a:t>PubMed is a biomedical papers metadata set maintained by the National Library of Medicine. It is updated daily. </a:t>
            </a:r>
          </a:p>
          <a:p>
            <a:r>
              <a:rPr lang="en-US" dirty="0" smtClean="0"/>
              <a:t>Updates are released through an API and through flat files on an ftp site.</a:t>
            </a:r>
          </a:p>
          <a:p>
            <a:r>
              <a:rPr lang="en-US" dirty="0" smtClean="0"/>
              <a:t>We can produce a weekly list of all records that pertain to new papers.</a:t>
            </a:r>
          </a:p>
          <a:p>
            <a:r>
              <a:rPr lang="en-US" dirty="0" smtClean="0"/>
              <a:t>Let’s call that a “PubMed issue”.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08963" cy="4711799"/>
          </a:xfrm>
        </p:spPr>
        <p:txBody>
          <a:bodyPr/>
          <a:lstStyle/>
          <a:p>
            <a:r>
              <a:rPr lang="en-US" dirty="0" smtClean="0"/>
              <a:t>We can define reports as sets of documents that one may be interest to a user, a ‘topic’ of the report.</a:t>
            </a:r>
          </a:p>
          <a:p>
            <a:r>
              <a:rPr lang="en-US" dirty="0" smtClean="0"/>
              <a:t>A report issues issue contains zero or more records that pertain to the topic. </a:t>
            </a:r>
          </a:p>
          <a:p>
            <a:r>
              <a:rPr lang="en-US" dirty="0" smtClean="0"/>
              <a:t>Reports may differ by </a:t>
            </a:r>
          </a:p>
          <a:p>
            <a:pPr lvl="1"/>
            <a:r>
              <a:rPr lang="en-US" dirty="0" smtClean="0"/>
              <a:t>subject</a:t>
            </a:r>
          </a:p>
          <a:p>
            <a:pPr lvl="1"/>
            <a:r>
              <a:rPr lang="en-US" dirty="0" smtClean="0"/>
              <a:t>discipline</a:t>
            </a:r>
          </a:p>
          <a:p>
            <a:pPr lvl="1"/>
            <a:r>
              <a:rPr lang="en-US" dirty="0" smtClean="0"/>
              <a:t>type of audience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Selectors are people who select PubMed records for inclusions in reports.</a:t>
            </a:r>
          </a:p>
          <a:p>
            <a:r>
              <a:rPr lang="en-US" dirty="0" smtClean="0"/>
              <a:t>They have to weed through every weekly issue.</a:t>
            </a:r>
          </a:p>
          <a:p>
            <a:r>
              <a:rPr lang="en-US" dirty="0" smtClean="0"/>
              <a:t>They do that because they are interested in the subject. </a:t>
            </a:r>
          </a:p>
          <a:p>
            <a:r>
              <a:rPr lang="en-US" dirty="0" smtClean="0"/>
              <a:t>They may get name recognition from sharing. 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bims: Biomed news</a:t>
            </a:r>
            <a:endParaRPr lang="en-US" noProof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0"/>
            <a:ext cx="8424936" cy="452437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It’s</a:t>
            </a:r>
            <a:r>
              <a:rPr lang="en-US" noProof="0" dirty="0" smtClean="0">
                <a:latin typeface="+mj-lt"/>
              </a:rPr>
              <a:t> a </a:t>
            </a:r>
            <a:r>
              <a:rPr lang="en-US" dirty="0" smtClean="0">
                <a:latin typeface="+mj-lt"/>
              </a:rPr>
              <a:t>current awareness </a:t>
            </a:r>
            <a:r>
              <a:rPr lang="en-US" noProof="0" dirty="0" smtClean="0">
                <a:latin typeface="+mj-lt"/>
              </a:rPr>
              <a:t>service for PubMed.</a:t>
            </a:r>
          </a:p>
          <a:p>
            <a:pPr>
              <a:lnSpc>
                <a:spcPct val="100000"/>
              </a:lnSpc>
            </a:pPr>
            <a:r>
              <a:rPr lang="en-US" noProof="0" dirty="0" smtClean="0">
                <a:latin typeface="+mj-lt"/>
              </a:rPr>
              <a:t>Site is available at http://biomed.news.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It issues weekly reports on subjects as </a:t>
            </a:r>
            <a:r>
              <a:rPr lang="en-US" noProof="0" dirty="0" smtClean="0">
                <a:latin typeface="+mj-lt"/>
              </a:rPr>
              <a:t>prepared by selectors.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+mj-lt"/>
              </a:rPr>
              <a:t>I act for the selector on bims-</a:t>
            </a:r>
            <a:r>
              <a:rPr lang="en-US" dirty="0" err="1" smtClean="0">
                <a:latin typeface="+mj-lt"/>
              </a:rPr>
              <a:t>librar</a:t>
            </a:r>
            <a:r>
              <a:rPr lang="en-US" dirty="0" smtClean="0">
                <a:latin typeface="+mj-lt"/>
              </a:rPr>
              <a:t>, the report on “Biomedical librarianship”.</a:t>
            </a:r>
            <a:endParaRPr lang="en-US" noProof="0" dirty="0" smtClean="0">
              <a:latin typeface="+mj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ernad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Ernad is as specialized software system for the production of current awareness reports.</a:t>
            </a:r>
          </a:p>
          <a:p>
            <a:r>
              <a:rPr lang="en-US" dirty="0" smtClean="0"/>
              <a:t>It is used by selectors for </a:t>
            </a:r>
          </a:p>
          <a:p>
            <a:pPr lvl="1"/>
            <a:r>
              <a:rPr lang="en-US" dirty="0" smtClean="0"/>
              <a:t>NEP: New Economics Papers</a:t>
            </a:r>
          </a:p>
          <a:p>
            <a:pPr lvl="1"/>
            <a:r>
              <a:rPr lang="en-US" dirty="0" smtClean="0"/>
              <a:t>bims: Biomed news</a:t>
            </a:r>
          </a:p>
          <a:p>
            <a:r>
              <a:rPr lang="en-US" dirty="0" smtClean="0"/>
              <a:t>I will now demonstrate how to use bims’ ernad.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"/>
        <a:cs typeface="DejaVu Sans"/>
      </a:majorFont>
      <a:minorFont>
        <a:latin typeface="Arial"/>
        <a:ea typeface="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73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73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61630</TotalTime>
  <Words>680</Words>
  <Application>Microsoft Office PowerPoint</Application>
  <PresentationFormat>On-screen Show (4:3)</PresentationFormat>
  <Paragraphs>83</Paragraphs>
  <Slides>16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Sharing current awareness  </vt:lpstr>
      <vt:lpstr>I am a digital librarian</vt:lpstr>
      <vt:lpstr>current awareness</vt:lpstr>
      <vt:lpstr>we have a general approach</vt:lpstr>
      <vt:lpstr>PubMed issues</vt:lpstr>
      <vt:lpstr>reports</vt:lpstr>
      <vt:lpstr>selectors</vt:lpstr>
      <vt:lpstr>bims: Biomed news</vt:lpstr>
      <vt:lpstr>ernad</vt:lpstr>
      <vt:lpstr>Slide 10</vt:lpstr>
      <vt:lpstr>sharing report issues</vt:lpstr>
      <vt:lpstr>management</vt:lpstr>
      <vt:lpstr>strong points</vt:lpstr>
      <vt:lpstr>weak points</vt:lpstr>
      <vt:lpstr>ways forward</vt:lpstr>
      <vt:lpstr>http://openlib.org/home/krichel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ITR 3 Introduction</dc:title>
  <cp:lastModifiedBy> </cp:lastModifiedBy>
  <cp:revision>317</cp:revision>
  <dcterms:modified xsi:type="dcterms:W3CDTF">2018-12-03T16:33:43Z</dcterms:modified>
</cp:coreProperties>
</file>