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7" r:id="rId2"/>
    <p:sldId id="785" r:id="rId3"/>
    <p:sldId id="757" r:id="rId4"/>
    <p:sldId id="758" r:id="rId5"/>
    <p:sldId id="759" r:id="rId6"/>
    <p:sldId id="760" r:id="rId7"/>
    <p:sldId id="761" r:id="rId8"/>
    <p:sldId id="762" r:id="rId9"/>
    <p:sldId id="763" r:id="rId10"/>
    <p:sldId id="765" r:id="rId11"/>
    <p:sldId id="766" r:id="rId12"/>
    <p:sldId id="76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768" r:id="rId25"/>
    <p:sldId id="769" r:id="rId26"/>
    <p:sldId id="770" r:id="rId27"/>
    <p:sldId id="771" r:id="rId28"/>
    <p:sldId id="772" r:id="rId29"/>
    <p:sldId id="773" r:id="rId30"/>
    <p:sldId id="775" r:id="rId31"/>
    <p:sldId id="776" r:id="rId32"/>
    <p:sldId id="777" r:id="rId33"/>
    <p:sldId id="778" r:id="rId34"/>
    <p:sldId id="779" r:id="rId35"/>
    <p:sldId id="781" r:id="rId36"/>
    <p:sldId id="782" r:id="rId37"/>
    <p:sldId id="797" r:id="rId38"/>
    <p:sldId id="798" r:id="rId39"/>
    <p:sldId id="799" r:id="rId40"/>
    <p:sldId id="800" r:id="rId41"/>
    <p:sldId id="801" r:id="rId42"/>
    <p:sldId id="802" r:id="rId43"/>
    <p:sldId id="803" r:id="rId44"/>
    <p:sldId id="804" r:id="rId45"/>
    <p:sldId id="805" r:id="rId46"/>
    <p:sldId id="806" r:id="rId47"/>
    <p:sldId id="807" r:id="rId48"/>
    <p:sldId id="808" r:id="rId49"/>
    <p:sldId id="809" r:id="rId50"/>
    <p:sldId id="810" r:id="rId51"/>
    <p:sldId id="811" r:id="rId52"/>
    <p:sldId id="812" r:id="rId53"/>
    <p:sldId id="813" r:id="rId54"/>
    <p:sldId id="814" r:id="rId55"/>
    <p:sldId id="815" r:id="rId56"/>
    <p:sldId id="816" r:id="rId57"/>
    <p:sldId id="817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9B4F5A-C71B-493D-8966-08F8FBE4520C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B48807-E608-49D3-A785-C207027E6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10F4-F171-4151-BC77-311C485819DA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76F8-D1ED-415D-ADD1-98BB42A6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65D5-75C0-433E-8086-37DEB72B1CD5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E7B7C-64DC-4239-9CD1-2BF0D5DDD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5183-957B-422D-917D-5ED04CCCF71A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9F06-8D10-42E3-8658-DA6038BC2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4818E-CB87-40B3-B18F-277888252A80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C959-DB52-467A-9B36-89E80C24F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82C61-B4CE-48FB-98FB-D0AF072C4A27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77BAA-6898-4F48-A92A-4C280F49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DF04-76BD-4089-AE04-A5B67558E129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D82B-DC87-4D0E-A5C7-DF82D4627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817C-A6A3-49CA-9AED-532ECB342A18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81B1-48DC-4633-BCD8-EE3BEF6EB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358F-2A31-4E72-BFC6-EBA0DE73218F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4BF7-25D4-4CB3-8F0A-4C100B93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86833-8F02-4589-A30F-3C38D1EB7DEB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0F08-D449-46B3-95A5-1A285CE3D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27F8-78B3-4786-BA1C-B33A6A9E0058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9808-D241-4064-B56A-884AA4B3C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68BD-0C05-4F7E-AF6D-C900A1D4DE35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ABABB-679B-4A1D-9F58-59A5EA8FB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248186-2847-4AF5-82A4-0257942C78A5}" type="datetimeFigureOut">
              <a:rPr lang="en-US"/>
              <a:pPr>
                <a:defRPr/>
              </a:pPr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671147-2D4F-419C-B769-76DC13F98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1371600"/>
            <a:ext cx="7772400" cy="2065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ru-RU" sz="4000">
                <a:solidFill>
                  <a:srgbClr val="E3EBF1"/>
                </a:solidFill>
                <a:latin typeface="Calibri" pitchFamily="34" charset="0"/>
              </a:rPr>
              <a:t>LIS6</a:t>
            </a: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18 lecture 4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before searching +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  <a:tab pos="10779125" algn="l"/>
              </a:tabLst>
            </a:pPr>
            <a:r>
              <a:rPr lang="en-US" sz="4000">
                <a:solidFill>
                  <a:srgbClr val="E3EBF1"/>
                </a:solidFill>
                <a:latin typeface="Calibri" pitchFamily="34" charset="0"/>
              </a:rPr>
              <a:t>introduction to dialog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1600" y="4648200"/>
            <a:ext cx="6400800" cy="103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Thomas Krichel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z="2800">
                <a:solidFill>
                  <a:srgbClr val="FFFFFF"/>
                </a:solidFill>
                <a:latin typeface="Calibri" pitchFamily="34" charset="0"/>
              </a:rPr>
              <a:t>2011-11-01</a:t>
            </a:r>
          </a:p>
          <a:p>
            <a:pPr algn="ctr">
              <a:spcBef>
                <a:spcPts val="7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z="2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the IR process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provider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define data that is available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documents that can be used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document operations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document structure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index</a:t>
            </a:r>
          </a:p>
          <a:p>
            <a:pPr>
              <a:lnSpc>
                <a:spcPct val="90000"/>
              </a:lnSpc>
            </a:pPr>
            <a:r>
              <a:rPr lang="en-US" smtClean="0"/>
              <a:t>user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user need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IR system familiarity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 IR process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Query expresses user need in a query language</a:t>
            </a:r>
          </a:p>
          <a:p>
            <a:r>
              <a:rPr lang="en-US" smtClean="0"/>
              <a:t>Processing of query yields retrieved documents </a:t>
            </a:r>
          </a:p>
          <a:p>
            <a:r>
              <a:rPr lang="en-US" smtClean="0"/>
              <a:t>Calculation of relevance ranking</a:t>
            </a:r>
          </a:p>
          <a:p>
            <a:r>
              <a:rPr lang="en-US" smtClean="0"/>
              <a:t>Examination of retrieved documents</a:t>
            </a:r>
          </a:p>
          <a:p>
            <a:r>
              <a:rPr lang="en-US" smtClean="0"/>
              <a:t>Possible return to the start, another query.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problem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is not an expert at the formulation of a query</a:t>
            </a:r>
          </a:p>
          <a:p>
            <a:r>
              <a:rPr lang="en-US" smtClean="0"/>
              <a:t>Garbage in garbage out, the retrieval yields poor result</a:t>
            </a:r>
          </a:p>
          <a:p>
            <a:r>
              <a:rPr lang="en-US" smtClean="0"/>
              <a:t>Ways around that problem</a:t>
            </a:r>
          </a:p>
          <a:p>
            <a:pPr lvl="1"/>
            <a:r>
              <a:rPr lang="en-US" smtClean="0"/>
              <a:t>design very intuitive interface for the query</a:t>
            </a:r>
          </a:p>
          <a:p>
            <a:pPr lvl="1"/>
            <a:r>
              <a:rPr lang="en-US" smtClean="0"/>
              <a:t>give expert guidance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a search		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is the purpose of the query?</a:t>
            </a:r>
          </a:p>
          <a:p>
            <a:pPr lvl="1"/>
            <a:r>
              <a:rPr lang="en-US" smtClean="0"/>
              <a:t>brief overview</a:t>
            </a:r>
          </a:p>
          <a:p>
            <a:pPr lvl="1"/>
            <a:r>
              <a:rPr lang="en-US" smtClean="0"/>
              <a:t>comprehensive search</a:t>
            </a:r>
          </a:p>
          <a:p>
            <a:r>
              <a:rPr lang="en-US" smtClean="0"/>
              <a:t>What perspective on the topic is required?</a:t>
            </a:r>
          </a:p>
          <a:p>
            <a:pPr lvl="1"/>
            <a:r>
              <a:rPr lang="en-US" smtClean="0"/>
              <a:t>scholarly</a:t>
            </a:r>
          </a:p>
          <a:p>
            <a:pPr lvl="1"/>
            <a:r>
              <a:rPr lang="en-US" smtClean="0"/>
              <a:t>technical</a:t>
            </a:r>
          </a:p>
          <a:p>
            <a:pPr lvl="1"/>
            <a:r>
              <a:rPr lang="en-US" smtClean="0"/>
              <a:t>business</a:t>
            </a:r>
          </a:p>
          <a:p>
            <a:pPr lvl="1"/>
            <a:r>
              <a:rPr lang="en-US" smtClean="0"/>
              <a:t>popular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search		II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type of information does the patron want?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fulltext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bibliographic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directory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numeric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Are there any known sources?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authors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journals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papers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conferences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search		III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are the language restrictions?</a:t>
            </a:r>
          </a:p>
          <a:p>
            <a:r>
              <a:rPr lang="en-US" smtClean="0"/>
              <a:t>What, if any, are the cost restrictions?</a:t>
            </a:r>
          </a:p>
          <a:p>
            <a:r>
              <a:rPr lang="en-US" smtClean="0"/>
              <a:t>How current need the data to be?</a:t>
            </a:r>
          </a:p>
          <a:p>
            <a:r>
              <a:rPr lang="en-US" smtClean="0"/>
              <a:t>How much of each record is required?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analysis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is the art/science of taking the topic to search for and develop facets. Example “Internet filtering in Libraries”</a:t>
            </a:r>
          </a:p>
          <a:p>
            <a:pPr lvl="1"/>
            <a:r>
              <a:rPr lang="en-US" smtClean="0"/>
              <a:t>Internet filter</a:t>
            </a:r>
          </a:p>
          <a:p>
            <a:pPr lvl="1"/>
            <a:r>
              <a:rPr lang="en-US" smtClean="0"/>
              <a:t>Libraries</a:t>
            </a:r>
          </a:p>
          <a:p>
            <a:pPr lvl="1"/>
            <a:r>
              <a:rPr lang="en-US" smtClean="0"/>
              <a:t>Controversy not technical issues</a:t>
            </a:r>
          </a:p>
          <a:p>
            <a:r>
              <a:rPr lang="en-US" smtClean="0"/>
              <a:t>We may also need the think about the aim of the search.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aims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known needle in a known haystack</a:t>
            </a:r>
          </a:p>
          <a:p>
            <a:r>
              <a:rPr lang="en-US" smtClean="0"/>
              <a:t>a known needle in an unknown haystack</a:t>
            </a:r>
          </a:p>
          <a:p>
            <a:r>
              <a:rPr lang="en-US" smtClean="0"/>
              <a:t>an unknown needle in an unknown haystack</a:t>
            </a:r>
          </a:p>
          <a:p>
            <a:r>
              <a:rPr lang="en-US" smtClean="0"/>
              <a:t>any needle in a haystack</a:t>
            </a:r>
          </a:p>
          <a:p>
            <a:r>
              <a:rPr lang="en-US" smtClean="0"/>
              <a:t>the sharpest needle in a haystack</a:t>
            </a:r>
          </a:p>
          <a:p>
            <a:r>
              <a:rPr lang="en-US" smtClean="0"/>
              <a:t>most of the sharpest needles in a haystack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aims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 the needles in a haystack</a:t>
            </a:r>
          </a:p>
          <a:p>
            <a:r>
              <a:rPr lang="en-US" smtClean="0"/>
              <a:t>affirmation of no needles in a haystack</a:t>
            </a:r>
          </a:p>
          <a:p>
            <a:r>
              <a:rPr lang="en-US" smtClean="0"/>
              <a:t>things like needles in a haystack</a:t>
            </a:r>
          </a:p>
          <a:p>
            <a:r>
              <a:rPr lang="en-US" smtClean="0"/>
              <a:t>is there a new needle in the haystack</a:t>
            </a:r>
          </a:p>
          <a:p>
            <a:r>
              <a:rPr lang="en-US" smtClean="0"/>
              <a:t>where are the haystacks</a:t>
            </a:r>
          </a:p>
          <a:p>
            <a:r>
              <a:rPr lang="en-US" smtClean="0"/>
              <a:t>needles, haystacks, anything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searches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known-item searches</a:t>
            </a:r>
          </a:p>
          <a:p>
            <a:r>
              <a:rPr lang="en-US" smtClean="0"/>
              <a:t>negative searches</a:t>
            </a:r>
          </a:p>
          <a:p>
            <a:r>
              <a:rPr lang="en-US" smtClean="0"/>
              <a:t>selective dissemination of information</a:t>
            </a:r>
          </a:p>
          <a:p>
            <a:r>
              <a:rPr lang="en-US" smtClean="0"/>
              <a:t>topical or subject searches</a:t>
            </a:r>
          </a:p>
          <a:p>
            <a:r>
              <a:rPr lang="en-US" smtClean="0"/>
              <a:t>passage searching, where the user is only interested in part of the item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talk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/>
              <a:t>some generalities about searching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GB" sz="2800" smtClean="0"/>
              <a:t>Working with </a:t>
            </a:r>
            <a:r>
              <a:rPr lang="en-US" sz="2800" smtClean="0"/>
              <a:t> DIALOG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Overview</a:t>
            </a:r>
            <a:endParaRPr lang="en-GB" sz="2400" smtClean="0"/>
          </a:p>
          <a:p>
            <a:pPr lvl="1">
              <a:lnSpc>
                <a:spcPct val="90000"/>
              </a:lnSpc>
            </a:pPr>
            <a:r>
              <a:rPr lang="en-GB" sz="2400" smtClean="0"/>
              <a:t>Search command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strategies I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Building block approach</a:t>
            </a:r>
          </a:p>
          <a:p>
            <a:pPr lvl="1"/>
            <a:r>
              <a:rPr lang="en-US" smtClean="0"/>
              <a:t>Do a number of elementary searches</a:t>
            </a:r>
          </a:p>
          <a:p>
            <a:pPr lvl="1"/>
            <a:r>
              <a:rPr lang="en-US" smtClean="0"/>
              <a:t>Combine the resulting sets with Boolean operators</a:t>
            </a:r>
          </a:p>
          <a:p>
            <a:r>
              <a:rPr lang="en-US" smtClean="0"/>
              <a:t>This is what I did in the example in the previous lecture</a:t>
            </a:r>
          </a:p>
          <a:p>
            <a:r>
              <a:rPr lang="en-US" smtClean="0"/>
              <a:t>Works only with the Boolean model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strategies II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Snowballing approach</a:t>
            </a:r>
          </a:p>
          <a:p>
            <a:pPr lvl="1"/>
            <a:r>
              <a:rPr lang="en-US" smtClean="0"/>
              <a:t>Start with a very specific query</a:t>
            </a:r>
          </a:p>
          <a:p>
            <a:pPr lvl="1"/>
            <a:r>
              <a:rPr lang="en-US" smtClean="0"/>
              <a:t>Think of other term that can be added to get more results</a:t>
            </a:r>
          </a:p>
          <a:p>
            <a:pPr lvl="1"/>
            <a:r>
              <a:rPr lang="en-US" smtClean="0"/>
              <a:t>Stop when a reasonable number of results are achieved.</a:t>
            </a:r>
          </a:p>
          <a:p>
            <a:r>
              <a:rPr lang="en-US" smtClean="0"/>
              <a:t>Not sure this really works well in practice.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strategies III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successive fraction approach is the opposite of the snowballing approach</a:t>
            </a:r>
          </a:p>
          <a:p>
            <a:pPr lvl="1"/>
            <a:r>
              <a:rPr lang="en-US" smtClean="0"/>
              <a:t>First search for a broad concept</a:t>
            </a:r>
          </a:p>
          <a:p>
            <a:pPr lvl="1"/>
            <a:r>
              <a:rPr lang="en-US" smtClean="0"/>
              <a:t>Then repeat the query by adding various limiting factors. </a:t>
            </a:r>
          </a:p>
          <a:p>
            <a:r>
              <a:rPr lang="en-US" smtClean="0"/>
              <a:t>Can work well if the IR system allows to repeat and edit queries.</a:t>
            </a:r>
          </a:p>
          <a:p>
            <a:r>
              <a:rPr lang="en-US" smtClean="0"/>
              <a:t>But queries can become unwieldy.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strategies IV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specific facet first</a:t>
            </a:r>
          </a:p>
          <a:p>
            <a:pPr lvl="1"/>
            <a:r>
              <a:rPr lang="en-US" smtClean="0"/>
              <a:t>Conduct concept analysis</a:t>
            </a:r>
          </a:p>
          <a:p>
            <a:pPr lvl="1"/>
            <a:r>
              <a:rPr lang="en-US" smtClean="0"/>
              <a:t>Look for the most specific facet</a:t>
            </a:r>
          </a:p>
          <a:p>
            <a:pPr lvl="1"/>
            <a:r>
              <a:rPr lang="en-US" smtClean="0"/>
              <a:t>Search that first, add others later</a:t>
            </a:r>
          </a:p>
          <a:p>
            <a:r>
              <a:rPr lang="en-US" smtClean="0"/>
              <a:t>Presupposes that you have done a decent concept analysis.</a:t>
            </a:r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of classic IR models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Boolean, or set-theoretic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fuzzy set models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extended Boolean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Vector, or algebraic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generalized vector model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latent semantic indexing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neural network model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Probabilistic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inference network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belief network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There are three basic types of models in classic information retrieval. </a:t>
            </a:r>
          </a:p>
          <a:p>
            <a:r>
              <a:rPr lang="en-US" smtClean="0"/>
              <a:t>Extensions of these types are a matter of research concern and require good mathematical skills. </a:t>
            </a:r>
          </a:p>
          <a:p>
            <a:r>
              <a:rPr lang="en-US" smtClean="0"/>
              <a:t>All classic models treat document as individual pieces.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aid: index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An index is a list of terms, with a list of locations where the term is to be found.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way to express locations usually depends on the form that the indexed data takes.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for a book, it is usually the page number, e.g.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smtClean="0"/>
              <a:t>"shmoo 34, 75"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for computer files it is usually the name of the file plus the number of the byte where the indexed term starts, e.g. "krichel index.html 34, cv.html 890 1209"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There is usually more than one location of the term.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aid: index terms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800" smtClean="0"/>
              <a:t>The index term is a part of the document that has a meaning on its own.</a:t>
            </a:r>
          </a:p>
          <a:p>
            <a:r>
              <a:rPr lang="en-US" sz="2800" smtClean="0"/>
              <a:t>It is usually a noun word.</a:t>
            </a:r>
          </a:p>
          <a:p>
            <a:r>
              <a:rPr lang="en-US" sz="2800" smtClean="0"/>
              <a:t>Retrieval based on index term raises questions</a:t>
            </a:r>
          </a:p>
          <a:p>
            <a:pPr lvl="1"/>
            <a:r>
              <a:rPr lang="en-US" sz="2400" smtClean="0"/>
              <a:t>semantics in query or document is lost</a:t>
            </a:r>
          </a:p>
          <a:p>
            <a:pPr lvl="1"/>
            <a:r>
              <a:rPr lang="en-US" sz="2400" smtClean="0"/>
              <a:t>matching done in imprecise space of index terms</a:t>
            </a:r>
          </a:p>
          <a:p>
            <a:r>
              <a:rPr lang="en-US" sz="2800" smtClean="0"/>
              <a:t>One way out is to specify several terms and require that they have to be close to each other.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basic concept: weight of index term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Given all nouns, not all appear to have the same relevance to the text</a:t>
            </a:r>
          </a:p>
          <a:p>
            <a:r>
              <a:rPr lang="en-US" sz="2800" smtClean="0"/>
              <a:t>Sometimes, we can have a simple measure of the importance of a term, example?</a:t>
            </a:r>
          </a:p>
          <a:p>
            <a:r>
              <a:rPr lang="en-US" sz="2800" smtClean="0"/>
              <a:t>More generally, for each indexing term and each document we can associate a weight with the term and the document.</a:t>
            </a:r>
          </a:p>
          <a:p>
            <a:r>
              <a:rPr lang="en-US" sz="2800" smtClean="0"/>
              <a:t>Usually, if the document does not contain the term, its weight is zero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model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the Boolean model, the index weight of all index term for any document is 1 if the term appears in the document. It is 0 otherwise. </a:t>
            </a:r>
          </a:p>
          <a:p>
            <a:r>
              <a:rPr lang="en-US" smtClean="0"/>
              <a:t>This allows to combine query terms with Boolean operator AND, OR, and NOT</a:t>
            </a:r>
          </a:p>
          <a:p>
            <a:r>
              <a:rPr lang="en-US" smtClean="0"/>
              <a:t>Thus powerful queries  can be written.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online information retrieval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subject can be though off as a subset of information retrieval (IR). Most IR is online or digital.</a:t>
            </a:r>
          </a:p>
          <a:p>
            <a:r>
              <a:rPr lang="en-US" smtClean="0"/>
              <a:t>IR concentrates on textual data.</a:t>
            </a:r>
          </a:p>
          <a:p>
            <a:r>
              <a:rPr lang="en-US" smtClean="0"/>
              <a:t>We can think of online IR to fall under two categories</a:t>
            </a:r>
          </a:p>
          <a:p>
            <a:pPr lvl="1"/>
            <a:r>
              <a:rPr lang="en-US" smtClean="0"/>
              <a:t>database IR </a:t>
            </a:r>
          </a:p>
          <a:p>
            <a:pPr lvl="1"/>
            <a:r>
              <a:rPr lang="en-US" smtClean="0"/>
              <a:t>web 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Dialog is a databank 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over 500 databases</a:t>
            </a:r>
          </a:p>
          <a:p>
            <a:pPr>
              <a:lnSpc>
                <a:spcPct val="90000"/>
              </a:lnSpc>
            </a:pPr>
            <a:r>
              <a:rPr lang="en-US" smtClean="0"/>
              <a:t>these are also known as files and cover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references and abstracts for published literature,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 business information and financial data;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complete text of articles and news stories;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statistical tables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directories</a:t>
            </a:r>
          </a:p>
          <a:p>
            <a:pPr>
              <a:lnSpc>
                <a:spcPct val="90000"/>
              </a:lnSpc>
            </a:pPr>
            <a:r>
              <a:rPr lang="en-US" smtClean="0"/>
              <a:t>DIALOG uses the Boolean model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DIALOG interface 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mtClean="0"/>
              <a:t>It is still rooted in "traditional" database systems.</a:t>
            </a:r>
          </a:p>
          <a:p>
            <a:r>
              <a:rPr lang="en-US" smtClean="0"/>
              <a:t>It has been dismissed as "dial-a-dog".</a:t>
            </a:r>
          </a:p>
          <a:p>
            <a:r>
              <a:rPr lang="en-US" smtClean="0"/>
              <a:t>It uses a command-driven interface.</a:t>
            </a:r>
          </a:p>
          <a:p>
            <a:r>
              <a:rPr lang="en-US" smtClean="0"/>
              <a:t>It is very complicated to learn fully.</a:t>
            </a:r>
          </a:p>
          <a:p>
            <a:r>
              <a:rPr lang="en-US" smtClean="0"/>
              <a:t>It is not suitable for the end-user. </a:t>
            </a:r>
          </a:p>
          <a:p>
            <a:r>
              <a:rPr lang="en-US" smtClean="0"/>
              <a:t>It therefore offers a valuable skill to the information professional.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Accessing DIALOG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On the web, go to</a:t>
            </a:r>
          </a:p>
          <a:p>
            <a:r>
              <a:rPr lang="en-US" smtClean="0"/>
              <a:t>http://www.dialogclassic.com/</a:t>
            </a:r>
          </a:p>
          <a:p>
            <a:r>
              <a:rPr lang="en-US" smtClean="0"/>
              <a:t>Enter username and password.</a:t>
            </a:r>
          </a:p>
          <a:p>
            <a:r>
              <a:rPr lang="en-US" smtClean="0"/>
              <a:t>Forget about subaccount.</a:t>
            </a:r>
          </a:p>
          <a:p>
            <a:r>
              <a:rPr lang="en-US" smtClean="0"/>
              <a:t>Then click on logon.</a:t>
            </a:r>
          </a:p>
          <a:p>
            <a:r>
              <a:rPr lang="en-US" smtClean="0"/>
              <a:t>You are in the classic interface. Let’s hear three cheers for being  old-fashioned.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steps in DIALOG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Step one: select databases (aka files) to look at </a:t>
            </a:r>
          </a:p>
          <a:p>
            <a:r>
              <a:rPr lang="en-US" smtClean="0"/>
              <a:t>Step two: perform searches on the selected databases</a:t>
            </a:r>
          </a:p>
          <a:p>
            <a:r>
              <a:rPr lang="en-US" smtClean="0"/>
              <a:t>You may wonder why one does not have one single step like in a search engine. Discuss.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search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want to know something about “current awareness in digital libraries”.</a:t>
            </a:r>
          </a:p>
          <a:p>
            <a:r>
              <a:rPr lang="en-US" smtClean="0"/>
              <a:t>Let us assume something of this is in the ERIC database and we know that ERIC is the database number 1.</a:t>
            </a:r>
          </a:p>
          <a:p>
            <a:r>
              <a:rPr lang="en-US" smtClean="0"/>
              <a:t>We issue the command "b 1" to </a:t>
            </a:r>
            <a:r>
              <a:rPr lang="en-US" u="sng" smtClean="0"/>
              <a:t>b</a:t>
            </a:r>
            <a:r>
              <a:rPr lang="en-US" smtClean="0"/>
              <a:t>egin working with ERIC. </a:t>
            </a:r>
            <a:endParaRPr lang="en-US" u="sng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search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 a number of searches</a:t>
            </a:r>
          </a:p>
          <a:p>
            <a:pPr lvl="1"/>
            <a:r>
              <a:rPr lang="en-US" smtClean="0"/>
              <a:t>s current(N)awarness</a:t>
            </a:r>
          </a:p>
          <a:p>
            <a:pPr lvl="1"/>
            <a:r>
              <a:rPr lang="en-US" smtClean="0"/>
              <a:t>s digital(N)library</a:t>
            </a:r>
          </a:p>
          <a:p>
            <a:pPr lvl="1"/>
            <a:r>
              <a:rPr lang="en-US" smtClean="0"/>
              <a:t>s digital(N)libraries</a:t>
            </a:r>
          </a:p>
          <a:p>
            <a:r>
              <a:rPr lang="en-US" smtClean="0"/>
              <a:t>Each search retrieves a set of documents</a:t>
            </a:r>
          </a:p>
          <a:p>
            <a:r>
              <a:rPr lang="en-US" smtClean="0"/>
              <a:t>The sets can be combined</a:t>
            </a:r>
          </a:p>
          <a:p>
            <a:pPr lvl="1"/>
            <a:r>
              <a:rPr lang="en-US" smtClean="0"/>
              <a:t>s s1 and (s2 or s3)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the deal?</a:t>
            </a:r>
            <a:endParaRPr lang="en-US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There are two stages.</a:t>
            </a:r>
          </a:p>
          <a:p>
            <a:r>
              <a:rPr lang="en-GB" smtClean="0"/>
              <a:t>At stage two we make Boolean queries. </a:t>
            </a:r>
          </a:p>
          <a:p>
            <a:r>
              <a:rPr lang="en-GB" smtClean="0"/>
              <a:t>Each query splits the records into matching and non-matching records.</a:t>
            </a:r>
          </a:p>
          <a:p>
            <a:r>
              <a:rPr lang="en-GB" smtClean="0"/>
              <a:t>The set of matching records is return. </a:t>
            </a:r>
          </a:p>
          <a:p>
            <a:r>
              <a:rPr lang="en-GB" smtClean="0"/>
              <a:t>It can be further searched or combined with other sets using Boolean operators.</a:t>
            </a:r>
          </a:p>
          <a:p>
            <a:r>
              <a:rPr lang="en-GB" smtClean="0"/>
              <a:t>Try this at home. 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steps in DIALOG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step one: select databases (aka files) to look at </a:t>
            </a:r>
          </a:p>
          <a:p>
            <a:r>
              <a:rPr lang="en-US" smtClean="0"/>
              <a:t>step two: perform searches on the selected databases</a:t>
            </a:r>
          </a:p>
          <a:p>
            <a:r>
              <a:rPr lang="en-US" smtClean="0"/>
              <a:t>You may wonder why one does not have one single step like in a search engine. Discuss. </a:t>
            </a:r>
          </a:p>
          <a:p>
            <a:r>
              <a:rPr lang="en-US" smtClean="0"/>
              <a:t>today we concentrate on the second step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on selected files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We assume that we have selected database that we know and we look at the search interface on the selected database. </a:t>
            </a:r>
          </a:p>
          <a:p>
            <a:pPr>
              <a:lnSpc>
                <a:spcPct val="90000"/>
              </a:lnSpc>
            </a:pPr>
            <a:r>
              <a:rPr lang="en-US" smtClean="0"/>
              <a:t>The database selection process is a bit more complicated, covered next week.</a:t>
            </a:r>
          </a:p>
          <a:p>
            <a:pPr>
              <a:lnSpc>
                <a:spcPct val="90000"/>
              </a:lnSpc>
            </a:pPr>
            <a:r>
              <a:rPr lang="en-US" smtClean="0"/>
              <a:t>First, let us login and look at the command prompt.</a:t>
            </a:r>
          </a:p>
          <a:p>
            <a:pPr>
              <a:lnSpc>
                <a:spcPct val="90000"/>
              </a:lnSpc>
            </a:pPr>
            <a:r>
              <a:rPr lang="en-US" smtClean="0"/>
              <a:t>Then we select the first database (file) with the begin command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‘begin’ command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 its name suggests, usually the first command.</a:t>
            </a:r>
          </a:p>
          <a:p>
            <a:r>
              <a:rPr lang="en-US" smtClean="0"/>
              <a:t>begin </a:t>
            </a:r>
            <a:r>
              <a:rPr lang="en-US" i="1" smtClean="0"/>
              <a:t>number, number,…</a:t>
            </a:r>
          </a:p>
          <a:p>
            <a:r>
              <a:rPr lang="en-US" smtClean="0"/>
              <a:t>selects files with numbers </a:t>
            </a:r>
            <a:r>
              <a:rPr lang="en-US" i="1" smtClean="0"/>
              <a:t>number</a:t>
            </a:r>
            <a:endParaRPr lang="en-US" smtClean="0"/>
          </a:p>
          <a:p>
            <a:r>
              <a:rPr lang="en-US" smtClean="0"/>
              <a:t>Once they are selected they can be searched. </a:t>
            </a:r>
          </a:p>
          <a:p>
            <a:r>
              <a:rPr lang="en-US" smtClean="0"/>
              <a:t>Now select the ERIC "begin 1"</a:t>
            </a:r>
          </a:p>
          <a:p>
            <a:r>
              <a:rPr lang="en-US" smtClean="0"/>
              <a:t>"Begin 1" can be abbreviated as "b 1"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/ web IR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Database IR look at systems that have</a:t>
            </a:r>
          </a:p>
          <a:p>
            <a:pPr lvl="1"/>
            <a:r>
              <a:rPr lang="en-US" smtClean="0"/>
              <a:t>controlled set of record</a:t>
            </a:r>
          </a:p>
          <a:p>
            <a:pPr lvl="1"/>
            <a:r>
              <a:rPr lang="en-US" smtClean="0"/>
              <a:t>low heterogeneity</a:t>
            </a:r>
          </a:p>
          <a:p>
            <a:pPr lvl="1"/>
            <a:r>
              <a:rPr lang="en-US" smtClean="0"/>
              <a:t>use requires authentication</a:t>
            </a:r>
          </a:p>
          <a:p>
            <a:pPr lvl="1"/>
            <a:r>
              <a:rPr lang="en-US" smtClean="0"/>
              <a:t>advanced search features</a:t>
            </a:r>
          </a:p>
          <a:p>
            <a:r>
              <a:rPr lang="en-US" smtClean="0"/>
              <a:t>Web IR has opposite characteristics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substeps in the second step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Identify search terms</a:t>
            </a:r>
          </a:p>
          <a:p>
            <a:r>
              <a:rPr lang="en-US" smtClean="0"/>
              <a:t>Use Dialog basic commands to conduct a search</a:t>
            </a:r>
          </a:p>
          <a:p>
            <a:r>
              <a:rPr lang="en-US" smtClean="0"/>
              <a:t>View records online or print the results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's' (select) command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Once issued the "begin" command to select a database, we issue the "s" command on the database.</a:t>
            </a:r>
          </a:p>
          <a:p>
            <a:r>
              <a:rPr lang="en-US" sz="2800" smtClean="0"/>
              <a:t>"s </a:t>
            </a:r>
            <a:r>
              <a:rPr lang="en-US" sz="2800" i="1" smtClean="0"/>
              <a:t>query_expression</a:t>
            </a:r>
            <a:r>
              <a:rPr lang="en-US" sz="2800" smtClean="0"/>
              <a:t>" where </a:t>
            </a:r>
            <a:r>
              <a:rPr lang="en-US" sz="2800" i="1" smtClean="0"/>
              <a:t>query_expression </a:t>
            </a:r>
            <a:r>
              <a:rPr lang="en-US" sz="2800" smtClean="0"/>
              <a:t>is a query expression.</a:t>
            </a:r>
          </a:p>
          <a:p>
            <a:r>
              <a:rPr lang="en-US" sz="2800" smtClean="0"/>
              <a:t>This will search the index of selected database in full-text view for the  query issued</a:t>
            </a:r>
          </a:p>
          <a:p>
            <a:r>
              <a:rPr lang="en-US" sz="2800" smtClean="0"/>
              <a:t>It will not find any of the following: "an and by for from of the to with". They are stop words.</a:t>
            </a:r>
          </a:p>
          <a:p>
            <a:pPr lvl="1"/>
            <a:endParaRPr lang="en-US" sz="24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expression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query expression contains search terms expressed in special ways</a:t>
            </a:r>
          </a:p>
          <a:p>
            <a:pPr lvl="1"/>
            <a:r>
              <a:rPr lang="en-US" smtClean="0"/>
              <a:t>You can truncate search terms. </a:t>
            </a:r>
          </a:p>
          <a:p>
            <a:pPr lvl="1"/>
            <a:r>
              <a:rPr lang="en-US" smtClean="0"/>
              <a:t>You can build an elementary expression by putting several keywords together. This is achieved by DIALOG's connectors. </a:t>
            </a:r>
          </a:p>
          <a:p>
            <a:pPr lvl="1"/>
            <a:r>
              <a:rPr lang="en-US" smtClean="0"/>
              <a:t>You can combine several expressions with the use of Boolean operators</a:t>
            </a:r>
          </a:p>
          <a:p>
            <a:r>
              <a:rPr lang="en-US" smtClean="0"/>
              <a:t>We will cover this is in turn now.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truncation of terms 	I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Open Truncation</a:t>
            </a:r>
          </a:p>
          <a:p>
            <a:pPr lvl="1"/>
            <a:r>
              <a:rPr lang="en-US" smtClean="0"/>
              <a:t>"select path?" retrieves all words that begin with path: paths, pathos, pathway, pathology</a:t>
            </a:r>
          </a:p>
          <a:p>
            <a:r>
              <a:rPr lang="en-US" smtClean="0"/>
              <a:t>Controlled-Length Truncation</a:t>
            </a:r>
          </a:p>
          <a:p>
            <a:pPr lvl="1"/>
            <a:r>
              <a:rPr lang="en-US" smtClean="0"/>
              <a:t>"select path??"	 retrieves the root and up to two additional characters: paths, pathos</a:t>
            </a:r>
          </a:p>
          <a:p>
            <a:pPr lvl="1"/>
            <a:endParaRPr lang="en-US" smtClean="0"/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truncation of terms 	II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Embedded Character truncation can be used for variant spellings: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"select organi?ation" -&gt;	organization organisation 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"select fib??board"    -&gt;	fiberboard fibreboard </a:t>
            </a:r>
          </a:p>
          <a:p>
            <a:pPr>
              <a:lnSpc>
                <a:spcPct val="90000"/>
              </a:lnSpc>
            </a:pPr>
            <a:r>
              <a:rPr lang="en-US" smtClean="0"/>
              <a:t>This truncation feature is also useful for searching for unusual plural forms: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"select wom?n"	   </a:t>
            </a:r>
            <a:r>
              <a:rPr lang="en-US" i="1" smtClean="0"/>
              <a:t>-&gt;</a:t>
            </a:r>
            <a:r>
              <a:rPr lang="en-US" smtClean="0"/>
              <a:t>	woman women</a:t>
            </a:r>
          </a:p>
          <a:p>
            <a:pPr>
              <a:lnSpc>
                <a:spcPct val="90000"/>
              </a:lnSpc>
            </a:pPr>
            <a:r>
              <a:rPr lang="en-US" smtClean="0"/>
              <a:t>Apparently you can also do prefixes by putting the ? in the beginning.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"?mobile"		-&gt;    automobile metamobile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connectors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Connectors are used to put several words together.</a:t>
            </a:r>
          </a:p>
          <a:p>
            <a:pPr>
              <a:lnSpc>
                <a:spcPct val="90000"/>
              </a:lnSpc>
            </a:pPr>
            <a:r>
              <a:rPr lang="en-US" smtClean="0"/>
              <a:t>One instance where this is useful is when you have words that on their own mean different things.</a:t>
            </a:r>
          </a:p>
          <a:p>
            <a:pPr>
              <a:lnSpc>
                <a:spcPct val="90000"/>
              </a:lnSpc>
            </a:pPr>
            <a:r>
              <a:rPr lang="en-US" smtClean="0"/>
              <a:t>For example "mate" is a herbal beverage consumed in South America. Looking for mate on the Internet retrieves a lot of singles' pages.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example: terms related to "mate"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What other terms to be used? </a:t>
            </a:r>
          </a:p>
          <a:p>
            <a:pPr lvl="1"/>
            <a:r>
              <a:rPr lang="en-US" smtClean="0"/>
              <a:t>matear 	(drink mate)</a:t>
            </a:r>
          </a:p>
          <a:p>
            <a:pPr lvl="1"/>
            <a:r>
              <a:rPr lang="en-US" smtClean="0"/>
              <a:t>matero 	(mate drinker)</a:t>
            </a:r>
          </a:p>
          <a:p>
            <a:pPr lvl="1"/>
            <a:r>
              <a:rPr lang="en-US" smtClean="0"/>
              <a:t>cebar 		(prepare mate)</a:t>
            </a:r>
          </a:p>
          <a:p>
            <a:pPr lvl="1"/>
            <a:r>
              <a:rPr lang="en-US" smtClean="0"/>
              <a:t>cebador 	(mate preparer) </a:t>
            </a:r>
          </a:p>
          <a:p>
            <a:pPr lvl="1"/>
            <a:r>
              <a:rPr lang="en-US" smtClean="0"/>
              <a:t>yerba 		(mate herb)</a:t>
            </a:r>
          </a:p>
          <a:p>
            <a:pPr lvl="1"/>
            <a:r>
              <a:rPr lang="en-US" smtClean="0"/>
              <a:t>bombilla	(mate straw)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connectors		I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'(W)' requires terms to appear one after the other next to each other e.g. 'yerba(W)mate?' matches "yerba mate".</a:t>
            </a:r>
          </a:p>
          <a:p>
            <a:r>
              <a:rPr lang="en-US" smtClean="0"/>
              <a:t>'(</a:t>
            </a:r>
            <a:r>
              <a:rPr lang="en-US" i="1" smtClean="0"/>
              <a:t>i</a:t>
            </a:r>
            <a:r>
              <a:rPr lang="en-US" smtClean="0"/>
              <a:t> W)' where </a:t>
            </a:r>
            <a:r>
              <a:rPr lang="en-US" i="1" smtClean="0"/>
              <a:t>i</a:t>
            </a:r>
            <a:r>
              <a:rPr lang="en-US" smtClean="0"/>
              <a:t> is an integer, means followed by at most </a:t>
            </a:r>
            <a:r>
              <a:rPr lang="en-US" i="1" smtClean="0"/>
              <a:t>i</a:t>
            </a:r>
            <a:r>
              <a:rPr lang="en-US" smtClean="0"/>
              <a:t> words, e.g. 'ceba?(3W)mate?' matches "cebar un maravilloso mate" but not "cebador guapo mirando un buen mate"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connectors		II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'(N)' requires terms to be next to each other e.g. 'yerba(N)mate?' matches "yerba mate" or "mate yerba".</a:t>
            </a:r>
          </a:p>
          <a:p>
            <a:pPr>
              <a:lnSpc>
                <a:spcPct val="90000"/>
              </a:lnSpc>
            </a:pPr>
            <a:r>
              <a:rPr lang="en-US" smtClean="0"/>
              <a:t>'(</a:t>
            </a:r>
            <a:r>
              <a:rPr lang="en-US" i="1" smtClean="0"/>
              <a:t>i</a:t>
            </a:r>
            <a:r>
              <a:rPr lang="en-US" smtClean="0"/>
              <a:t> N)' where </a:t>
            </a:r>
            <a:r>
              <a:rPr lang="en-US" i="1" smtClean="0"/>
              <a:t>i</a:t>
            </a:r>
            <a:r>
              <a:rPr lang="en-US" smtClean="0"/>
              <a:t> is an integer, means proximity by at most </a:t>
            </a:r>
            <a:r>
              <a:rPr lang="en-US" i="1" smtClean="0"/>
              <a:t>i</a:t>
            </a:r>
            <a:r>
              <a:rPr lang="en-US" smtClean="0"/>
              <a:t> words, e.g. 'ceba?(3N)mate?' matches "cebar mate" or "matear con la cebadora".</a:t>
            </a:r>
          </a:p>
          <a:p>
            <a:pPr>
              <a:lnSpc>
                <a:spcPct val="90000"/>
              </a:lnSpc>
            </a:pPr>
            <a:r>
              <a:rPr lang="en-US" smtClean="0"/>
              <a:t>'(S)' searches for the occurrence of connected terms in the same paragraph.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Boolean operators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your query, you can combine several expressions with Boolean operators</a:t>
            </a:r>
          </a:p>
          <a:p>
            <a:r>
              <a:rPr lang="en-US" smtClean="0"/>
              <a:t>Example: "S LIBRARY(W)SCHOOL? AND DISTANCE(W)EDUCATION"</a:t>
            </a:r>
          </a:p>
          <a:p>
            <a:r>
              <a:rPr lang="en-US" smtClean="0"/>
              <a:t>But I usually do not issue such fancy queries.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traditional social model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 goes to a library</a:t>
            </a:r>
          </a:p>
          <a:p>
            <a:r>
              <a:rPr lang="en-US" smtClean="0"/>
              <a:t>Describes problem to the librarian</a:t>
            </a:r>
          </a:p>
          <a:p>
            <a:r>
              <a:rPr lang="en-US" smtClean="0"/>
              <a:t>Librarian does the search</a:t>
            </a:r>
          </a:p>
          <a:p>
            <a:pPr lvl="1"/>
            <a:r>
              <a:rPr lang="en-US" smtClean="0"/>
              <a:t>without the user present</a:t>
            </a:r>
          </a:p>
          <a:p>
            <a:pPr lvl="1"/>
            <a:r>
              <a:rPr lang="en-US" smtClean="0"/>
              <a:t>with the user present</a:t>
            </a:r>
          </a:p>
          <a:p>
            <a:r>
              <a:rPr lang="en-US" smtClean="0"/>
              <a:t>Hands over the result to the user</a:t>
            </a:r>
          </a:p>
          <a:p>
            <a:r>
              <a:rPr lang="en-US" smtClean="0"/>
              <a:t>User fetches full-text or asks  a librarian to fetch the full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executing several searches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There can be several searches done sequentially, and the results sets are saved by the system. </a:t>
            </a:r>
          </a:p>
          <a:p>
            <a:pPr>
              <a:lnSpc>
                <a:spcPct val="90000"/>
              </a:lnSpc>
            </a:pPr>
            <a:r>
              <a:rPr lang="en-US" smtClean="0"/>
              <a:t>Each time the system assigns a set number, S</a:t>
            </a:r>
            <a:r>
              <a:rPr lang="en-US" i="1" smtClean="0"/>
              <a:t>i,</a:t>
            </a: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These can be combined in Boolean expressions, e.g.  's S1 or S2 and S3'</a:t>
            </a:r>
          </a:p>
          <a:p>
            <a:pPr>
              <a:lnSpc>
                <a:spcPct val="90000"/>
              </a:lnSpc>
            </a:pPr>
            <a:r>
              <a:rPr lang="en-US" smtClean="0"/>
              <a:t>Remember that Boolean operations are set-theoretic!  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operators on sets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When using Booleans, be aware that "and" has higher precedence than "or". </a:t>
            </a:r>
          </a:p>
          <a:p>
            <a:pPr>
              <a:lnSpc>
                <a:spcPct val="90000"/>
              </a:lnSpc>
            </a:pPr>
            <a:r>
              <a:rPr lang="en-US" smtClean="0"/>
              <a:t>Thus: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a or b and 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is not the same as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(a or b) and 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but it is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a or (b and c)</a:t>
            </a:r>
          </a:p>
          <a:p>
            <a:pPr>
              <a:lnSpc>
                <a:spcPct val="90000"/>
              </a:lnSpc>
            </a:pPr>
            <a:r>
              <a:rPr lang="en-US" smtClean="0"/>
              <a:t>Use parenthesis when in doubt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 (display sets)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command can be executed any time to review the sets that have been formed since the last B (begin) command. </a:t>
            </a:r>
          </a:p>
          <a:p>
            <a:r>
              <a:rPr lang="en-US" smtClean="0"/>
              <a:t>This can be useful to review your search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target command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smtClean="0"/>
              <a:t>"target </a:t>
            </a:r>
            <a:r>
              <a:rPr lang="en-US" i="1" smtClean="0"/>
              <a:t>set</a:t>
            </a:r>
            <a:r>
              <a:rPr lang="en-US" smtClean="0"/>
              <a:t>" where </a:t>
            </a:r>
            <a:r>
              <a:rPr lang="en-US" i="1" smtClean="0"/>
              <a:t>set </a:t>
            </a:r>
            <a:r>
              <a:rPr lang="en-US" smtClean="0"/>
              <a:t> is a search result set creates a subset of the "statistically most relevant results" in the original set.</a:t>
            </a:r>
          </a:p>
          <a:p>
            <a:r>
              <a:rPr lang="en-US" smtClean="0"/>
              <a:t>I have not seen details about how this subset is computed. </a:t>
            </a:r>
          </a:p>
          <a:p>
            <a:r>
              <a:rPr lang="en-US" smtClean="0"/>
              <a:t>A new result set is being formed.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display: the type command</a:t>
            </a:r>
          </a:p>
        </p:txBody>
      </p:sp>
      <p:sp>
        <p:nvSpPr>
          <p:cNvPr id="70658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type </a:t>
            </a:r>
            <a:r>
              <a:rPr lang="en-US" i="1" smtClean="0"/>
              <a:t>set/format/range </a:t>
            </a:r>
          </a:p>
          <a:p>
            <a:r>
              <a:rPr lang="en-US" i="1" smtClean="0"/>
              <a:t>set </a:t>
            </a:r>
            <a:r>
              <a:rPr lang="en-US" smtClean="0"/>
              <a:t>is a result set</a:t>
            </a:r>
          </a:p>
          <a:p>
            <a:r>
              <a:rPr lang="en-US" i="1" smtClean="0"/>
              <a:t>format</a:t>
            </a:r>
            <a:r>
              <a:rPr lang="en-US" smtClean="0"/>
              <a:t> is a format</a:t>
            </a:r>
          </a:p>
          <a:p>
            <a:r>
              <a:rPr lang="en-US" i="1" smtClean="0"/>
              <a:t>range</a:t>
            </a:r>
            <a:r>
              <a:rPr lang="en-US" smtClean="0"/>
              <a:t> can be </a:t>
            </a:r>
          </a:p>
          <a:p>
            <a:pPr lvl="1"/>
            <a:r>
              <a:rPr lang="en-US" i="1" smtClean="0"/>
              <a:t>start – end</a:t>
            </a:r>
          </a:p>
          <a:p>
            <a:pPr lvl="2"/>
            <a:r>
              <a:rPr lang="en-US" i="1" smtClean="0"/>
              <a:t>start </a:t>
            </a:r>
            <a:r>
              <a:rPr lang="en-US" smtClean="0"/>
              <a:t>is a record number to start</a:t>
            </a:r>
          </a:p>
          <a:p>
            <a:pPr lvl="2"/>
            <a:r>
              <a:rPr lang="en-US" i="1" smtClean="0"/>
              <a:t>end </a:t>
            </a:r>
            <a:r>
              <a:rPr lang="en-US" smtClean="0"/>
              <a:t>is a record number to end</a:t>
            </a:r>
          </a:p>
          <a:p>
            <a:pPr lvl="1"/>
            <a:r>
              <a:rPr lang="en-US" smtClean="0"/>
              <a:t>all</a:t>
            </a:r>
          </a:p>
          <a:p>
            <a:pPr>
              <a:buFontTx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 delivery formats  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2 -- full record except abstract</a:t>
            </a:r>
          </a:p>
          <a:p>
            <a:pPr>
              <a:lnSpc>
                <a:spcPct val="90000"/>
              </a:lnSpc>
            </a:pPr>
            <a:r>
              <a:rPr lang="en-US" smtClean="0"/>
              <a:t>3 or medium – citation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5 or long – full except full text</a:t>
            </a:r>
          </a:p>
          <a:p>
            <a:pPr>
              <a:lnSpc>
                <a:spcPct val="90000"/>
              </a:lnSpc>
            </a:pPr>
            <a:r>
              <a:rPr lang="en-US" smtClean="0"/>
              <a:t>6 or free – title and dialog number</a:t>
            </a:r>
          </a:p>
          <a:p>
            <a:pPr>
              <a:lnSpc>
                <a:spcPct val="90000"/>
              </a:lnSpc>
            </a:pPr>
            <a:r>
              <a:rPr lang="en-US" smtClean="0"/>
              <a:t>8 or short – title plus indexing terms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useful to find other indexing terms</a:t>
            </a:r>
          </a:p>
          <a:p>
            <a:pPr>
              <a:lnSpc>
                <a:spcPct val="90000"/>
              </a:lnSpc>
            </a:pPr>
            <a:r>
              <a:rPr lang="en-US" smtClean="0"/>
              <a:t>9 or full – everything</a:t>
            </a:r>
          </a:p>
          <a:p>
            <a:pPr>
              <a:lnSpc>
                <a:spcPct val="90000"/>
              </a:lnSpc>
            </a:pPr>
            <a:r>
              <a:rPr lang="en-US" smtClean="0"/>
              <a:t>KWIC or K – keywords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options for delivery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 once tried to email results to me, to no avail</a:t>
            </a:r>
          </a:p>
          <a:p>
            <a:r>
              <a:rPr lang="en-US" smtClean="0"/>
              <a:t>You can save the html of the search results in the browser. </a:t>
            </a:r>
          </a:p>
          <a:p>
            <a:r>
              <a:rPr lang="en-US" smtClean="0"/>
              <a:t>You can print the results within the browser.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http://openlib.org/home/krichel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Thank you for your attention!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economic rational for traditional model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olden days the cost of telecommunication was high. </a:t>
            </a:r>
          </a:p>
          <a:p>
            <a:r>
              <a:rPr lang="en-US" smtClean="0"/>
              <a:t>Database use costs</a:t>
            </a:r>
          </a:p>
          <a:p>
            <a:pPr lvl="1"/>
            <a:r>
              <a:rPr lang="en-US" smtClean="0"/>
              <a:t>cost of communication</a:t>
            </a:r>
          </a:p>
          <a:p>
            <a:pPr lvl="1"/>
            <a:r>
              <a:rPr lang="en-US" smtClean="0"/>
              <a:t>cost of access time to the database</a:t>
            </a:r>
          </a:p>
          <a:p>
            <a:r>
              <a:rPr lang="en-US" smtClean="0"/>
              <a:t>The traditional model controls an upper limit to the costs.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disintermediation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With access cost time gone, the traditional model is under threat</a:t>
            </a:r>
          </a:p>
          <a:p>
            <a:pPr>
              <a:lnSpc>
                <a:spcPct val="90000"/>
              </a:lnSpc>
            </a:pPr>
            <a:r>
              <a:rPr lang="en-US" smtClean="0"/>
              <a:t>There is disintermediation where the librarian looses her role of doing the search.</a:t>
            </a:r>
          </a:p>
          <a:p>
            <a:pPr>
              <a:lnSpc>
                <a:spcPct val="90000"/>
              </a:lnSpc>
            </a:pPr>
            <a:r>
              <a:rPr lang="en-US" smtClean="0"/>
              <a:t>But that may not be good news for information retrieval results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user knows subject matter best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librarian knows searching best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searching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IR has received a lot of impetus through the web, which poses unprecedented search challenges. </a:t>
            </a:r>
          </a:p>
          <a:p>
            <a:r>
              <a:rPr lang="en-US" smtClean="0"/>
              <a:t>With more and more data appearing on the web DS may be a subject in decline</a:t>
            </a:r>
          </a:p>
          <a:p>
            <a:pPr lvl="1"/>
            <a:r>
              <a:rPr lang="en-US" smtClean="0"/>
              <a:t>It is primarily concerned with non-web databases</a:t>
            </a:r>
          </a:p>
          <a:p>
            <a:pPr lvl="1"/>
            <a:r>
              <a:rPr lang="en-US" smtClean="0"/>
              <a:t>There is more and more web-based methods of searching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access vs quality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Now the public at large is able to do online searching.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At the same time need for quality answers has grown.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Quality-filtered services will become more important.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 the current databases, there is as lot that would already be available for free mixed with quality-controlled stuff.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Publishers have direct offerings and intermediated vending is in decline. 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3260552</TotalTime>
  <Words>2303</Words>
  <Application>Microsoft Office PowerPoint</Application>
  <PresentationFormat>On-screen Show (4:3)</PresentationFormat>
  <Paragraphs>350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Arial</vt:lpstr>
      <vt:lpstr>Calibri</vt:lpstr>
      <vt:lpstr>Office Theme</vt:lpstr>
      <vt:lpstr>Slide 1</vt:lpstr>
      <vt:lpstr>structure of talk</vt:lpstr>
      <vt:lpstr>online information retrieval</vt:lpstr>
      <vt:lpstr>database / web IR</vt:lpstr>
      <vt:lpstr>traditional social model </vt:lpstr>
      <vt:lpstr>economic rational for traditional model</vt:lpstr>
      <vt:lpstr>disintermediation</vt:lpstr>
      <vt:lpstr>Web searching</vt:lpstr>
      <vt:lpstr>Public access vs quality</vt:lpstr>
      <vt:lpstr>components of the IR process</vt:lpstr>
      <vt:lpstr>the  IR process</vt:lpstr>
      <vt:lpstr>main problem</vt:lpstr>
      <vt:lpstr>before a search  I</vt:lpstr>
      <vt:lpstr>before search  II</vt:lpstr>
      <vt:lpstr>before search  III</vt:lpstr>
      <vt:lpstr>concept analysis</vt:lpstr>
      <vt:lpstr>search aims</vt:lpstr>
      <vt:lpstr>search aims</vt:lpstr>
      <vt:lpstr>types of searches</vt:lpstr>
      <vt:lpstr>search strategies I</vt:lpstr>
      <vt:lpstr>search strategies II</vt:lpstr>
      <vt:lpstr>search strategies III</vt:lpstr>
      <vt:lpstr>search strategies IV</vt:lpstr>
      <vt:lpstr>taxonomy of classic IR models</vt:lpstr>
      <vt:lpstr>summary</vt:lpstr>
      <vt:lpstr>key aid: index</vt:lpstr>
      <vt:lpstr>key aid: index terms</vt:lpstr>
      <vt:lpstr>basic concept: weight of index term</vt:lpstr>
      <vt:lpstr>Boolean model</vt:lpstr>
      <vt:lpstr>Dialog is a databank </vt:lpstr>
      <vt:lpstr>DIALOG interface </vt:lpstr>
      <vt:lpstr>Accessing DIALOG</vt:lpstr>
      <vt:lpstr>two steps in DIALOG</vt:lpstr>
      <vt:lpstr>sample search</vt:lpstr>
      <vt:lpstr>Boolean search</vt:lpstr>
      <vt:lpstr>What is the deal?</vt:lpstr>
      <vt:lpstr>two steps in DIALOG</vt:lpstr>
      <vt:lpstr>working on selected files</vt:lpstr>
      <vt:lpstr>the ‘begin’ command</vt:lpstr>
      <vt:lpstr>substeps in the second step</vt:lpstr>
      <vt:lpstr>the 's' (select) command</vt:lpstr>
      <vt:lpstr>query expression</vt:lpstr>
      <vt:lpstr>truncation of terms  I</vt:lpstr>
      <vt:lpstr>truncation of terms  II</vt:lpstr>
      <vt:lpstr>use of connectors</vt:lpstr>
      <vt:lpstr>example: terms related to "mate"</vt:lpstr>
      <vt:lpstr>connectors  I</vt:lpstr>
      <vt:lpstr>connectors  II</vt:lpstr>
      <vt:lpstr>using Boolean operators</vt:lpstr>
      <vt:lpstr>executing several searches</vt:lpstr>
      <vt:lpstr>Boolean operators on sets</vt:lpstr>
      <vt:lpstr>DS (display sets)</vt:lpstr>
      <vt:lpstr>the target command</vt:lpstr>
      <vt:lpstr>display: the type command</vt:lpstr>
      <vt:lpstr>standard delivery formats  </vt:lpstr>
      <vt:lpstr>options for delivery</vt:lpstr>
      <vt:lpstr>http://openlib.org/home/krichel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krichel</cp:lastModifiedBy>
  <cp:revision>213</cp:revision>
  <dcterms:created xsi:type="dcterms:W3CDTF">2011-03-03T20:54:23Z</dcterms:created>
  <dcterms:modified xsi:type="dcterms:W3CDTF">2011-10-18T15:58:56Z</dcterms:modified>
</cp:coreProperties>
</file>