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12" r:id="rId2"/>
    <p:sldId id="372" r:id="rId3"/>
    <p:sldId id="373" r:id="rId4"/>
    <p:sldId id="391" r:id="rId5"/>
    <p:sldId id="374" r:id="rId6"/>
    <p:sldId id="375" r:id="rId7"/>
    <p:sldId id="376" r:id="rId8"/>
    <p:sldId id="377" r:id="rId9"/>
    <p:sldId id="378" r:id="rId10"/>
    <p:sldId id="395" r:id="rId11"/>
    <p:sldId id="392" r:id="rId12"/>
    <p:sldId id="394" r:id="rId13"/>
    <p:sldId id="396" r:id="rId14"/>
    <p:sldId id="398" r:id="rId15"/>
    <p:sldId id="399" r:id="rId16"/>
    <p:sldId id="400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7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83" autoAdjust="0"/>
  </p:normalViewPr>
  <p:slideViewPr>
    <p:cSldViewPr>
      <p:cViewPr varScale="1">
        <p:scale>
          <a:sx n="54" d="100"/>
          <a:sy n="54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7B01AA-E7BF-4222-8159-3B666F233E10}" type="datetimeFigureOut">
              <a:rPr lang="en-US"/>
              <a:pPr>
                <a:defRPr/>
              </a:pPr>
              <a:t>12/22/2010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3CEABC-0E4C-4D7E-9D92-F6BB61C0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9C8FBB-60BF-4BCD-A131-351B3A797B7B}" type="datetimeFigureOut">
              <a:rPr lang="en-US"/>
              <a:pPr>
                <a:defRPr/>
              </a:pPr>
              <a:t>12/22/2010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31CCD6-7340-4A74-83F5-60817E9E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70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4852B-0BFD-49C2-877F-44461409E2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idx="2"/>
          </p:nvPr>
        </p:nvSpPr>
        <p:spPr>
          <a:xfrm>
            <a:off x="685800" y="6248400"/>
            <a:ext cx="1903413" cy="455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idx="3"/>
          </p:nvPr>
        </p:nvSpPr>
        <p:spPr>
          <a:xfrm>
            <a:off x="3124200" y="6248400"/>
            <a:ext cx="2894013" cy="455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4"/>
          </p:nvPr>
        </p:nvSpPr>
        <p:spPr>
          <a:xfrm>
            <a:off x="6553200" y="6248400"/>
            <a:ext cx="1903413" cy="455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630AC5-3924-4EC6-A10C-03F2406B3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600200"/>
            <a:ext cx="7772400" cy="1828800"/>
          </a:xfrm>
        </p:spPr>
        <p:txBody>
          <a:bodyPr lIns="90000" tIns="46800" rIns="90000" bIns="46800" anchor="t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smtClean="0">
                <a:latin typeface="Calibri" pitchFamily="34" charset="0"/>
              </a:rPr>
              <a:t>LIS512 lecture 12 </a:t>
            </a:r>
            <a:br>
              <a:rPr lang="en-GB" sz="4000" smtClean="0">
                <a:latin typeface="Calibri" pitchFamily="34" charset="0"/>
              </a:rPr>
            </a:br>
            <a:r>
              <a:rPr lang="en-US" sz="4000" smtClean="0">
                <a:latin typeface="Calibri" pitchFamily="34" charset="0"/>
              </a:rPr>
              <a:t>conclusions</a:t>
            </a:r>
            <a:endParaRPr lang="en-GB" sz="4000" smtClean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4287838"/>
            <a:ext cx="6858000" cy="955675"/>
          </a:xfrm>
        </p:spPr>
        <p:txBody>
          <a:bodyPr anchor="ctr"/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mtClean="0">
                <a:latin typeface="Calibri" pitchFamily="34" charset="0"/>
              </a:rPr>
              <a:t>Thomas Krichel</a:t>
            </a:r>
          </a:p>
          <a:p>
            <a:pPr marL="457200" lvl="1" indent="0" algn="ctr" eaLnBrk="1" hangingPunct="1">
              <a:lnSpc>
                <a:spcPct val="90000"/>
              </a:lnSpc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mtClean="0">
                <a:latin typeface="Calibri" pitchFamily="34" charset="0"/>
              </a:rPr>
              <a:t>2010-12-22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utoUpdateAnimBg="0"/>
      <p:bldP spid="3074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big computer brain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If a computer can just simply suck in all the information on the web, and build a search engine, then is there any need for any metadata?</a:t>
            </a:r>
          </a:p>
          <a:p>
            <a:r>
              <a:rPr lang="en-US" dirty="0" smtClean="0">
                <a:latin typeface="Calibri" pitchFamily="34" charset="0"/>
              </a:rPr>
              <a:t>Hmm, the information that is on the web is already structured in some form.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html headers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image file header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mp3 header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metadata not dead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At it’s start Google bragged about it not using any metadata at all.</a:t>
            </a:r>
          </a:p>
          <a:p>
            <a:r>
              <a:rPr lang="en-US" dirty="0" smtClean="0">
                <a:latin typeface="Calibri" pitchFamily="34" charset="0"/>
              </a:rPr>
              <a:t>The words you would search would be on the pages.</a:t>
            </a:r>
          </a:p>
          <a:p>
            <a:r>
              <a:rPr lang="en-US" dirty="0" smtClean="0">
                <a:latin typeface="Calibri" pitchFamily="34" charset="0"/>
              </a:rPr>
              <a:t>Sometimes, however, words from the links to the page are used.</a:t>
            </a:r>
          </a:p>
          <a:p>
            <a:r>
              <a:rPr lang="en-US" dirty="0" smtClean="0">
                <a:latin typeface="Calibri" pitchFamily="34" charset="0"/>
              </a:rPr>
              <a:t>Sometimes, special components of a page are used.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metadata not dead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Users use search engine generally to reach a certain site.</a:t>
            </a:r>
          </a:p>
          <a:p>
            <a:r>
              <a:rPr lang="en-US" dirty="0" smtClean="0">
                <a:latin typeface="Calibri" pitchFamily="34" charset="0"/>
              </a:rPr>
              <a:t>Once they are on the site, they like to follow links around the site rather than doing more searching (I think).</a:t>
            </a:r>
          </a:p>
          <a:p>
            <a:r>
              <a:rPr lang="en-US" dirty="0" smtClean="0">
                <a:latin typeface="Calibri" pitchFamily="34" charset="0"/>
              </a:rPr>
              <a:t>To organize a site, you need to have some form of organization of your material. 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digital preservation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big problem looming with digital information is how to preserve it. </a:t>
            </a:r>
          </a:p>
          <a:p>
            <a:r>
              <a:rPr lang="en-US" dirty="0" smtClean="0">
                <a:latin typeface="Calibri" pitchFamily="34" charset="0"/>
              </a:rPr>
              <a:t>Some information may not be worth preserving.</a:t>
            </a:r>
          </a:p>
          <a:p>
            <a:r>
              <a:rPr lang="en-US" dirty="0" smtClean="0">
                <a:latin typeface="Calibri" pitchFamily="34" charset="0"/>
              </a:rPr>
              <a:t>But any crap becomes valuable when it is old enough, or when there is a lot of it. </a:t>
            </a:r>
          </a:p>
          <a:p>
            <a:r>
              <a:rPr lang="en-US" dirty="0" smtClean="0">
                <a:latin typeface="Calibri" pitchFamily="34" charset="0"/>
              </a:rPr>
              <a:t>One thing for sure, it can not be done without organizing information.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 back to cataloging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It cataloged material receives so little attention, it is worth to spend a whole course on it?</a:t>
            </a:r>
          </a:p>
          <a:p>
            <a:r>
              <a:rPr lang="en-US" dirty="0" smtClean="0">
                <a:latin typeface="Calibri" pitchFamily="34" charset="0"/>
              </a:rPr>
              <a:t>Yes, physical libraries still need it. We don’t know however, how long they will be around. </a:t>
            </a:r>
          </a:p>
          <a:p>
            <a:r>
              <a:rPr lang="en-US" dirty="0" smtClean="0">
                <a:latin typeface="Calibri" pitchFamily="34" charset="0"/>
              </a:rPr>
              <a:t>On the other hand the catalogin</a:t>
            </a:r>
            <a:r>
              <a:rPr lang="en-US" dirty="0" smtClean="0">
                <a:latin typeface="Calibri" pitchFamily="34" charset="0"/>
              </a:rPr>
              <a:t>g rule bring in some thinking about structure information that can be of some use in other areas of information organization.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 back to cataloging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Other areas of information organization are less human organized.</a:t>
            </a:r>
          </a:p>
          <a:p>
            <a:r>
              <a:rPr lang="en-US" dirty="0" smtClean="0">
                <a:latin typeface="Calibri" pitchFamily="34" charset="0"/>
              </a:rPr>
              <a:t>A lot of them are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subject to research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owned </a:t>
            </a:r>
            <a:r>
              <a:rPr lang="en-US" smtClean="0">
                <a:latin typeface="Calibri" pitchFamily="34" charset="0"/>
              </a:rPr>
              <a:t>by companies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Therefore I have no problems with spending so much time on cataloging.</a:t>
            </a:r>
          </a:p>
          <a:p>
            <a:r>
              <a:rPr lang="en-US" dirty="0" smtClean="0">
                <a:latin typeface="Calibri" pitchFamily="34" charset="0"/>
              </a:rPr>
              <a:t>But they way it is done is to relate cataloging rules closer to general principles. 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future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Webmasters will have more and more control over what people can/will read.</a:t>
            </a:r>
          </a:p>
          <a:p>
            <a:r>
              <a:rPr lang="en-US" dirty="0" smtClean="0">
                <a:latin typeface="Calibri" pitchFamily="34" charset="0"/>
              </a:rPr>
              <a:t>Search engine builders will have more and more control over what people can find.</a:t>
            </a:r>
          </a:p>
          <a:p>
            <a:r>
              <a:rPr lang="en-US" dirty="0" smtClean="0">
                <a:latin typeface="Calibri" pitchFamily="34" charset="0"/>
              </a:rPr>
              <a:t>While we wil</a:t>
            </a:r>
            <a:r>
              <a:rPr lang="en-US" dirty="0" smtClean="0">
                <a:latin typeface="Calibri" pitchFamily="34" charset="0"/>
              </a:rPr>
              <a:t>l find it difficult to build search engines, we all can build web sites.</a:t>
            </a:r>
          </a:p>
          <a:p>
            <a:r>
              <a:rPr lang="en-US" dirty="0" smtClean="0">
                <a:latin typeface="Calibri" pitchFamily="34" charset="0"/>
              </a:rPr>
              <a:t>Learn web site architecture and see information organization in some other action.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web information retrieval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We can think of the web as a pile of documents called pages.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Some pages are hard to index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PDF documents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some index, some don’t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Pictures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Sound files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But a majority of pages are written in HTML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easy to index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have a loose structure</a:t>
            </a:r>
          </a:p>
          <a:p>
            <a:pPr>
              <a:lnSpc>
                <a:spcPct val="90000"/>
              </a:lnSpc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Calibri" pitchFamily="34" charset="0"/>
              </a:rPr>
              <a:t>Google uses the structure of HTML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Google finds the title of the page, i.e. the  contents of the &lt;title&gt; element. </a:t>
            </a:r>
          </a:p>
          <a:p>
            <a:r>
              <a:rPr lang="en-US" smtClean="0">
                <a:latin typeface="Calibri" pitchFamily="34" charset="0"/>
              </a:rPr>
              <a:t>Google analysis headings and large font sizes and gives priority weight to terms found there.</a:t>
            </a:r>
          </a:p>
          <a:p>
            <a:r>
              <a:rPr lang="en-US" smtClean="0">
                <a:latin typeface="Calibri" pitchFamily="34" charset="0"/>
              </a:rPr>
              <a:t>Most importantly, Google uses the link structure of the web to find important pages.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Google finds important pages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The idea is that the documents on the web have different degrees of </a:t>
            </a:r>
            <a:r>
              <a:rPr lang="en-US" i="1" smtClean="0">
                <a:latin typeface="Calibri" pitchFamily="34" charset="0"/>
              </a:rPr>
              <a:t>importance</a:t>
            </a:r>
            <a:r>
              <a:rPr lang="en-US" smtClean="0">
                <a:latin typeface="Calibri" pitchFamily="34" charset="0"/>
              </a:rPr>
              <a:t>.</a:t>
            </a:r>
          </a:p>
          <a:p>
            <a:r>
              <a:rPr lang="en-US" smtClean="0">
                <a:latin typeface="Calibri" pitchFamily="34" charset="0"/>
              </a:rPr>
              <a:t>Google will show the most important pages first.</a:t>
            </a:r>
          </a:p>
          <a:p>
            <a:r>
              <a:rPr lang="en-US" smtClean="0">
                <a:latin typeface="Calibri" pitchFamily="34" charset="0"/>
              </a:rPr>
              <a:t>The ideas is that more important pages are likely to be more relevant to any query than non-important pages.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knowledge organization</a:t>
            </a:r>
          </a:p>
        </p:txBody>
      </p:sp>
      <p:sp>
        <p:nvSpPr>
          <p:cNvPr id="1095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As I have already said, the course is not about knowledge organization.</a:t>
            </a:r>
          </a:p>
          <a:p>
            <a:r>
              <a:rPr lang="en-US" smtClean="0">
                <a:latin typeface="Calibri" pitchFamily="34" charset="0"/>
              </a:rPr>
              <a:t>Instead it is about the organization of information. </a:t>
            </a:r>
          </a:p>
          <a:p>
            <a:r>
              <a:rPr lang="en-US" smtClean="0">
                <a:latin typeface="Calibri" pitchFamily="34" charset="0"/>
              </a:rPr>
              <a:t>In fact it is only about library cataloging.</a:t>
            </a:r>
          </a:p>
          <a:p>
            <a:r>
              <a:rPr lang="en-US" smtClean="0">
                <a:latin typeface="Calibri" pitchFamily="34" charset="0"/>
              </a:rPr>
              <a:t>Library cataloging represents a very tiny amount of organized information as used by people. It follows pre-web and even pre-computer standards.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Google's monkey</a:t>
            </a:r>
          </a:p>
        </p:txBody>
      </p:sp>
      <p:sp>
        <p:nvSpPr>
          <p:cNvPr id="1218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Imagine that the web has </a:t>
            </a:r>
            <a:r>
              <a:rPr lang="en-US" i="1" smtClean="0">
                <a:latin typeface="Calibri" pitchFamily="34" charset="0"/>
              </a:rPr>
              <a:t>P</a:t>
            </a:r>
            <a:r>
              <a:rPr lang="en-US" smtClean="0">
                <a:latin typeface="Calibri" pitchFamily="34" charset="0"/>
              </a:rPr>
              <a:t> pages. Each page has its own address (URL). </a:t>
            </a:r>
          </a:p>
          <a:p>
            <a:r>
              <a:rPr lang="en-US" smtClean="0">
                <a:latin typeface="Calibri" pitchFamily="34" charset="0"/>
              </a:rPr>
              <a:t>Imagine a monkey who sits at a terminal. He follows links at random, but on rare occasions he gets bored and types in an address of a random page out of those </a:t>
            </a:r>
            <a:r>
              <a:rPr lang="en-US" i="1" smtClean="0">
                <a:latin typeface="Calibri" pitchFamily="34" charset="0"/>
              </a:rPr>
              <a:t>P.</a:t>
            </a:r>
          </a:p>
          <a:p>
            <a:r>
              <a:rPr lang="en-US" smtClean="0">
                <a:latin typeface="Calibri" pitchFamily="34" charset="0"/>
              </a:rPr>
              <a:t>Will the monkey visit all pages with equal probability?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page rank</a:t>
            </a:r>
          </a:p>
        </p:txBody>
      </p:sp>
      <p:sp>
        <p:nvSpPr>
          <p:cNvPr id="1228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Google page rank of a page</a:t>
            </a:r>
            <a:r>
              <a:rPr lang="en-US" i="1" smtClean="0">
                <a:latin typeface="Calibri" pitchFamily="34" charset="0"/>
              </a:rPr>
              <a:t> </a:t>
            </a:r>
            <a:r>
              <a:rPr lang="en-US" smtClean="0">
                <a:latin typeface="Calibri" pitchFamily="34" charset="0"/>
              </a:rPr>
              <a:t>is the probability that the Google's monkey will visit the page.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The monkey will come frequently to pages that have a lot of links to them.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Once he is there, he will likely go to a page that it linked by one of the pages that an important page links to.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The structure of all the links on the entire web reveals the importance of the page.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many page ranks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There is an infinite number of ways to calculate the page rank depending 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how likely the monkey gets bored.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the probability of the monkey to visit each page. 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Potentially, there is a page rank for each user of the web. Google tries to observe users and may be associating personal page ranks.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notation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Assume that a monkey gets bored with probability </a:t>
            </a:r>
            <a:r>
              <a:rPr lang="en-US" i="1" smtClean="0">
                <a:latin typeface="Calibri" pitchFamily="34" charset="0"/>
              </a:rPr>
              <a:t>d. </a:t>
            </a:r>
            <a:r>
              <a:rPr lang="en-US" smtClean="0">
                <a:latin typeface="Calibri" pitchFamily="34" charset="0"/>
              </a:rPr>
              <a:t>If bored, it will visit page </a:t>
            </a:r>
            <a:r>
              <a:rPr lang="en-US" i="1" smtClean="0">
                <a:latin typeface="Calibri" pitchFamily="34" charset="0"/>
              </a:rPr>
              <a:t>p</a:t>
            </a:r>
            <a:r>
              <a:rPr lang="en-US" smtClean="0">
                <a:latin typeface="Calibri" pitchFamily="34" charset="0"/>
              </a:rPr>
              <a:t> with probability </a:t>
            </a:r>
            <a:r>
              <a:rPr lang="el-GR" i="1" smtClean="0">
                <a:latin typeface="Calibri" pitchFamily="34" charset="0"/>
                <a:cs typeface="Arial" charset="0"/>
              </a:rPr>
              <a:t>π</a:t>
            </a:r>
            <a:r>
              <a:rPr lang="en-US" smtClean="0">
                <a:latin typeface="Calibri" pitchFamily="34" charset="0"/>
                <a:cs typeface="Arial" charset="0"/>
              </a:rPr>
              <a:t>_</a:t>
            </a:r>
            <a:r>
              <a:rPr lang="en-US" i="1" smtClean="0">
                <a:latin typeface="Calibri" pitchFamily="34" charset="0"/>
                <a:cs typeface="Arial" charset="0"/>
              </a:rPr>
              <a:t>p</a:t>
            </a:r>
            <a:r>
              <a:rPr lang="en-US" smtClean="0">
                <a:latin typeface="Calibri" pitchFamily="34" charset="0"/>
                <a:cs typeface="Arial" charset="0"/>
              </a:rPr>
              <a:t>.</a:t>
            </a:r>
          </a:p>
          <a:p>
            <a:r>
              <a:rPr lang="en-US" smtClean="0">
                <a:latin typeface="Calibri" pitchFamily="34" charset="0"/>
                <a:cs typeface="Arial" charset="0"/>
              </a:rPr>
              <a:t>For any page </a:t>
            </a:r>
            <a:r>
              <a:rPr lang="en-US" i="1" smtClean="0">
                <a:latin typeface="Calibri" pitchFamily="34" charset="0"/>
                <a:cs typeface="Arial" charset="0"/>
              </a:rPr>
              <a:t>p</a:t>
            </a:r>
            <a:r>
              <a:rPr lang="en-US" smtClean="0">
                <a:latin typeface="Calibri" pitchFamily="34" charset="0"/>
                <a:cs typeface="Arial" charset="0"/>
              </a:rPr>
              <a:t>, let </a:t>
            </a:r>
            <a:r>
              <a:rPr lang="en-US" i="1" smtClean="0">
                <a:latin typeface="Calibri" pitchFamily="34" charset="0"/>
                <a:cs typeface="Arial" charset="0"/>
              </a:rPr>
              <a:t>o_p</a:t>
            </a:r>
            <a:r>
              <a:rPr lang="en-US" smtClean="0">
                <a:latin typeface="Calibri" pitchFamily="34" charset="0"/>
                <a:cs typeface="Arial" charset="0"/>
              </a:rPr>
              <a:t> the number of outgoing links. </a:t>
            </a:r>
          </a:p>
          <a:p>
            <a:r>
              <a:rPr lang="en-US" smtClean="0">
                <a:latin typeface="Calibri" pitchFamily="34" charset="0"/>
                <a:cs typeface="Arial" charset="0"/>
              </a:rPr>
              <a:t>Let </a:t>
            </a:r>
            <a:r>
              <a:rPr lang="en-US" i="1" smtClean="0">
                <a:latin typeface="Calibri" pitchFamily="34" charset="0"/>
                <a:cs typeface="Arial" charset="0"/>
              </a:rPr>
              <a:t>l(p',p)</a:t>
            </a:r>
            <a:r>
              <a:rPr lang="en-US" smtClean="0">
                <a:latin typeface="Calibri" pitchFamily="34" charset="0"/>
                <a:cs typeface="Arial" charset="0"/>
              </a:rPr>
              <a:t> be the number of links from page </a:t>
            </a:r>
            <a:r>
              <a:rPr lang="en-US" i="1" smtClean="0">
                <a:latin typeface="Calibri" pitchFamily="34" charset="0"/>
                <a:cs typeface="Arial" charset="0"/>
              </a:rPr>
              <a:t>p'</a:t>
            </a:r>
            <a:r>
              <a:rPr lang="en-US" smtClean="0">
                <a:latin typeface="Calibri" pitchFamily="34" charset="0"/>
                <a:cs typeface="Arial" charset="0"/>
              </a:rPr>
              <a:t> to page </a:t>
            </a:r>
            <a:r>
              <a:rPr lang="en-US" i="1" smtClean="0">
                <a:latin typeface="Calibri" pitchFamily="34" charset="0"/>
                <a:cs typeface="Arial" charset="0"/>
              </a:rPr>
              <a:t>p</a:t>
            </a:r>
            <a:r>
              <a:rPr lang="en-US" smtClean="0">
                <a:latin typeface="Calibri" pitchFamily="34" charset="0"/>
                <a:cs typeface="Arial" charset="0"/>
              </a:rPr>
              <a:t>. </a:t>
            </a:r>
            <a:endParaRPr lang="el-GR" i="1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page rank formula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The page rank for a page </a:t>
            </a:r>
            <a:r>
              <a:rPr lang="en-US" i="1" smtClean="0">
                <a:latin typeface="Calibri" pitchFamily="34" charset="0"/>
              </a:rPr>
              <a:t>p </a:t>
            </a:r>
            <a:r>
              <a:rPr lang="en-US" smtClean="0">
                <a:latin typeface="Calibri" pitchFamily="34" charset="0"/>
              </a:rPr>
              <a:t>is</a:t>
            </a:r>
          </a:p>
          <a:p>
            <a:pPr>
              <a:buFont typeface="Arial" charset="0"/>
              <a:buNone/>
            </a:pPr>
            <a:r>
              <a:rPr lang="en-US" smtClean="0">
                <a:latin typeface="Calibri" pitchFamily="34" charset="0"/>
              </a:rPr>
              <a:t>   </a:t>
            </a:r>
            <a:r>
              <a:rPr lang="en-US" i="1" smtClean="0">
                <a:latin typeface="Calibri" pitchFamily="34" charset="0"/>
              </a:rPr>
              <a:t>r_p = </a:t>
            </a:r>
            <a:r>
              <a:rPr lang="el-GR" i="1" smtClean="0">
                <a:latin typeface="Calibri" pitchFamily="34" charset="0"/>
                <a:cs typeface="Arial" charset="0"/>
              </a:rPr>
              <a:t>π</a:t>
            </a:r>
            <a:r>
              <a:rPr lang="en-US" i="1" smtClean="0">
                <a:latin typeface="Calibri" pitchFamily="34" charset="0"/>
                <a:cs typeface="Arial" charset="0"/>
              </a:rPr>
              <a:t>_p </a:t>
            </a:r>
            <a:r>
              <a:rPr lang="en-US" i="1" smtClean="0">
                <a:latin typeface="Calibri" pitchFamily="34" charset="0"/>
              </a:rPr>
              <a:t>d + (1-d) </a:t>
            </a:r>
            <a:r>
              <a:rPr lang="en-US" i="1" smtClean="0">
                <a:latin typeface="Calibri" pitchFamily="34" charset="0"/>
                <a:cs typeface="Arial" charset="0"/>
              </a:rPr>
              <a:t>∑ l(p',p) r_p' / o_p'</a:t>
            </a:r>
          </a:p>
          <a:p>
            <a:r>
              <a:rPr lang="en-US" smtClean="0">
                <a:latin typeface="Calibri" pitchFamily="34" charset="0"/>
                <a:cs typeface="Arial" charset="0"/>
              </a:rPr>
              <a:t>In words, it is likelihood that, if bored the money goes to the page </a:t>
            </a:r>
            <a:r>
              <a:rPr lang="en-US" i="1" smtClean="0">
                <a:latin typeface="Calibri" pitchFamily="34" charset="0"/>
                <a:cs typeface="Arial" charset="0"/>
              </a:rPr>
              <a:t>p</a:t>
            </a:r>
            <a:r>
              <a:rPr lang="en-US" smtClean="0">
                <a:latin typeface="Calibri" pitchFamily="34" charset="0"/>
                <a:cs typeface="Arial" charset="0"/>
              </a:rPr>
              <a:t> plus the likelihood that he gets there from another page </a:t>
            </a:r>
            <a:r>
              <a:rPr lang="en-US" i="1" smtClean="0">
                <a:latin typeface="Calibri" pitchFamily="34" charset="0"/>
                <a:cs typeface="Arial" charset="0"/>
              </a:rPr>
              <a:t>p'</a:t>
            </a:r>
            <a:r>
              <a:rPr lang="en-US" smtClean="0">
                <a:latin typeface="Calibri" pitchFamily="34" charset="0"/>
                <a:cs typeface="Arial" charset="0"/>
              </a:rPr>
              <a:t>. The likelihood getting there from </a:t>
            </a:r>
            <a:r>
              <a:rPr lang="en-US" i="1" smtClean="0">
                <a:latin typeface="Calibri" pitchFamily="34" charset="0"/>
                <a:cs typeface="Arial" charset="0"/>
              </a:rPr>
              <a:t>p'</a:t>
            </a:r>
            <a:r>
              <a:rPr lang="en-US" smtClean="0">
                <a:latin typeface="Calibri" pitchFamily="34" charset="0"/>
                <a:cs typeface="Arial" charset="0"/>
              </a:rPr>
              <a:t> is the likelihood of being there, times the number of links between </a:t>
            </a:r>
            <a:r>
              <a:rPr lang="en-US" i="1" smtClean="0">
                <a:latin typeface="Calibri" pitchFamily="34" charset="0"/>
                <a:cs typeface="Arial" charset="0"/>
              </a:rPr>
              <a:t>p' </a:t>
            </a:r>
            <a:r>
              <a:rPr lang="en-US" smtClean="0">
                <a:latin typeface="Calibri" pitchFamily="34" charset="0"/>
                <a:cs typeface="Arial" charset="0"/>
              </a:rPr>
              <a:t>and </a:t>
            </a:r>
            <a:r>
              <a:rPr lang="en-US" i="1" smtClean="0">
                <a:latin typeface="Calibri" pitchFamily="34" charset="0"/>
                <a:cs typeface="Arial" charset="0"/>
              </a:rPr>
              <a:t>p</a:t>
            </a:r>
            <a:r>
              <a:rPr lang="en-US" smtClean="0">
                <a:latin typeface="Calibri" pitchFamily="34" charset="0"/>
                <a:cs typeface="Arial" charset="0"/>
              </a:rPr>
              <a:t>, divided by the number of outgoing links on </a:t>
            </a:r>
            <a:r>
              <a:rPr lang="en-US" i="1" smtClean="0">
                <a:latin typeface="Calibri" pitchFamily="34" charset="0"/>
                <a:cs typeface="Arial" charset="0"/>
              </a:rPr>
              <a:t>p'.</a:t>
            </a:r>
            <a:endParaRPr lang="en-US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example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Let there be a web of four pages A B C D</a:t>
            </a:r>
          </a:p>
          <a:p>
            <a:r>
              <a:rPr lang="en-US" smtClean="0">
                <a:latin typeface="Calibri" pitchFamily="34" charset="0"/>
              </a:rPr>
              <a:t>A links to B.</a:t>
            </a:r>
          </a:p>
          <a:p>
            <a:r>
              <a:rPr lang="en-US" smtClean="0">
                <a:latin typeface="Calibri" pitchFamily="34" charset="0"/>
              </a:rPr>
              <a:t>B links to C. </a:t>
            </a:r>
          </a:p>
          <a:p>
            <a:r>
              <a:rPr lang="en-US" smtClean="0">
                <a:latin typeface="Calibri" pitchFamily="34" charset="0"/>
              </a:rPr>
              <a:t>C links to A and D.</a:t>
            </a:r>
          </a:p>
          <a:p>
            <a:r>
              <a:rPr lang="en-US" smtClean="0">
                <a:latin typeface="Calibri" pitchFamily="34" charset="0"/>
              </a:rPr>
              <a:t>D links to A.</a:t>
            </a:r>
          </a:p>
          <a:p>
            <a:r>
              <a:rPr lang="en-US" smtClean="0">
                <a:latin typeface="Calibri" pitchFamily="34" charset="0"/>
              </a:rPr>
              <a:t>Let the probability to get bored be ¼ and there be a ¼ chance to move to any page when bored.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page ranks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The following system calculates the ranks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latin typeface="Calibri" pitchFamily="34" charset="0"/>
              </a:rPr>
              <a:t>   r_A </a:t>
            </a:r>
            <a:r>
              <a:rPr lang="en-US" smtClean="0">
                <a:latin typeface="Calibri" pitchFamily="34" charset="0"/>
              </a:rPr>
              <a:t>= ¼ ¼ + ¾ (</a:t>
            </a:r>
            <a:r>
              <a:rPr lang="en-US" i="1" smtClean="0">
                <a:latin typeface="Calibri" pitchFamily="34" charset="0"/>
              </a:rPr>
              <a:t>r_C </a:t>
            </a:r>
            <a:r>
              <a:rPr lang="en-US" smtClean="0">
                <a:latin typeface="Calibri" pitchFamily="34" charset="0"/>
              </a:rPr>
              <a:t>/ 2 + </a:t>
            </a:r>
            <a:r>
              <a:rPr lang="en-US" i="1" smtClean="0">
                <a:latin typeface="Calibri" pitchFamily="34" charset="0"/>
              </a:rPr>
              <a:t>r_D</a:t>
            </a:r>
            <a:r>
              <a:rPr lang="en-US" smtClean="0">
                <a:latin typeface="Calibri" pitchFamily="34" charset="0"/>
              </a:rPr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latin typeface="Calibri" pitchFamily="34" charset="0"/>
              </a:rPr>
              <a:t>   r_B </a:t>
            </a:r>
            <a:r>
              <a:rPr lang="en-US" smtClean="0">
                <a:latin typeface="Calibri" pitchFamily="34" charset="0"/>
              </a:rPr>
              <a:t>= ¼ ¼ + ¾ </a:t>
            </a:r>
            <a:r>
              <a:rPr lang="en-US" i="1" smtClean="0">
                <a:latin typeface="Calibri" pitchFamily="34" charset="0"/>
              </a:rPr>
              <a:t>r_A</a:t>
            </a:r>
            <a:r>
              <a:rPr lang="en-US" smtClean="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latin typeface="Calibri" pitchFamily="34" charset="0"/>
              </a:rPr>
              <a:t>   r_C </a:t>
            </a:r>
            <a:r>
              <a:rPr lang="en-US" smtClean="0">
                <a:latin typeface="Calibri" pitchFamily="34" charset="0"/>
              </a:rPr>
              <a:t>= ¼ ¼ + ¾ </a:t>
            </a:r>
            <a:r>
              <a:rPr lang="en-US" i="1" smtClean="0">
                <a:latin typeface="Calibri" pitchFamily="34" charset="0"/>
              </a:rPr>
              <a:t>r_B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i="1" smtClean="0">
                <a:latin typeface="Calibri" pitchFamily="34" charset="0"/>
              </a:rPr>
              <a:t>   r_D </a:t>
            </a:r>
            <a:r>
              <a:rPr lang="en-US" smtClean="0">
                <a:latin typeface="Calibri" pitchFamily="34" charset="0"/>
              </a:rPr>
              <a:t>= ¼ ¼ + ¾ </a:t>
            </a:r>
            <a:r>
              <a:rPr lang="en-US" i="1" smtClean="0">
                <a:latin typeface="Calibri" pitchFamily="34" charset="0"/>
              </a:rPr>
              <a:t>r_C </a:t>
            </a:r>
            <a:r>
              <a:rPr lang="en-US" smtClean="0">
                <a:latin typeface="Calibri" pitchFamily="34" charset="0"/>
              </a:rPr>
              <a:t>/ 2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Since this is fairly complicated, Google uses an iterative approximation</a:t>
            </a:r>
            <a:r>
              <a:rPr lang="en-US" i="1" smtClean="0">
                <a:latin typeface="Calibri" pitchFamily="34" charset="0"/>
              </a:rPr>
              <a:t> </a:t>
            </a:r>
            <a:r>
              <a:rPr lang="en-US" smtClean="0">
                <a:latin typeface="Calibri" pitchFamily="34" charset="0"/>
              </a:rPr>
              <a:t>to calculate the rank.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alibri" pitchFamily="34" charset="0"/>
              </a:rPr>
              <a:t>Note that the sum of all ranks is 1.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latin typeface="Calibri" pitchFamily="34" charset="0"/>
              </a:rPr>
              <a:t>http://openlib.org/home/krichel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025" y="3886200"/>
            <a:ext cx="8240713" cy="1752600"/>
          </a:xfrm>
        </p:spPr>
        <p:txBody>
          <a:bodyPr lIns="90000" tIns="46800" rIns="90000" bIns="46800"/>
          <a:lstStyle/>
          <a:p>
            <a:pPr marL="457200" lvl="1" indent="0" algn="ctr" eaLnBrk="1" hangingPunct="1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mtClean="0">
                <a:latin typeface="Calibri" pitchFamily="34" charset="0"/>
              </a:rPr>
              <a:t>Thank you for your attention!</a:t>
            </a:r>
          </a:p>
          <a:p>
            <a:pPr marL="457200" lvl="1" indent="0" algn="ctr" eaLnBrk="1" hangingPunct="1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GB" smtClean="0">
              <a:latin typeface="Calibri" pitchFamily="34" charset="0"/>
            </a:endParaRPr>
          </a:p>
          <a:p>
            <a:pPr marL="457200" lvl="1" indent="0" algn="ctr" eaLnBrk="1" hangingPunct="1">
              <a:spcBef>
                <a:spcPts val="700"/>
              </a:spcBef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GB" smtClean="0">
                <a:latin typeface="Calibri" pitchFamily="34" charset="0"/>
              </a:rPr>
              <a:t>Please switch off machines b4 leaving!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autoUpdateAnimBg="0"/>
      <p:bldP spid="3246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information retrieval</a:t>
            </a:r>
          </a:p>
        </p:txBody>
      </p:sp>
      <p:sp>
        <p:nvSpPr>
          <p:cNvPr id="1105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is generally about the getting to information that it is in some type of system.</a:t>
            </a:r>
          </a:p>
          <a:p>
            <a:r>
              <a:rPr lang="en-US" dirty="0" smtClean="0">
                <a:latin typeface="Calibri" pitchFamily="34" charset="0"/>
              </a:rPr>
              <a:t>Usually this is a computer system.</a:t>
            </a:r>
          </a:p>
          <a:p>
            <a:r>
              <a:rPr lang="en-US" dirty="0" smtClean="0">
                <a:latin typeface="Calibri" pitchFamily="34" charset="0"/>
              </a:rPr>
              <a:t>Most of the time it’s about what algorithms the system needs to </a:t>
            </a:r>
            <a:r>
              <a:rPr lang="en-US" dirty="0" smtClean="0">
                <a:latin typeface="Calibri" pitchFamily="34" charset="0"/>
              </a:rPr>
              <a:t>implement. 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Recently information retrieval has become a huge because of search engines.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information </a:t>
            </a:r>
            <a:r>
              <a:rPr lang="en-US" dirty="0" smtClean="0">
                <a:latin typeface="Calibri" pitchFamily="34" charset="0"/>
              </a:rPr>
              <a:t>retrieval first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105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One may argue that one has to understand information retrieval first. </a:t>
            </a:r>
          </a:p>
          <a:p>
            <a:r>
              <a:rPr lang="en-US" dirty="0" smtClean="0">
                <a:latin typeface="Calibri" pitchFamily="34" charset="0"/>
              </a:rPr>
              <a:t>Information retrieval in the sense that you have to understand how people use information. </a:t>
            </a:r>
          </a:p>
          <a:p>
            <a:r>
              <a:rPr lang="en-US" dirty="0" smtClean="0">
                <a:latin typeface="Calibri" pitchFamily="34" charset="0"/>
              </a:rPr>
              <a:t>Then one designs a system that helps people with the way they search. </a:t>
            </a: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search engines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Search engines such as Google have become the way most people seek information.</a:t>
            </a:r>
          </a:p>
          <a:p>
            <a:r>
              <a:rPr lang="en-US" smtClean="0">
                <a:latin typeface="Calibri" pitchFamily="34" charset="0"/>
              </a:rPr>
              <a:t>Information found in search engines comes mostly from the open web. </a:t>
            </a:r>
          </a:p>
          <a:p>
            <a:r>
              <a:rPr lang="en-US" smtClean="0">
                <a:latin typeface="Calibri" pitchFamily="34" charset="0"/>
              </a:rPr>
              <a:t>That means from web pages that can be reached by browsing the web using links.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deep web</a:t>
            </a:r>
          </a:p>
        </p:txBody>
      </p:sp>
      <p:sp>
        <p:nvSpPr>
          <p:cNvPr id="11264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Library catalogs are mainly part of what is referred to as the “deep web”. </a:t>
            </a:r>
          </a:p>
          <a:p>
            <a:r>
              <a:rPr lang="en-US" smtClean="0">
                <a:latin typeface="Calibri" pitchFamily="34" charset="0"/>
              </a:rPr>
              <a:t>This is information on the web that is not available through browsing. </a:t>
            </a:r>
          </a:p>
          <a:p>
            <a:r>
              <a:rPr lang="en-US" smtClean="0">
                <a:latin typeface="Calibri" pitchFamily="34" charset="0"/>
              </a:rPr>
              <a:t>The information we have in our catalog is part of it, although it really would not have to, we could also publish it in a non-deep web form.</a:t>
            </a:r>
          </a:p>
          <a:p>
            <a:r>
              <a:rPr lang="en-US" smtClean="0">
                <a:latin typeface="Calibri" pitchFamily="34" charset="0"/>
              </a:rPr>
              <a:t>I don’t know why this has not been done for koha.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modern information organization</a:t>
            </a:r>
          </a:p>
        </p:txBody>
      </p:sp>
      <p:sp>
        <p:nvSpPr>
          <p:cNvPr id="1136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Since people use web search engine find information, people running search engines de facto control access to information.</a:t>
            </a:r>
          </a:p>
          <a:p>
            <a:r>
              <a:rPr lang="en-US" smtClean="0">
                <a:latin typeface="Calibri" pitchFamily="34" charset="0"/>
              </a:rPr>
              <a:t>But the search engine (usually) can only show what has been put on the web sites.</a:t>
            </a:r>
          </a:p>
          <a:p>
            <a:r>
              <a:rPr lang="en-US" smtClean="0">
                <a:latin typeface="Calibri" pitchFamily="34" charset="0"/>
              </a:rPr>
              <a:t>Thus webmasters have a crucial role to play.</a:t>
            </a:r>
          </a:p>
          <a:p>
            <a:pPr>
              <a:buFont typeface="Arial" charset="0"/>
              <a:buNone/>
            </a:pPr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how do search engines work?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Initially web search engines worked a bit like the search engine we have on koha.</a:t>
            </a:r>
          </a:p>
          <a:p>
            <a:r>
              <a:rPr lang="en-US" smtClean="0">
                <a:latin typeface="Calibri" pitchFamily="34" charset="0"/>
              </a:rPr>
              <a:t>That engine basically looks for the words of the query in a record and shows those records that have them. </a:t>
            </a:r>
          </a:p>
          <a:p>
            <a:r>
              <a:rPr lang="en-US" smtClean="0">
                <a:latin typeface="Calibri" pitchFamily="34" charset="0"/>
              </a:rPr>
              <a:t>Some people in the 1990, mainly advocated some form of cataloging for web pages.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metadata</a:t>
            </a:r>
          </a:p>
        </p:txBody>
      </p:sp>
      <p:sp>
        <p:nvSpPr>
          <p:cNvPr id="1157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Calibri" pitchFamily="34" charset="0"/>
              </a:rPr>
              <a:t>The idea of metadata for the web is that we can add some information to pages that give some more/other information than the text that is on it.</a:t>
            </a:r>
          </a:p>
          <a:p>
            <a:r>
              <a:rPr lang="en-US" smtClean="0">
                <a:latin typeface="Calibri" pitchFamily="34" charset="0"/>
              </a:rPr>
              <a:t>It’s been largely discredited by the amount of effort required to do this and the lack of support by search engines (past and present) for it.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1508</Words>
  <Application>Microsoft Office PowerPoint</Application>
  <PresentationFormat>On-screen Show (4:3)</PresentationFormat>
  <Paragraphs>132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LIS512 lecture 12  conclusions</vt:lpstr>
      <vt:lpstr>knowledge organization</vt:lpstr>
      <vt:lpstr>information retrieval</vt:lpstr>
      <vt:lpstr>information retrieval first</vt:lpstr>
      <vt:lpstr>search engines</vt:lpstr>
      <vt:lpstr>deep web</vt:lpstr>
      <vt:lpstr>modern information organization</vt:lpstr>
      <vt:lpstr>how do search engines work?</vt:lpstr>
      <vt:lpstr>metadata</vt:lpstr>
      <vt:lpstr>the big computer brain</vt:lpstr>
      <vt:lpstr>metadata not dead</vt:lpstr>
      <vt:lpstr>metadata not dead</vt:lpstr>
      <vt:lpstr>digital preservation</vt:lpstr>
      <vt:lpstr> back to cataloging</vt:lpstr>
      <vt:lpstr> back to cataloging</vt:lpstr>
      <vt:lpstr>the future</vt:lpstr>
      <vt:lpstr>web information retrieval</vt:lpstr>
      <vt:lpstr>Google uses the structure of HTML</vt:lpstr>
      <vt:lpstr>Google finds important pages</vt:lpstr>
      <vt:lpstr>Google's monkey</vt:lpstr>
      <vt:lpstr>page rank</vt:lpstr>
      <vt:lpstr>many page ranks</vt:lpstr>
      <vt:lpstr>notation</vt:lpstr>
      <vt:lpstr>page rank formula</vt:lpstr>
      <vt:lpstr>example</vt:lpstr>
      <vt:lpstr>page ranks</vt:lpstr>
      <vt:lpstr>http://openlib.org/home/krichel</vt:lpstr>
    </vt:vector>
  </TitlesOfParts>
  <Company>Long Island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tkrichel</cp:lastModifiedBy>
  <cp:revision>79</cp:revision>
  <dcterms:created xsi:type="dcterms:W3CDTF">2010-02-02T20:23:41Z</dcterms:created>
  <dcterms:modified xsi:type="dcterms:W3CDTF">2010-12-22T22:14:29Z</dcterms:modified>
</cp:coreProperties>
</file>