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30.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3.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7.xml.rels" ContentType="application/vnd.openxmlformats-package.relationships+xml"/>
  <Override PartName="/ppt/slides/_rels/slide24.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2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slide17.xml" ContentType="application/vnd.openxmlformats-officedocument.presentationml.slide+xml"/>
  <Override PartName="/ppt/slides/slide18.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4.xml.rels" ContentType="application/vnd.openxmlformats-package.relationships+xml"/>
  <Override PartName="/ppt/slideLayouts/_rels/slideLayout1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000"/>
            <a:ext cx="907164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00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00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92120" y="1769040"/>
            <a:ext cx="5494680" cy="4384080"/>
          </a:xfrm>
          <a:prstGeom prst="rect">
            <a:avLst/>
          </a:prstGeom>
          <a:ln>
            <a:noFill/>
          </a:ln>
        </p:spPr>
      </p:pic>
      <p:pic>
        <p:nvPicPr>
          <p:cNvPr id="38" name="" descr=""/>
          <p:cNvPicPr/>
          <p:nvPr/>
        </p:nvPicPr>
        <p:blipFill>
          <a:blip r:embed="rId3"/>
          <a:stretch/>
        </p:blipFill>
        <p:spPr>
          <a:xfrm>
            <a:off x="2292120" y="176904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45" name="PlaceHolder 2"/>
          <p:cNvSpPr>
            <a:spLocks noGrp="1"/>
          </p:cNvSpPr>
          <p:nvPr>
            <p:ph type="subTitle"/>
          </p:nvPr>
        </p:nvSpPr>
        <p:spPr>
          <a:xfrm>
            <a:off x="504000" y="1769040"/>
            <a:ext cx="9071640" cy="4384080"/>
          </a:xfrm>
          <a:prstGeom prst="rect">
            <a:avLst/>
          </a:prstGeom>
        </p:spPr>
        <p:txBody>
          <a:bodyPr lIns="0" rIns="0" tIns="0" bIns="0" anchor="ctr"/>
          <a:p>
            <a:pPr algn="ctr"/>
            <a:endParaRPr b="0" lang="en-GB" sz="3200" spc="-1" strike="noStrike">
              <a:solidFill>
                <a:srgbClr val="ffffff"/>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47" name="PlaceHolder 2"/>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49" name="PlaceHolder 2"/>
          <p:cNvSpPr>
            <a:spLocks noGrp="1"/>
          </p:cNvSpPr>
          <p:nvPr>
            <p:ph type="body"/>
          </p:nvPr>
        </p:nvSpPr>
        <p:spPr>
          <a:xfrm>
            <a:off x="504000" y="1769040"/>
            <a:ext cx="442692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50" name="PlaceHolder 3"/>
          <p:cNvSpPr>
            <a:spLocks noGrp="1"/>
          </p:cNvSpPr>
          <p:nvPr>
            <p:ph type="body"/>
          </p:nvPr>
        </p:nvSpPr>
        <p:spPr>
          <a:xfrm>
            <a:off x="5152680" y="1769040"/>
            <a:ext cx="442692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04000" y="301320"/>
            <a:ext cx="9071640" cy="5851800"/>
          </a:xfrm>
          <a:prstGeom prst="rect">
            <a:avLst/>
          </a:prstGeom>
        </p:spPr>
        <p:txBody>
          <a:bodyPr lIns="0" rIns="0" tIns="0" bIns="0" anchor="ctr"/>
          <a:p>
            <a:pPr algn="ctr"/>
            <a:endParaRPr b="0" lang="en-GB" sz="3200" spc="-1" strike="noStrike">
              <a:solidFill>
                <a:srgbClr val="ffffff"/>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54"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55" name="PlaceHolder 3"/>
          <p:cNvSpPr>
            <a:spLocks noGrp="1"/>
          </p:cNvSpPr>
          <p:nvPr>
            <p:ph type="body"/>
          </p:nvPr>
        </p:nvSpPr>
        <p:spPr>
          <a:xfrm>
            <a:off x="504000" y="405900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56" name="PlaceHolder 4"/>
          <p:cNvSpPr>
            <a:spLocks noGrp="1"/>
          </p:cNvSpPr>
          <p:nvPr>
            <p:ph type="body"/>
          </p:nvPr>
        </p:nvSpPr>
        <p:spPr>
          <a:xfrm>
            <a:off x="5152680" y="1769040"/>
            <a:ext cx="442692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08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58" name="PlaceHolder 2"/>
          <p:cNvSpPr>
            <a:spLocks noGrp="1"/>
          </p:cNvSpPr>
          <p:nvPr>
            <p:ph type="body"/>
          </p:nvPr>
        </p:nvSpPr>
        <p:spPr>
          <a:xfrm>
            <a:off x="504000" y="1769040"/>
            <a:ext cx="442692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59"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60" name="PlaceHolder 4"/>
          <p:cNvSpPr>
            <a:spLocks noGrp="1"/>
          </p:cNvSpPr>
          <p:nvPr>
            <p:ph type="body"/>
          </p:nvPr>
        </p:nvSpPr>
        <p:spPr>
          <a:xfrm>
            <a:off x="5152680" y="405900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62"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63"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64" name="PlaceHolder 4"/>
          <p:cNvSpPr>
            <a:spLocks noGrp="1"/>
          </p:cNvSpPr>
          <p:nvPr>
            <p:ph type="body"/>
          </p:nvPr>
        </p:nvSpPr>
        <p:spPr>
          <a:xfrm>
            <a:off x="504000" y="4059000"/>
            <a:ext cx="907164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66" name="PlaceHolder 2"/>
          <p:cNvSpPr>
            <a:spLocks noGrp="1"/>
          </p:cNvSpPr>
          <p:nvPr>
            <p:ph type="body"/>
          </p:nvPr>
        </p:nvSpPr>
        <p:spPr>
          <a:xfrm>
            <a:off x="504000" y="1769040"/>
            <a:ext cx="907164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67" name="PlaceHolder 3"/>
          <p:cNvSpPr>
            <a:spLocks noGrp="1"/>
          </p:cNvSpPr>
          <p:nvPr>
            <p:ph type="body"/>
          </p:nvPr>
        </p:nvSpPr>
        <p:spPr>
          <a:xfrm>
            <a:off x="504000" y="4059000"/>
            <a:ext cx="907164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69"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70"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71" name="PlaceHolder 4"/>
          <p:cNvSpPr>
            <a:spLocks noGrp="1"/>
          </p:cNvSpPr>
          <p:nvPr>
            <p:ph type="body"/>
          </p:nvPr>
        </p:nvSpPr>
        <p:spPr>
          <a:xfrm>
            <a:off x="5152680" y="405900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72" name="PlaceHolder 5"/>
          <p:cNvSpPr>
            <a:spLocks noGrp="1"/>
          </p:cNvSpPr>
          <p:nvPr>
            <p:ph type="body"/>
          </p:nvPr>
        </p:nvSpPr>
        <p:spPr>
          <a:xfrm>
            <a:off x="504000" y="4059000"/>
            <a:ext cx="4426920" cy="20908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74" name="PlaceHolder 2"/>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sp>
        <p:nvSpPr>
          <p:cNvPr id="75" name="PlaceHolder 3"/>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ffffff"/>
              </a:solidFill>
              <a:uFill>
                <a:solidFill>
                  <a:srgbClr val="ffffff"/>
                </a:solidFill>
              </a:uFill>
              <a:latin typeface="Arial"/>
            </a:endParaRPr>
          </a:p>
        </p:txBody>
      </p:sp>
      <p:pic>
        <p:nvPicPr>
          <p:cNvPr id="76" name="" descr=""/>
          <p:cNvPicPr/>
          <p:nvPr/>
        </p:nvPicPr>
        <p:blipFill>
          <a:blip r:embed="rId2"/>
          <a:stretch/>
        </p:blipFill>
        <p:spPr>
          <a:xfrm>
            <a:off x="2292120" y="1769040"/>
            <a:ext cx="5494680" cy="4384080"/>
          </a:xfrm>
          <a:prstGeom prst="rect">
            <a:avLst/>
          </a:prstGeom>
          <a:ln>
            <a:noFill/>
          </a:ln>
        </p:spPr>
      </p:pic>
      <p:pic>
        <p:nvPicPr>
          <p:cNvPr id="77" name="" descr=""/>
          <p:cNvPicPr/>
          <p:nvPr/>
        </p:nvPicPr>
        <p:blipFill>
          <a:blip r:embed="rId3"/>
          <a:stretch/>
        </p:blipFill>
        <p:spPr>
          <a:xfrm>
            <a:off x="2292120" y="176904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b="0" lang="en-GB"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00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0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00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b="0" lang="en-GB"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000"/>
            <a:ext cx="9071640" cy="2090880"/>
          </a:xfrm>
          <a:prstGeom prst="rect">
            <a:avLst/>
          </a:prstGeom>
        </p:spPr>
        <p:txBody>
          <a:bodyPr lIns="0" rIns="0" tIns="0" bIns="0"/>
          <a:p>
            <a:endParaRPr b="0" lang="en-GB"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GB" sz="4400" spc="-1" strike="noStrike">
                <a:solidFill>
                  <a:srgbClr val="000000"/>
                </a:solidFill>
                <a:uFill>
                  <a:solidFill>
                    <a:srgbClr val="ffffff"/>
                  </a:solidFill>
                </a:uFill>
                <a:latin typeface="Arial"/>
              </a:rPr>
              <a:t>Click to edit the title text format</a:t>
            </a:r>
            <a:endParaRPr b="0" lang="en-GB"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080"/>
          </a:xfrm>
          <a:prstGeom prst="rect">
            <a:avLst/>
          </a:prstGeom>
        </p:spPr>
        <p:txBody>
          <a:bodyPr lIns="0" rIns="0" tIns="0" bIns="0"/>
          <a:p>
            <a:pPr marL="432000" indent="-324000">
              <a:spcBef>
                <a:spcPts val="1417"/>
              </a:spcBef>
              <a:buClr>
                <a:srgbClr val="000000"/>
              </a:buClr>
              <a:buSzPct val="45000"/>
              <a:buFont typeface="Wingdings" charset="2"/>
              <a:buChar char=""/>
            </a:pPr>
            <a:r>
              <a:rPr b="0" lang="en-GB" sz="3200" spc="-1" strike="noStrike">
                <a:solidFill>
                  <a:srgbClr val="000000"/>
                </a:solidFill>
                <a:uFill>
                  <a:solidFill>
                    <a:srgbClr val="ffffff"/>
                  </a:solidFill>
                </a:uFill>
                <a:latin typeface="Arial"/>
              </a:rPr>
              <a:t>Click to edit the outline text format</a:t>
            </a:r>
            <a:endParaRPr b="0" lang="en-GB"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GB" sz="2800" spc="-1" strike="noStrike">
                <a:solidFill>
                  <a:srgbClr val="000000"/>
                </a:solidFill>
                <a:uFill>
                  <a:solidFill>
                    <a:srgbClr val="ffffff"/>
                  </a:solidFill>
                </a:uFill>
                <a:latin typeface="Arial"/>
              </a:rPr>
              <a:t>Second Outline Level</a:t>
            </a:r>
            <a:endParaRPr b="0" lang="en-GB"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GB" sz="2400" spc="-1" strike="noStrike">
                <a:solidFill>
                  <a:srgbClr val="000000"/>
                </a:solidFill>
                <a:uFill>
                  <a:solidFill>
                    <a:srgbClr val="ffffff"/>
                  </a:solidFill>
                </a:uFill>
                <a:latin typeface="Arial"/>
              </a:rPr>
              <a:t>Third Outline Level</a:t>
            </a:r>
            <a:endParaRPr b="0" lang="en-GB"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GB" sz="2000" spc="-1" strike="noStrike">
                <a:solidFill>
                  <a:srgbClr val="000000"/>
                </a:solidFill>
                <a:uFill>
                  <a:solidFill>
                    <a:srgbClr val="ffffff"/>
                  </a:solidFill>
                </a:uFill>
                <a:latin typeface="Arial"/>
              </a:rPr>
              <a:t>Fourth Outline Level</a:t>
            </a:r>
            <a:endParaRPr b="0" lang="en-GB"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uFill>
                  <a:solidFill>
                    <a:srgbClr val="ffffff"/>
                  </a:solidFill>
                </a:uFill>
                <a:latin typeface="Arial"/>
              </a:rPr>
              <a:t>Fifth Outline Level</a:t>
            </a:r>
            <a:endParaRPr b="0" lang="en-GB"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uFill>
                  <a:solidFill>
                    <a:srgbClr val="ffffff"/>
                  </a:solidFill>
                </a:uFill>
                <a:latin typeface="Arial"/>
              </a:rPr>
              <a:t>Sixth Outline Level</a:t>
            </a:r>
            <a:endParaRPr b="0" lang="en-GB"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uFill>
                  <a:solidFill>
                    <a:srgbClr val="ffffff"/>
                  </a:solidFill>
                </a:uFill>
                <a:latin typeface="Arial"/>
              </a:rPr>
              <a:t>Seventh Outline Level</a:t>
            </a:r>
            <a:endParaRPr b="0" lang="en-GB"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GB" sz="1400" spc="-1" strike="noStrike">
                <a:solidFill>
                  <a:srgbClr val="000000"/>
                </a:solidFill>
                <a:uFill>
                  <a:solidFill>
                    <a:srgbClr val="ffffff"/>
                  </a:solidFill>
                </a:uFill>
                <a:latin typeface="Times New Roman"/>
              </a:rPr>
              <a:t>&lt;date/time&gt;</a:t>
            </a:r>
            <a:endParaRPr b="0" lang="en-GB"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GB" sz="1400" spc="-1" strike="noStrike">
                <a:solidFill>
                  <a:srgbClr val="000000"/>
                </a:solidFill>
                <a:uFill>
                  <a:solidFill>
                    <a:srgbClr val="ffffff"/>
                  </a:solidFill>
                </a:uFill>
                <a:latin typeface="Times New Roman"/>
              </a:rPr>
              <a:t>&lt;footer&gt;</a:t>
            </a:r>
            <a:endParaRPr b="0" lang="en-GB"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000" y="6887160"/>
            <a:ext cx="2348280" cy="521280"/>
          </a:xfrm>
          <a:prstGeom prst="rect">
            <a:avLst/>
          </a:prstGeom>
        </p:spPr>
        <p:txBody>
          <a:bodyPr lIns="0" rIns="0" tIns="0" bIns="0"/>
          <a:p>
            <a:pPr algn="r"/>
            <a:fld id="{89D0DF1D-BA92-4829-AA18-390FB8672BCC}" type="slidenum">
              <a:rPr b="0" lang="en-GB" sz="1400" spc="-1" strike="noStrike">
                <a:solidFill>
                  <a:srgbClr val="000000"/>
                </a:solidFill>
                <a:uFill>
                  <a:solidFill>
                    <a:srgbClr val="ffffff"/>
                  </a:solidFill>
                </a:uFill>
                <a:latin typeface="Times New Roman"/>
              </a:rPr>
              <a:t>&lt;number&gt;</a:t>
            </a:fld>
            <a:endParaRPr b="0" lang="en-GB"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301320"/>
            <a:ext cx="9071640" cy="1262160"/>
          </a:xfrm>
          <a:prstGeom prst="rect">
            <a:avLst/>
          </a:prstGeom>
        </p:spPr>
        <p:txBody>
          <a:bodyPr lIns="0" rIns="0" tIns="0" bIns="0" anchor="ctr"/>
          <a:p>
            <a:pPr algn="ctr"/>
            <a:r>
              <a:rPr b="0" lang="en-GB" sz="4400" spc="-1" strike="noStrike">
                <a:solidFill>
                  <a:srgbClr val="ffffff"/>
                </a:solidFill>
                <a:uFill>
                  <a:solidFill>
                    <a:srgbClr val="ffffff"/>
                  </a:solidFill>
                </a:uFill>
                <a:latin typeface="Arial"/>
              </a:rPr>
              <a:t>Click to edit the title text format</a:t>
            </a:r>
            <a:endParaRPr b="0" lang="en-GB" sz="4400" spc="-1" strike="noStrike">
              <a:solidFill>
                <a:srgbClr val="ffffff"/>
              </a:solidFill>
              <a:uFill>
                <a:solidFill>
                  <a:srgbClr val="ffffff"/>
                </a:solidFill>
              </a:uFill>
              <a:latin typeface="Arial"/>
            </a:endParaRPr>
          </a:p>
        </p:txBody>
      </p:sp>
      <p:sp>
        <p:nvSpPr>
          <p:cNvPr id="40" name="PlaceHolder 2"/>
          <p:cNvSpPr>
            <a:spLocks noGrp="1"/>
          </p:cNvSpPr>
          <p:nvPr>
            <p:ph type="body"/>
          </p:nvPr>
        </p:nvSpPr>
        <p:spPr>
          <a:xfrm>
            <a:off x="504000" y="1769040"/>
            <a:ext cx="9071640" cy="4384080"/>
          </a:xfrm>
          <a:prstGeom prst="rect">
            <a:avLst/>
          </a:prstGeom>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Click to edit the outline text format</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Second Outline Level</a:t>
            </a:r>
            <a:endParaRPr b="0" lang="en-GB" sz="2800" spc="-1" strike="noStrike">
              <a:solidFill>
                <a:srgbClr val="ffffff"/>
              </a:solidFill>
              <a:uFill>
                <a:solidFill>
                  <a:srgbClr val="ffffff"/>
                </a:solidFill>
              </a:uFill>
              <a:latin typeface="Arial"/>
            </a:endParaRPr>
          </a:p>
          <a:p>
            <a:pPr lvl="2" marL="1296000" indent="-288000">
              <a:spcBef>
                <a:spcPts val="850"/>
              </a:spcBef>
              <a:buClr>
                <a:srgbClr val="ffffff"/>
              </a:buClr>
              <a:buSzPct val="45000"/>
              <a:buFont typeface="Wingdings" charset="2"/>
              <a:buChar char=""/>
            </a:pPr>
            <a:r>
              <a:rPr b="0" lang="en-GB" sz="2400" spc="-1" strike="noStrike">
                <a:solidFill>
                  <a:srgbClr val="ffffff"/>
                </a:solidFill>
                <a:uFill>
                  <a:solidFill>
                    <a:srgbClr val="ffffff"/>
                  </a:solidFill>
                </a:uFill>
                <a:latin typeface="Arial"/>
              </a:rPr>
              <a:t>Third Outline Level</a:t>
            </a:r>
            <a:endParaRPr b="0" lang="en-GB" sz="2400" spc="-1" strike="noStrike">
              <a:solidFill>
                <a:srgbClr val="ffffff"/>
              </a:solidFill>
              <a:uFill>
                <a:solidFill>
                  <a:srgbClr val="ffffff"/>
                </a:solidFill>
              </a:uFill>
              <a:latin typeface="Arial"/>
            </a:endParaRPr>
          </a:p>
          <a:p>
            <a:pPr lvl="3" marL="1728000" indent="-216000">
              <a:spcBef>
                <a:spcPts val="567"/>
              </a:spcBef>
              <a:buClr>
                <a:srgbClr val="ffffff"/>
              </a:buClr>
              <a:buSzPct val="75000"/>
              <a:buFont typeface="Symbol" charset="2"/>
              <a:buChar char=""/>
            </a:pPr>
            <a:r>
              <a:rPr b="0" lang="en-GB" sz="2000" spc="-1" strike="noStrike">
                <a:solidFill>
                  <a:srgbClr val="ffffff"/>
                </a:solidFill>
                <a:uFill>
                  <a:solidFill>
                    <a:srgbClr val="ffffff"/>
                  </a:solidFill>
                </a:uFill>
                <a:latin typeface="Arial"/>
              </a:rPr>
              <a:t>Fourth Outline Level</a:t>
            </a:r>
            <a:endParaRPr b="0" lang="en-GB" sz="2000" spc="-1" strike="noStrike">
              <a:solidFill>
                <a:srgbClr val="ffffff"/>
              </a:solidFill>
              <a:uFill>
                <a:solidFill>
                  <a:srgbClr val="ffffff"/>
                </a:solidFill>
              </a:uFill>
              <a:latin typeface="Arial"/>
            </a:endParaRPr>
          </a:p>
          <a:p>
            <a:pPr lvl="4" marL="2160000" indent="-216000">
              <a:spcBef>
                <a:spcPts val="283"/>
              </a:spcBef>
              <a:buClr>
                <a:srgbClr val="ffffff"/>
              </a:buClr>
              <a:buSzPct val="45000"/>
              <a:buFont typeface="Wingdings" charset="2"/>
              <a:buChar char=""/>
            </a:pPr>
            <a:r>
              <a:rPr b="0" lang="en-GB" sz="2000" spc="-1" strike="noStrike">
                <a:solidFill>
                  <a:srgbClr val="ffffff"/>
                </a:solidFill>
                <a:uFill>
                  <a:solidFill>
                    <a:srgbClr val="ffffff"/>
                  </a:solidFill>
                </a:uFill>
                <a:latin typeface="Arial"/>
              </a:rPr>
              <a:t>Fifth Outline Level</a:t>
            </a:r>
            <a:endParaRPr b="0" lang="en-GB" sz="2000" spc="-1" strike="noStrike">
              <a:solidFill>
                <a:srgbClr val="ffffff"/>
              </a:solidFill>
              <a:uFill>
                <a:solidFill>
                  <a:srgbClr val="ffffff"/>
                </a:solidFill>
              </a:uFill>
              <a:latin typeface="Arial"/>
            </a:endParaRPr>
          </a:p>
          <a:p>
            <a:pPr lvl="5" marL="2592000" indent="-216000">
              <a:spcBef>
                <a:spcPts val="283"/>
              </a:spcBef>
              <a:buClr>
                <a:srgbClr val="ffffff"/>
              </a:buClr>
              <a:buSzPct val="45000"/>
              <a:buFont typeface="Wingdings" charset="2"/>
              <a:buChar char=""/>
            </a:pPr>
            <a:r>
              <a:rPr b="0" lang="en-GB" sz="2000" spc="-1" strike="noStrike">
                <a:solidFill>
                  <a:srgbClr val="ffffff"/>
                </a:solidFill>
                <a:uFill>
                  <a:solidFill>
                    <a:srgbClr val="ffffff"/>
                  </a:solidFill>
                </a:uFill>
                <a:latin typeface="Arial"/>
              </a:rPr>
              <a:t>Sixth Outline Level</a:t>
            </a:r>
            <a:endParaRPr b="0" lang="en-GB" sz="2000" spc="-1" strike="noStrike">
              <a:solidFill>
                <a:srgbClr val="ffffff"/>
              </a:solidFill>
              <a:uFill>
                <a:solidFill>
                  <a:srgbClr val="ffffff"/>
                </a:solidFill>
              </a:uFill>
              <a:latin typeface="Arial"/>
            </a:endParaRPr>
          </a:p>
          <a:p>
            <a:pPr lvl="6" marL="3024000" indent="-216000">
              <a:spcBef>
                <a:spcPts val="283"/>
              </a:spcBef>
              <a:buClr>
                <a:srgbClr val="ffffff"/>
              </a:buClr>
              <a:buSzPct val="45000"/>
              <a:buFont typeface="Wingdings" charset="2"/>
              <a:buChar char=""/>
            </a:pPr>
            <a:r>
              <a:rPr b="0" lang="en-GB" sz="2000" spc="-1" strike="noStrike">
                <a:solidFill>
                  <a:srgbClr val="ffffff"/>
                </a:solidFill>
                <a:uFill>
                  <a:solidFill>
                    <a:srgbClr val="ffffff"/>
                  </a:solidFill>
                </a:uFill>
                <a:latin typeface="Arial"/>
              </a:rPr>
              <a:t>Seventh Outline Level</a:t>
            </a:r>
            <a:endParaRPr b="0" lang="en-GB" sz="2000" spc="-1" strike="noStrike">
              <a:solidFill>
                <a:srgbClr val="ffffff"/>
              </a:solidFill>
              <a:uFill>
                <a:solidFill>
                  <a:srgbClr val="ffffff"/>
                </a:solidFill>
              </a:uFill>
              <a:latin typeface="Arial"/>
            </a:endParaRPr>
          </a:p>
        </p:txBody>
      </p:sp>
      <p:sp>
        <p:nvSpPr>
          <p:cNvPr id="41" name="PlaceHolder 3"/>
          <p:cNvSpPr>
            <a:spLocks noGrp="1"/>
          </p:cNvSpPr>
          <p:nvPr>
            <p:ph type="dt"/>
          </p:nvPr>
        </p:nvSpPr>
        <p:spPr>
          <a:xfrm>
            <a:off x="504000" y="6887160"/>
            <a:ext cx="2348280" cy="521280"/>
          </a:xfrm>
          <a:prstGeom prst="rect">
            <a:avLst/>
          </a:prstGeom>
        </p:spPr>
        <p:txBody>
          <a:bodyPr lIns="0" rIns="0" tIns="0" bIns="0"/>
          <a:p>
            <a:r>
              <a:rPr b="0" lang="en-GB" sz="1400" spc="-1" strike="noStrike">
                <a:solidFill>
                  <a:srgbClr val="ffffff"/>
                </a:solidFill>
                <a:uFill>
                  <a:solidFill>
                    <a:srgbClr val="ffffff"/>
                  </a:solidFill>
                </a:uFill>
                <a:latin typeface="Times New Roman"/>
              </a:rPr>
              <a:t>&lt;date/time&gt;</a:t>
            </a:r>
            <a:endParaRPr b="0" lang="en-GB" sz="1400" spc="-1" strike="noStrike">
              <a:solidFill>
                <a:srgbClr val="ffffff"/>
              </a:solidFill>
              <a:uFill>
                <a:solidFill>
                  <a:srgbClr val="ffffff"/>
                </a:solidFill>
              </a:uFill>
              <a:latin typeface="Times New Roman"/>
            </a:endParaRPr>
          </a:p>
        </p:txBody>
      </p:sp>
      <p:sp>
        <p:nvSpPr>
          <p:cNvPr id="42" name="PlaceHolder 4"/>
          <p:cNvSpPr>
            <a:spLocks noGrp="1"/>
          </p:cNvSpPr>
          <p:nvPr>
            <p:ph type="ftr"/>
          </p:nvPr>
        </p:nvSpPr>
        <p:spPr>
          <a:xfrm>
            <a:off x="3447360" y="6887160"/>
            <a:ext cx="3195000" cy="521280"/>
          </a:xfrm>
          <a:prstGeom prst="rect">
            <a:avLst/>
          </a:prstGeom>
        </p:spPr>
        <p:txBody>
          <a:bodyPr lIns="0" rIns="0" tIns="0" bIns="0"/>
          <a:p>
            <a:pPr algn="ctr"/>
            <a:r>
              <a:rPr b="0" lang="en-GB" sz="1400" spc="-1" strike="noStrike">
                <a:solidFill>
                  <a:srgbClr val="ffffff"/>
                </a:solidFill>
                <a:uFill>
                  <a:solidFill>
                    <a:srgbClr val="ffffff"/>
                  </a:solidFill>
                </a:uFill>
                <a:latin typeface="Times New Roman"/>
              </a:rPr>
              <a:t>&lt;footer&gt;</a:t>
            </a:r>
            <a:endParaRPr b="0" lang="en-GB" sz="1400" spc="-1" strike="noStrike">
              <a:solidFill>
                <a:srgbClr val="ffffff"/>
              </a:solidFill>
              <a:uFill>
                <a:solidFill>
                  <a:srgbClr val="ffffff"/>
                </a:solidFill>
              </a:uFill>
              <a:latin typeface="Times New Roman"/>
            </a:endParaRPr>
          </a:p>
        </p:txBody>
      </p:sp>
      <p:sp>
        <p:nvSpPr>
          <p:cNvPr id="43" name="PlaceHolder 5"/>
          <p:cNvSpPr>
            <a:spLocks noGrp="1"/>
          </p:cNvSpPr>
          <p:nvPr>
            <p:ph type="sldNum"/>
          </p:nvPr>
        </p:nvSpPr>
        <p:spPr>
          <a:xfrm>
            <a:off x="7227000" y="6887160"/>
            <a:ext cx="2348280" cy="521280"/>
          </a:xfrm>
          <a:prstGeom prst="rect">
            <a:avLst/>
          </a:prstGeom>
        </p:spPr>
        <p:txBody>
          <a:bodyPr lIns="0" rIns="0" tIns="0" bIns="0"/>
          <a:p>
            <a:pPr algn="r"/>
            <a:fld id="{4348575F-390F-497A-8DA9-4D431FF727B3}" type="slidenum">
              <a:rPr b="0" lang="en-GB" sz="1400" spc="-1" strike="noStrike">
                <a:solidFill>
                  <a:srgbClr val="ffffff"/>
                </a:solidFill>
                <a:uFill>
                  <a:solidFill>
                    <a:srgbClr val="ffffff"/>
                  </a:solidFill>
                </a:uFill>
                <a:latin typeface="Times New Roman"/>
              </a:rPr>
              <a:t>&lt;number&gt;</a:t>
            </a:fld>
            <a:endParaRPr b="0" lang="en-GB" sz="1400" spc="-1" strike="noStrike">
              <a:solidFill>
                <a:srgbClr val="ffffff"/>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504000" y="301320"/>
            <a:ext cx="9071640" cy="146772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Verdana"/>
              </a:rPr>
              <a:t>Quality Control in RePEc ... why it is so hard?</a:t>
            </a:r>
            <a:endParaRPr b="0" lang="en-GB" sz="4400" spc="-1" strike="noStrike">
              <a:solidFill>
                <a:srgbClr val="ffffff"/>
              </a:solidFill>
              <a:uFill>
                <a:solidFill>
                  <a:srgbClr val="ffffff"/>
                </a:solidFill>
              </a:uFill>
              <a:latin typeface="Arial"/>
            </a:endParaRPr>
          </a:p>
        </p:txBody>
      </p:sp>
      <p:sp>
        <p:nvSpPr>
          <p:cNvPr id="79" name="TextShape 2"/>
          <p:cNvSpPr txBox="1"/>
          <p:nvPr/>
        </p:nvSpPr>
        <p:spPr>
          <a:xfrm>
            <a:off x="504000" y="1769040"/>
            <a:ext cx="9071640" cy="4384080"/>
          </a:xfrm>
          <a:prstGeom prst="rect">
            <a:avLst/>
          </a:prstGeom>
          <a:noFill/>
          <a:ln>
            <a:noFill/>
          </a:ln>
        </p:spPr>
        <p:txBody>
          <a:bodyPr lIns="0" rIns="0" tIns="0" bIns="0" anchor="ctr"/>
          <a:p>
            <a:pPr algn="ctr"/>
            <a:r>
              <a:rPr b="0" lang="en-GB" sz="4000" spc="-1" strike="noStrike">
                <a:solidFill>
                  <a:srgbClr val="ffffff"/>
                </a:solidFill>
                <a:uFill>
                  <a:solidFill>
                    <a:srgbClr val="ffffff"/>
                  </a:solidFill>
                </a:uFill>
                <a:latin typeface="Verdana"/>
              </a:rPr>
              <a:t>Thomas Krichel</a:t>
            </a:r>
            <a:endParaRPr b="0" lang="en-GB" sz="3200" spc="-1" strike="noStrike">
              <a:solidFill>
                <a:srgbClr val="ffffff"/>
              </a:solidFill>
              <a:uFill>
                <a:solidFill>
                  <a:srgbClr val="ffffff"/>
                </a:solidFill>
              </a:uFill>
              <a:latin typeface="Arial"/>
            </a:endParaRPr>
          </a:p>
          <a:p>
            <a:pPr algn="ctr"/>
            <a:r>
              <a:rPr b="0" lang="en-GB" sz="4000" spc="-1" strike="noStrike">
                <a:solidFill>
                  <a:srgbClr val="ffffff"/>
                </a:solidFill>
                <a:uFill>
                  <a:solidFill>
                    <a:srgbClr val="ffffff"/>
                  </a:solidFill>
                </a:uFill>
                <a:latin typeface="Verdana"/>
              </a:rPr>
              <a:t>RANEPA &amp; Open Library Society</a:t>
            </a:r>
            <a:endParaRPr b="0" lang="en-GB" sz="3200" spc="-1" strike="noStrike">
              <a:solidFill>
                <a:srgbClr val="ffffff"/>
              </a:solidFill>
              <a:uFill>
                <a:solidFill>
                  <a:srgbClr val="ffffff"/>
                </a:solidFill>
              </a:uFill>
              <a:latin typeface="Arial"/>
            </a:endParaRPr>
          </a:p>
          <a:p>
            <a:pPr algn="ctr"/>
            <a:endParaRPr b="0" lang="en-GB" sz="3200" spc="-1" strike="noStrike">
              <a:solidFill>
                <a:srgbClr val="ffffff"/>
              </a:solidFill>
              <a:uFill>
                <a:solidFill>
                  <a:srgbClr val="ffffff"/>
                </a:solidFill>
              </a:uFill>
              <a:latin typeface="Arial"/>
            </a:endParaRPr>
          </a:p>
          <a:p>
            <a:pPr algn="ctr"/>
            <a:r>
              <a:rPr b="0" lang="en-GB" sz="4000" spc="-1" strike="noStrike">
                <a:solidFill>
                  <a:srgbClr val="ffffff"/>
                </a:solidFill>
                <a:uFill>
                  <a:solidFill>
                    <a:srgbClr val="ffffff"/>
                  </a:solidFill>
                </a:uFill>
                <a:latin typeface="Verdana"/>
              </a:rPr>
              <a:t>Moscow 2017-04-20</a:t>
            </a:r>
            <a:endParaRPr b="0" lang="en-GB" sz="3200" spc="-1" strike="noStrike">
              <a:solidFill>
                <a:srgbClr val="ffffff"/>
              </a:solidFill>
              <a:uFill>
                <a:solidFill>
                  <a:srgbClr val="ffffff"/>
                </a:solidFill>
              </a:uFill>
              <a:latin typeface="Arial"/>
            </a:endParaRPr>
          </a:p>
        </p:txBody>
      </p:sp>
      <p:sp>
        <p:nvSpPr>
          <p:cNvPr id="80" name="TextShape 3"/>
          <p:cNvSpPr txBox="1"/>
          <p:nvPr/>
        </p:nvSpPr>
        <p:spPr>
          <a:xfrm>
            <a:off x="5204880" y="952560"/>
            <a:ext cx="9071640" cy="1467720"/>
          </a:xfrm>
          <a:prstGeom prst="rect">
            <a:avLst/>
          </a:prstGeom>
          <a:noFill/>
          <a:ln>
            <a:noFill/>
          </a:ln>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81" name="TextShape 4"/>
          <p:cNvSpPr txBox="1"/>
          <p:nvPr/>
        </p:nvSpPr>
        <p:spPr>
          <a:xfrm>
            <a:off x="5204880" y="1105560"/>
            <a:ext cx="9071640" cy="1467720"/>
          </a:xfrm>
          <a:prstGeom prst="rect">
            <a:avLst/>
          </a:prstGeom>
          <a:noFill/>
          <a:ln>
            <a:noFill/>
          </a:ln>
        </p:spPr>
        <p:txBody>
          <a:bodyPr lIns="0" rIns="0" tIns="0" bIns="0" anchor="ctr"/>
          <a:p>
            <a:pPr algn="ctr"/>
            <a:endParaRPr b="0" lang="en-GB" sz="4400" spc="-1" strike="noStrike">
              <a:solidFill>
                <a:srgbClr val="ffffff"/>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BibEc 1993 → 1997</a:t>
            </a:r>
            <a:endParaRPr b="0" lang="en-GB" sz="4400" spc="-1" strike="noStrike">
              <a:solidFill>
                <a:srgbClr val="ffffff"/>
              </a:solidFill>
              <a:uFill>
                <a:solidFill>
                  <a:srgbClr val="ffffff"/>
                </a:solidFill>
              </a:uFill>
              <a:latin typeface="Arial"/>
            </a:endParaRPr>
          </a:p>
        </p:txBody>
      </p:sp>
      <p:sp>
        <p:nvSpPr>
          <p:cNvPr id="10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Based mainly on acquisitions data for printed economics working papers from the Documentation Centre of the Economics department at the University of Montreal.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Run on a volunteer basis by Thomas Krichel and Fethy Mili</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Holdings go back to the late 1980s, around 40,000 items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What quality control?</a:t>
            </a:r>
            <a:endParaRPr b="0" lang="en-GB" sz="3200" spc="-1" strike="noStrike">
              <a:solidFill>
                <a:srgbClr val="ffffff"/>
              </a:solidFill>
              <a:uFill>
                <a:solidFill>
                  <a:srgbClr val="ffffff"/>
                </a:solidFill>
              </a:uFill>
              <a:latin typeface="Arial"/>
            </a:endParaRPr>
          </a:p>
        </p:txBody>
      </p:sp>
      <p:sp>
        <p:nvSpPr>
          <p:cNvPr id="102" name="TextShape 3"/>
          <p:cNvSpPr txBox="1"/>
          <p:nvPr/>
        </p:nvSpPr>
        <p:spPr>
          <a:xfrm>
            <a:off x="504360" y="1769040"/>
            <a:ext cx="9071640" cy="4384080"/>
          </a:xfrm>
          <a:prstGeom prst="rect">
            <a:avLst/>
          </a:prstGeom>
          <a:noFill/>
          <a:ln>
            <a:noFill/>
          </a:ln>
        </p:spPr>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WoPEc 1993 → 1997</a:t>
            </a:r>
            <a:endParaRPr b="0" lang="en-GB" sz="4400" spc="-1" strike="noStrike">
              <a:solidFill>
                <a:srgbClr val="ffffff"/>
              </a:solidFill>
              <a:uFill>
                <a:solidFill>
                  <a:srgbClr val="ffffff"/>
                </a:solidFill>
              </a:uFill>
              <a:latin typeface="Arial"/>
            </a:endParaRPr>
          </a:p>
        </p:txBody>
      </p:sp>
      <p:sp>
        <p:nvSpPr>
          <p:cNvPr id="104" name="TextShape 2"/>
          <p:cNvSpPr txBox="1"/>
          <p:nvPr/>
        </p:nvSpPr>
        <p:spPr>
          <a:xfrm>
            <a:off x="504000" y="1563480"/>
            <a:ext cx="9071640" cy="563652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Central collection of bibliographic data on electronic, network accessible working papers.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Initially unpaid volunteer work by Jose-Manuel Barrueco Cruz and Thomas Krichel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Between 1996 and 1998 JISC funding allowed to hire Jose Manuel full time.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Reaches 5000 papers in 1997.</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What quality control?</a:t>
            </a:r>
            <a:endParaRPr b="0" lang="en-GB" sz="3200" spc="-1" strike="noStrike">
              <a:solidFill>
                <a:srgbClr val="ffffff"/>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EconWPA</a:t>
            </a:r>
            <a:endParaRPr b="0" lang="en-GB" sz="4400" spc="-1" strike="noStrike">
              <a:solidFill>
                <a:srgbClr val="ffffff"/>
              </a:solidFill>
              <a:uFill>
                <a:solidFill>
                  <a:srgbClr val="ffffff"/>
                </a:solidFill>
              </a:uFill>
              <a:latin typeface="Arial"/>
            </a:endParaRPr>
          </a:p>
        </p:txBody>
      </p:sp>
      <p:sp>
        <p:nvSpPr>
          <p:cNvPr id="106"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This was as independent effort by Robert P. Parks to build a centralized working paper collection.</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idea was to import the technology that Paul Ginsparg had developed for arXiv to build a central collection of working papers.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This makes for the possibility to centrally build quality control.</a:t>
            </a:r>
            <a:endParaRPr b="0" lang="en-GB" sz="3200" spc="-1" strike="noStrike">
              <a:solidFill>
                <a:srgbClr val="ffffff"/>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WoPEc vs EconWPA</a:t>
            </a:r>
            <a:endParaRPr b="0" lang="en-GB" sz="4400" spc="-1" strike="noStrike">
              <a:solidFill>
                <a:srgbClr val="ffffff"/>
              </a:solidFill>
              <a:uFill>
                <a:solidFill>
                  <a:srgbClr val="ffffff"/>
                </a:solidFill>
              </a:uFill>
              <a:latin typeface="Arial"/>
            </a:endParaRPr>
          </a:p>
        </p:txBody>
      </p:sp>
      <p:sp>
        <p:nvSpPr>
          <p:cNvPr id="108"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It's the difference between a preprint system and a working papers system.</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Imposing a preprint culture on Economics did not work.</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But in the mean time there had been a lot of discussions that produced a lot of heat but not much lights.</a:t>
            </a:r>
            <a:endParaRPr b="0" lang="en-GB" sz="3200" spc="-1" strike="noStrike">
              <a:solidFill>
                <a:srgbClr val="ffffff"/>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William L. Goffe 1995</a:t>
            </a:r>
            <a:endParaRPr b="0" lang="en-GB" sz="4400" spc="-1" strike="noStrike">
              <a:solidFill>
                <a:srgbClr val="ffffff"/>
              </a:solidFill>
              <a:uFill>
                <a:solidFill>
                  <a:srgbClr val="ffffff"/>
                </a:solidFill>
              </a:uFill>
              <a:latin typeface="Arial"/>
            </a:endParaRPr>
          </a:p>
        </p:txBody>
      </p:sp>
      <p:sp>
        <p:nvSpPr>
          <p:cNvPr id="110"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t>
            </a:r>
            <a:r>
              <a:rPr b="0" lang="en-GB" sz="3200" spc="-1" strike="noStrike">
                <a:solidFill>
                  <a:srgbClr val="ffffff"/>
                </a:solidFill>
                <a:uFill>
                  <a:solidFill>
                    <a:srgbClr val="ffffff"/>
                  </a:solidFill>
                </a:uFill>
                <a:latin typeface="Arial"/>
              </a:rPr>
              <a:t>What I would suggest is this: a distributed system with any number of sites, each mirroring each other. […] archives could "join" the system (say it was written in perl so could run on NT as well as Unix). Then you'd have the best of both worlds […] Such a system could easily grow with the profession's use of the net. Such a system would GREATLY benefit the profession.”</a:t>
            </a:r>
            <a:endParaRPr b="0" lang="en-GB" sz="3200" spc="-1" strike="noStrike">
              <a:solidFill>
                <a:srgbClr val="ffffff"/>
              </a:solidFill>
              <a:uFill>
                <a:solidFill>
                  <a:srgbClr val="ffffff"/>
                </a:solidFill>
              </a:uFill>
              <a:latin typeface="Arial"/>
            </a:endParaRPr>
          </a:p>
        </p:txBody>
      </p:sp>
      <p:sp>
        <p:nvSpPr>
          <p:cNvPr id="111" name="TextShape 3"/>
          <p:cNvSpPr txBox="1"/>
          <p:nvPr/>
        </p:nvSpPr>
        <p:spPr>
          <a:xfrm>
            <a:off x="504360" y="1769040"/>
            <a:ext cx="9071640" cy="4384080"/>
          </a:xfrm>
          <a:prstGeom prst="rect">
            <a:avLst/>
          </a:prstGeom>
          <a:noFill/>
          <a:ln>
            <a:noFill/>
          </a:ln>
        </p:spPr>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RePEc</a:t>
            </a:r>
            <a:endParaRPr b="0" lang="en-GB" sz="4400" spc="-1" strike="noStrike">
              <a:solidFill>
                <a:srgbClr val="ffffff"/>
              </a:solidFill>
              <a:uFill>
                <a:solidFill>
                  <a:srgbClr val="ffffff"/>
                </a:solidFill>
              </a:uFill>
              <a:latin typeface="Arial"/>
            </a:endParaRPr>
          </a:p>
        </p:txBody>
      </p:sp>
      <p:sp>
        <p:nvSpPr>
          <p:cNvPr id="11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RePEc is essentially a way to implement the vision of Bill Goffe.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set to work out a protocols to implement the vision.</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But we note neither Bill nor Thomas did not have quality control in mind.</a:t>
            </a:r>
            <a:endParaRPr b="0" lang="en-GB" sz="3200" spc="-1" strike="noStrike">
              <a:solidFill>
                <a:srgbClr val="ffffff"/>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504000" y="144000"/>
            <a:ext cx="9071640" cy="1118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RePEc principle</a:t>
            </a:r>
            <a:endParaRPr b="0" lang="en-GB" sz="4400" spc="-1" strike="noStrike">
              <a:solidFill>
                <a:srgbClr val="ffffff"/>
              </a:solidFill>
              <a:uFill>
                <a:solidFill>
                  <a:srgbClr val="ffffff"/>
                </a:solidFill>
              </a:uFill>
              <a:latin typeface="Arial"/>
            </a:endParaRPr>
          </a:p>
        </p:txBody>
      </p:sp>
      <p:sp>
        <p:nvSpPr>
          <p:cNvPr id="115" name="TextShape 2"/>
          <p:cNvSpPr txBox="1"/>
          <p:nvPr/>
        </p:nvSpPr>
        <p:spPr>
          <a:xfrm>
            <a:off x="504000" y="1368000"/>
            <a:ext cx="9071640" cy="590400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Many archives</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archives offer metadata about digital objects (mainly working papers)</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One database</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The data from all archives forms one single logical database despite the fact that it is held on different servers.</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Many services</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users can access the data through many interfaces.</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providers of archives offer their data to all interfaces at the same time.</a:t>
            </a:r>
            <a:endParaRPr b="0" lang="en-GB" sz="2800" spc="-1" strike="noStrike">
              <a:solidFill>
                <a:srgbClr val="ffffff"/>
              </a:solidFill>
              <a:uFill>
                <a:solidFill>
                  <a:srgbClr val="ffffff"/>
                </a:solidFill>
              </a:uFill>
              <a:latin typeface="Arial"/>
            </a:endParaRPr>
          </a:p>
        </p:txBody>
      </p:sp>
      <p:sp>
        <p:nvSpPr>
          <p:cNvPr id="116" name="TextShape 3"/>
          <p:cNvSpPr txBox="1"/>
          <p:nvPr/>
        </p:nvSpPr>
        <p:spPr>
          <a:xfrm>
            <a:off x="504360" y="1769040"/>
            <a:ext cx="9071640" cy="4384080"/>
          </a:xfrm>
          <a:prstGeom prst="rect">
            <a:avLst/>
          </a:prstGeom>
          <a:noFill/>
          <a:ln>
            <a:noFill/>
          </a:ln>
        </p:spPr>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what is in an archive?</a:t>
            </a:r>
            <a:endParaRPr b="0" lang="en-GB" sz="4400" spc="-1" strike="noStrike">
              <a:solidFill>
                <a:srgbClr val="ffffff"/>
              </a:solidFill>
              <a:uFill>
                <a:solidFill>
                  <a:srgbClr val="ffffff"/>
                </a:solidFill>
              </a:uFill>
              <a:latin typeface="Arial"/>
            </a:endParaRPr>
          </a:p>
        </p:txBody>
      </p:sp>
      <p:sp>
        <p:nvSpPr>
          <p:cNvPr id="118"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hold two principal (own term here) type of records</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An archive record</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A set of series records</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may hold document records.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This is best understood by examples.</a:t>
            </a:r>
            <a:endParaRPr b="0" lang="en-GB" sz="3200" spc="-1" strike="noStrike">
              <a:solidFill>
                <a:srgbClr val="ffffff"/>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sample archive data</a:t>
            </a:r>
            <a:endParaRPr b="0" lang="en-GB" sz="4400" spc="-1" strike="noStrike">
              <a:solidFill>
                <a:srgbClr val="ffffff"/>
              </a:solidFill>
              <a:uFill>
                <a:solidFill>
                  <a:srgbClr val="ffffff"/>
                </a:solidFill>
              </a:uFill>
              <a:latin typeface="Arial"/>
            </a:endParaRPr>
          </a:p>
        </p:txBody>
      </p:sp>
      <p:sp>
        <p:nvSpPr>
          <p:cNvPr id="120" name="TextShape 2"/>
          <p:cNvSpPr txBox="1"/>
          <p:nvPr/>
        </p:nvSpPr>
        <p:spPr>
          <a:xfrm>
            <a:off x="504000" y="1769040"/>
            <a:ext cx="9071640" cy="4384080"/>
          </a:xfrm>
          <a:prstGeom prst="rect">
            <a:avLst/>
          </a:prstGeom>
          <a:noFill/>
          <a:ln>
            <a:noFill/>
          </a:ln>
        </p:spPr>
        <p:txBody>
          <a:bodyPr lIns="0" rIns="0" tIns="0" bIns="0"/>
          <a:p>
            <a:r>
              <a:rPr b="0" lang="en-GB" sz="3200" spc="-1" strike="noStrike">
                <a:solidFill>
                  <a:srgbClr val="ffffff"/>
                </a:solidFill>
                <a:uFill>
                  <a:solidFill>
                    <a:srgbClr val="ffffff"/>
                  </a:solidFill>
                </a:uFill>
                <a:latin typeface="Arial"/>
              </a:rPr>
              <a:t>Template-type: ReDIF-Archive 1.0</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Handle: RePEc:sur</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Name: School of Economics, University of Surrey</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Maintainer-Email: i.lazopoulos@surrey.ac.uk</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Description: This archive provides research    </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 </a:t>
            </a:r>
            <a:r>
              <a:rPr b="0" lang="en-GB" sz="3200" spc="-1" strike="noStrike">
                <a:solidFill>
                  <a:srgbClr val="ffffff"/>
                </a:solidFill>
                <a:uFill>
                  <a:solidFill>
                    <a:srgbClr val="ffffff"/>
                  </a:solidFill>
                </a:uFill>
                <a:latin typeface="Arial"/>
              </a:rPr>
              <a:t>papers from the School of Economics of the  </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 </a:t>
            </a:r>
            <a:r>
              <a:rPr b="0" lang="en-GB" sz="3200" spc="-1" strike="noStrike">
                <a:solidFill>
                  <a:srgbClr val="ffffff"/>
                </a:solidFill>
                <a:uFill>
                  <a:solidFill>
                    <a:srgbClr val="ffffff"/>
                  </a:solidFill>
                </a:uFill>
                <a:latin typeface="Arial"/>
              </a:rPr>
              <a:t>University of Surrey, in the U.K.</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URL:  https://repec.som.surrey.ac.uk/RePEc/sur/</a:t>
            </a:r>
            <a:endParaRPr b="0" lang="en-GB" sz="3200" spc="-1" strike="noStrike">
              <a:solidFill>
                <a:srgbClr val="ffffff"/>
              </a:solidFill>
              <a:uFill>
                <a:solidFill>
                  <a:srgbClr val="ffffff"/>
                </a:solidFill>
              </a:uFill>
              <a:latin typeface="Arial"/>
            </a:endParaRPr>
          </a:p>
          <a:p>
            <a:endParaRPr b="0" lang="en-GB" sz="3200" spc="-1" strike="noStrike">
              <a:solidFill>
                <a:srgbClr val="ffffff"/>
              </a:solidFill>
              <a:uFill>
                <a:solidFill>
                  <a:srgbClr val="ffffff"/>
                </a:solidFill>
              </a:uFill>
              <a:latin typeface="Arial"/>
            </a:endParaRPr>
          </a:p>
        </p:txBody>
      </p:sp>
      <p:sp>
        <p:nvSpPr>
          <p:cNvPr id="121" name="TextShape 3"/>
          <p:cNvSpPr txBox="1"/>
          <p:nvPr/>
        </p:nvSpPr>
        <p:spPr>
          <a:xfrm>
            <a:off x="504360" y="1769040"/>
            <a:ext cx="9071640" cy="4384080"/>
          </a:xfrm>
          <a:prstGeom prst="rect">
            <a:avLst/>
          </a:prstGeom>
          <a:noFill/>
          <a:ln>
            <a:noFill/>
          </a:ln>
        </p:spPr>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series data sample</a:t>
            </a:r>
            <a:endParaRPr b="0" lang="en-GB" sz="4400" spc="-1" strike="noStrike">
              <a:solidFill>
                <a:srgbClr val="ffffff"/>
              </a:solidFill>
              <a:uFill>
                <a:solidFill>
                  <a:srgbClr val="ffffff"/>
                </a:solidFill>
              </a:uFill>
              <a:latin typeface="Arial"/>
            </a:endParaRPr>
          </a:p>
        </p:txBody>
      </p:sp>
      <p:sp>
        <p:nvSpPr>
          <p:cNvPr id="123" name="TextShape 2"/>
          <p:cNvSpPr txBox="1"/>
          <p:nvPr/>
        </p:nvSpPr>
        <p:spPr>
          <a:xfrm>
            <a:off x="504000" y="1769040"/>
            <a:ext cx="9071640" cy="4384080"/>
          </a:xfrm>
          <a:prstGeom prst="rect">
            <a:avLst/>
          </a:prstGeom>
          <a:noFill/>
          <a:ln>
            <a:noFill/>
          </a:ln>
        </p:spPr>
        <p:txBody>
          <a:bodyPr lIns="0" rIns="0" tIns="0" bIns="0"/>
          <a:p>
            <a:r>
              <a:rPr b="0" lang="en-GB" sz="3200" spc="-1" strike="noStrike">
                <a:solidFill>
                  <a:srgbClr val="ffffff"/>
                </a:solidFill>
                <a:uFill>
                  <a:solidFill>
                    <a:srgbClr val="ffffff"/>
                  </a:solidFill>
                </a:uFill>
                <a:latin typeface="Arial"/>
              </a:rPr>
              <a:t>Template-type: ReDIF-Series 1.0</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Name: ROME Working Papers</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Provider-Name: ROME Network</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Provider-Homepage: http://www.rome-net.org</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Maintainer-Name: Albrecht F. Michler</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Maintainer-Email: michler@hhu.de</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Type: ReDIF-Paper</a:t>
            </a:r>
            <a:endParaRPr b="0" lang="en-GB" sz="3200" spc="-1" strike="noStrike">
              <a:solidFill>
                <a:srgbClr val="ffffff"/>
              </a:solidFill>
              <a:uFill>
                <a:solidFill>
                  <a:srgbClr val="ffffff"/>
                </a:solidFill>
              </a:uFill>
              <a:latin typeface="Arial"/>
            </a:endParaRPr>
          </a:p>
          <a:p>
            <a:r>
              <a:rPr b="0" lang="en-GB" sz="3200" spc="-1" strike="noStrike">
                <a:solidFill>
                  <a:srgbClr val="ffffff"/>
                </a:solidFill>
                <a:uFill>
                  <a:solidFill>
                    <a:srgbClr val="ffffff"/>
                  </a:solidFill>
                </a:uFill>
                <a:latin typeface="Arial"/>
              </a:rPr>
              <a:t>Handle: RePEc:rmn:wpaper</a:t>
            </a:r>
            <a:endParaRPr b="0" lang="en-GB" sz="3200" spc="-1" strike="noStrike">
              <a:solidFill>
                <a:srgbClr val="ffffff"/>
              </a:solidFill>
              <a:uFill>
                <a:solidFill>
                  <a:srgbClr val="ffffff"/>
                </a:solidFill>
              </a:uFill>
              <a:latin typeface="Arial"/>
            </a:endParaRPr>
          </a:p>
          <a:p>
            <a:endParaRPr b="0" lang="en-GB" sz="3200" spc="-1" strike="noStrike">
              <a:solidFill>
                <a:srgbClr val="ffffff"/>
              </a:solidFill>
              <a:uFill>
                <a:solidFill>
                  <a:srgbClr val="ffffff"/>
                </a:solidFill>
              </a:uFill>
              <a:latin typeface="Arial"/>
            </a:endParaRPr>
          </a:p>
        </p:txBody>
      </p:sp>
      <p:sp>
        <p:nvSpPr>
          <p:cNvPr id="124" name="TextShape 3"/>
          <p:cNvSpPr txBox="1"/>
          <p:nvPr/>
        </p:nvSpPr>
        <p:spPr>
          <a:xfrm>
            <a:off x="504360" y="1769040"/>
            <a:ext cx="9071640" cy="4384080"/>
          </a:xfrm>
          <a:prstGeom prst="rect">
            <a:avLst/>
          </a:prstGeom>
          <a:noFill/>
          <a:ln>
            <a:noFill/>
          </a:ln>
        </p:spPr>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504000" y="301320"/>
            <a:ext cx="9071640" cy="1467720"/>
          </a:xfrm>
          <a:prstGeom prst="rect">
            <a:avLst/>
          </a:prstGeom>
          <a:noFill/>
          <a:ln>
            <a:noFill/>
          </a:ln>
        </p:spPr>
        <p:txBody>
          <a:bodyPr lIns="0" rIns="0" tIns="0" bIns="0" anchor="ctr"/>
          <a:p>
            <a:pPr algn="ctr"/>
            <a:r>
              <a:rPr b="0" lang="ru-RU" sz="4400" spc="-1" strike="noStrike">
                <a:solidFill>
                  <a:srgbClr val="ffffff"/>
                </a:solidFill>
                <a:uFill>
                  <a:solidFill>
                    <a:srgbClr val="ffffff"/>
                  </a:solidFill>
                </a:uFill>
                <a:latin typeface="Verdana"/>
              </a:rPr>
              <a:t>Контроль</a:t>
            </a:r>
            <a:r>
              <a:rPr b="0" lang="en-GB" sz="4400" spc="-1" strike="noStrike">
                <a:solidFill>
                  <a:srgbClr val="ffffff"/>
                </a:solidFill>
                <a:uFill>
                  <a:solidFill>
                    <a:srgbClr val="ffffff"/>
                  </a:solidFill>
                </a:uFill>
                <a:latin typeface="Verdana"/>
              </a:rPr>
              <a:t> </a:t>
            </a:r>
            <a:r>
              <a:rPr b="0" lang="ru-RU" sz="4400" spc="-1" strike="noStrike">
                <a:solidFill>
                  <a:srgbClr val="ffffff"/>
                </a:solidFill>
                <a:uFill>
                  <a:solidFill>
                    <a:srgbClr val="ffffff"/>
                  </a:solidFill>
                </a:uFill>
                <a:latin typeface="Verdana"/>
              </a:rPr>
              <a:t>качества</a:t>
            </a:r>
            <a:r>
              <a:rPr b="0" lang="en-GB" sz="4400" spc="-1" strike="noStrike">
                <a:solidFill>
                  <a:srgbClr val="ffffff"/>
                </a:solidFill>
                <a:uFill>
                  <a:solidFill>
                    <a:srgbClr val="ffffff"/>
                  </a:solidFill>
                </a:uFill>
                <a:latin typeface="Verdana"/>
              </a:rPr>
              <a:t> </a:t>
            </a:r>
            <a:r>
              <a:rPr b="0" lang="ru-RU" sz="4400" spc="-1" strike="noStrike">
                <a:solidFill>
                  <a:srgbClr val="ffffff"/>
                </a:solidFill>
                <a:uFill>
                  <a:solidFill>
                    <a:srgbClr val="ffffff"/>
                  </a:solidFill>
                </a:uFill>
                <a:latin typeface="Verdana"/>
              </a:rPr>
              <a:t>для</a:t>
            </a:r>
            <a:r>
              <a:rPr b="0" lang="en-GB" sz="4400" spc="-1" strike="noStrike">
                <a:solidFill>
                  <a:srgbClr val="ffffff"/>
                </a:solidFill>
                <a:uFill>
                  <a:solidFill>
                    <a:srgbClr val="ffffff"/>
                  </a:solidFill>
                </a:uFill>
                <a:latin typeface="Verdana"/>
              </a:rPr>
              <a:t> RePEc: </a:t>
            </a:r>
            <a:r>
              <a:rPr b="0" lang="ru-RU" sz="4400" spc="-1" strike="noStrike">
                <a:solidFill>
                  <a:srgbClr val="ffffff"/>
                </a:solidFill>
                <a:uFill>
                  <a:solidFill>
                    <a:srgbClr val="ffffff"/>
                  </a:solidFill>
                </a:uFill>
                <a:latin typeface="Verdana"/>
              </a:rPr>
              <a:t>предстоящие</a:t>
            </a:r>
            <a:r>
              <a:rPr b="0" lang="en-GB" sz="4400" spc="-1" strike="noStrike">
                <a:solidFill>
                  <a:srgbClr val="ffffff"/>
                </a:solidFill>
                <a:uFill>
                  <a:solidFill>
                    <a:srgbClr val="ffffff"/>
                  </a:solidFill>
                </a:uFill>
                <a:latin typeface="Verdana"/>
              </a:rPr>
              <a:t> </a:t>
            </a:r>
            <a:r>
              <a:rPr b="0" lang="ru-RU" sz="4400" spc="-1" strike="noStrike">
                <a:solidFill>
                  <a:srgbClr val="ffffff"/>
                </a:solidFill>
                <a:uFill>
                  <a:solidFill>
                    <a:srgbClr val="ffffff"/>
                  </a:solidFill>
                </a:uFill>
                <a:latin typeface="Verdana"/>
              </a:rPr>
              <a:t>задачи</a:t>
            </a:r>
            <a:endParaRPr b="0" lang="en-GB" sz="4400" spc="-1" strike="noStrike">
              <a:solidFill>
                <a:srgbClr val="ffffff"/>
              </a:solidFill>
              <a:uFill>
                <a:solidFill>
                  <a:srgbClr val="ffffff"/>
                </a:solidFill>
              </a:uFill>
              <a:latin typeface="Arial"/>
            </a:endParaRPr>
          </a:p>
        </p:txBody>
      </p:sp>
      <p:sp>
        <p:nvSpPr>
          <p:cNvPr id="83" name="TextShape 2"/>
          <p:cNvSpPr txBox="1"/>
          <p:nvPr/>
        </p:nvSpPr>
        <p:spPr>
          <a:xfrm>
            <a:off x="504000" y="1769040"/>
            <a:ext cx="9071640" cy="4384080"/>
          </a:xfrm>
          <a:prstGeom prst="rect">
            <a:avLst/>
          </a:prstGeom>
          <a:noFill/>
          <a:ln>
            <a:noFill/>
          </a:ln>
        </p:spPr>
        <p:txBody>
          <a:bodyPr lIns="0" rIns="0" tIns="0" bIns="0" anchor="ctr"/>
          <a:p>
            <a:pPr algn="ctr"/>
            <a:r>
              <a:rPr b="0" lang="ru-RU" sz="4000" spc="-1" strike="noStrike">
                <a:solidFill>
                  <a:srgbClr val="ffffff"/>
                </a:solidFill>
                <a:uFill>
                  <a:solidFill>
                    <a:srgbClr val="ffffff"/>
                  </a:solidFill>
                </a:uFill>
                <a:latin typeface="Verdana"/>
              </a:rPr>
              <a:t>Томас</a:t>
            </a:r>
            <a:r>
              <a:rPr b="0" lang="en-GB" sz="4000" spc="-1" strike="noStrike">
                <a:solidFill>
                  <a:srgbClr val="ffffff"/>
                </a:solidFill>
                <a:uFill>
                  <a:solidFill>
                    <a:srgbClr val="ffffff"/>
                  </a:solidFill>
                </a:uFill>
                <a:latin typeface="Verdana"/>
              </a:rPr>
              <a:t> </a:t>
            </a:r>
            <a:r>
              <a:rPr b="0" lang="ru-RU" sz="4000" spc="-1" strike="noStrike">
                <a:solidFill>
                  <a:srgbClr val="ffffff"/>
                </a:solidFill>
                <a:uFill>
                  <a:solidFill>
                    <a:srgbClr val="ffffff"/>
                  </a:solidFill>
                </a:uFill>
                <a:latin typeface="Verdana"/>
              </a:rPr>
              <a:t>Крихель</a:t>
            </a:r>
            <a:endParaRPr b="0" lang="en-GB" sz="3200" spc="-1" strike="noStrike">
              <a:solidFill>
                <a:srgbClr val="ffffff"/>
              </a:solidFill>
              <a:uFill>
                <a:solidFill>
                  <a:srgbClr val="ffffff"/>
                </a:solidFill>
              </a:uFill>
              <a:latin typeface="Arial"/>
            </a:endParaRPr>
          </a:p>
          <a:p>
            <a:pPr algn="ctr"/>
            <a:r>
              <a:rPr b="0" lang="en-GB" sz="4000" spc="-1" strike="noStrike">
                <a:solidFill>
                  <a:srgbClr val="ffffff"/>
                </a:solidFill>
                <a:uFill>
                  <a:solidFill>
                    <a:srgbClr val="ffffff"/>
                  </a:solidFill>
                </a:uFill>
                <a:latin typeface="Verdana"/>
              </a:rPr>
              <a:t>РАНХиГС </a:t>
            </a:r>
            <a:r>
              <a:rPr b="0" lang="bg-BG" sz="4000" spc="-1" strike="noStrike">
                <a:solidFill>
                  <a:srgbClr val="ffffff"/>
                </a:solidFill>
                <a:uFill>
                  <a:solidFill>
                    <a:srgbClr val="ffffff"/>
                  </a:solidFill>
                </a:uFill>
                <a:latin typeface="Verdana"/>
              </a:rPr>
              <a:t>и</a:t>
            </a:r>
            <a:r>
              <a:rPr b="0" lang="en-GB" sz="4000" spc="-1" strike="noStrike">
                <a:solidFill>
                  <a:srgbClr val="ffffff"/>
                </a:solidFill>
                <a:uFill>
                  <a:solidFill>
                    <a:srgbClr val="ffffff"/>
                  </a:solidFill>
                </a:uFill>
                <a:latin typeface="Verdana"/>
              </a:rPr>
              <a:t> </a:t>
            </a:r>
            <a:r>
              <a:rPr b="0" lang="bg-BG" sz="4000" spc="-1" strike="noStrike">
                <a:solidFill>
                  <a:srgbClr val="ffffff"/>
                </a:solidFill>
                <a:uFill>
                  <a:solidFill>
                    <a:srgbClr val="ffffff"/>
                  </a:solidFill>
                </a:uFill>
                <a:latin typeface="Verdana"/>
              </a:rPr>
              <a:t>Общество</a:t>
            </a:r>
            <a:r>
              <a:rPr b="0" lang="en-GB" sz="4000" spc="-1" strike="noStrike">
                <a:solidFill>
                  <a:srgbClr val="ffffff"/>
                </a:solidFill>
                <a:uFill>
                  <a:solidFill>
                    <a:srgbClr val="ffffff"/>
                  </a:solidFill>
                </a:uFill>
                <a:latin typeface="Verdana"/>
              </a:rPr>
              <a:t> </a:t>
            </a:r>
            <a:r>
              <a:rPr b="0" lang="bg-BG" sz="4000" spc="-1" strike="noStrike">
                <a:solidFill>
                  <a:srgbClr val="ffffff"/>
                </a:solidFill>
                <a:uFill>
                  <a:solidFill>
                    <a:srgbClr val="ffffff"/>
                  </a:solidFill>
                </a:uFill>
                <a:latin typeface="Verdana"/>
              </a:rPr>
              <a:t>открытой</a:t>
            </a:r>
            <a:r>
              <a:rPr b="0" lang="en-GB" sz="4000" spc="-1" strike="noStrike">
                <a:solidFill>
                  <a:srgbClr val="ffffff"/>
                </a:solidFill>
                <a:uFill>
                  <a:solidFill>
                    <a:srgbClr val="ffffff"/>
                  </a:solidFill>
                </a:uFill>
                <a:latin typeface="Verdana"/>
              </a:rPr>
              <a:t> </a:t>
            </a:r>
            <a:r>
              <a:rPr b="0" lang="bg-BG" sz="4000" spc="-1" strike="noStrike">
                <a:solidFill>
                  <a:srgbClr val="ffffff"/>
                </a:solidFill>
                <a:uFill>
                  <a:solidFill>
                    <a:srgbClr val="ffffff"/>
                  </a:solidFill>
                </a:uFill>
                <a:latin typeface="Verdana"/>
              </a:rPr>
              <a:t>библиотеки</a:t>
            </a:r>
            <a:endParaRPr b="0" lang="en-GB" sz="3200" spc="-1" strike="noStrike">
              <a:solidFill>
                <a:srgbClr val="ffffff"/>
              </a:solidFill>
              <a:uFill>
                <a:solidFill>
                  <a:srgbClr val="ffffff"/>
                </a:solidFill>
              </a:uFill>
              <a:latin typeface="Arial"/>
            </a:endParaRPr>
          </a:p>
          <a:p>
            <a:pPr algn="ctr"/>
            <a:endParaRPr b="0" lang="en-GB" sz="3200" spc="-1" strike="noStrike">
              <a:solidFill>
                <a:srgbClr val="ffffff"/>
              </a:solidFill>
              <a:uFill>
                <a:solidFill>
                  <a:srgbClr val="ffffff"/>
                </a:solidFill>
              </a:uFill>
              <a:latin typeface="Arial"/>
            </a:endParaRPr>
          </a:p>
          <a:p>
            <a:pPr algn="ctr"/>
            <a:r>
              <a:rPr b="0" lang="ru-RU" sz="4000" spc="-1" strike="noStrike">
                <a:solidFill>
                  <a:srgbClr val="ffffff"/>
                </a:solidFill>
                <a:uFill>
                  <a:solidFill>
                    <a:srgbClr val="ffffff"/>
                  </a:solidFill>
                </a:uFill>
                <a:latin typeface="Verdana"/>
              </a:rPr>
              <a:t>Москва</a:t>
            </a:r>
            <a:r>
              <a:rPr b="0" lang="en-GB" sz="4000" spc="-1" strike="noStrike">
                <a:solidFill>
                  <a:srgbClr val="ffffff"/>
                </a:solidFill>
                <a:uFill>
                  <a:solidFill>
                    <a:srgbClr val="ffffff"/>
                  </a:solidFill>
                </a:uFill>
                <a:latin typeface="Verdana"/>
              </a:rPr>
              <a:t> 2017-04-20</a:t>
            </a:r>
            <a:endParaRPr b="0" lang="en-GB" sz="3200" spc="-1" strike="noStrike">
              <a:solidFill>
                <a:srgbClr val="ffffff"/>
              </a:solidFill>
              <a:uFill>
                <a:solidFill>
                  <a:srgbClr val="ffffff"/>
                </a:solidFill>
              </a:uFill>
              <a:latin typeface="Arial"/>
            </a:endParaRPr>
          </a:p>
        </p:txBody>
      </p:sp>
      <p:sp>
        <p:nvSpPr>
          <p:cNvPr id="84" name="TextShape 3"/>
          <p:cNvSpPr txBox="1"/>
          <p:nvPr/>
        </p:nvSpPr>
        <p:spPr>
          <a:xfrm>
            <a:off x="5204880" y="952560"/>
            <a:ext cx="9071640" cy="1467720"/>
          </a:xfrm>
          <a:prstGeom prst="rect">
            <a:avLst/>
          </a:prstGeom>
          <a:noFill/>
          <a:ln>
            <a:noFill/>
          </a:ln>
        </p:spPr>
        <p:txBody>
          <a:bodyPr lIns="0" rIns="0" tIns="0" bIns="0" anchor="ctr"/>
          <a:p>
            <a:pPr algn="ctr"/>
            <a:endParaRPr b="0" lang="en-GB" sz="4400" spc="-1" strike="noStrike">
              <a:solidFill>
                <a:srgbClr val="ffffff"/>
              </a:solidFill>
              <a:uFill>
                <a:solidFill>
                  <a:srgbClr val="ffffff"/>
                </a:solidFill>
              </a:uFill>
              <a:latin typeface="Arial"/>
            </a:endParaRPr>
          </a:p>
        </p:txBody>
      </p:sp>
      <p:sp>
        <p:nvSpPr>
          <p:cNvPr id="85" name="TextShape 4"/>
          <p:cNvSpPr txBox="1"/>
          <p:nvPr/>
        </p:nvSpPr>
        <p:spPr>
          <a:xfrm>
            <a:off x="5204880" y="1105560"/>
            <a:ext cx="9071640" cy="1467720"/>
          </a:xfrm>
          <a:prstGeom prst="rect">
            <a:avLst/>
          </a:prstGeom>
          <a:noFill/>
          <a:ln>
            <a:noFill/>
          </a:ln>
        </p:spPr>
        <p:txBody>
          <a:bodyPr lIns="0" rIns="0" tIns="0" bIns="0" anchor="ctr"/>
          <a:p>
            <a:pPr algn="ctr"/>
            <a:endParaRPr b="0" lang="en-GB" sz="4400" spc="-1" strike="noStrike">
              <a:solidFill>
                <a:srgbClr val="ffffff"/>
              </a:solidFill>
              <a:uFill>
                <a:solidFill>
                  <a:srgbClr val="ffffff"/>
                </a:solidFill>
              </a:u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archive vs series</a:t>
            </a:r>
            <a:endParaRPr b="0" lang="en-GB" sz="4400" spc="-1" strike="noStrike">
              <a:solidFill>
                <a:srgbClr val="ffffff"/>
              </a:solidFill>
              <a:uFill>
                <a:solidFill>
                  <a:srgbClr val="ffffff"/>
                </a:solidFill>
              </a:uFill>
              <a:latin typeface="Arial"/>
            </a:endParaRPr>
          </a:p>
        </p:txBody>
      </p:sp>
      <p:sp>
        <p:nvSpPr>
          <p:cNvPr id="126"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archive is a place where data is held that flows into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Once you have an archive, you can open as many series as you like.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What are the consequences for quality control?</a:t>
            </a:r>
            <a:endParaRPr b="0" lang="en-GB" sz="3200" spc="-1" strike="noStrike">
              <a:solidFill>
                <a:srgbClr val="ffffff"/>
              </a:solidFill>
              <a:uFill>
                <a:solidFill>
                  <a:srgbClr val="ffffff"/>
                </a:solidFill>
              </a:uFill>
              <a:latin typeface="Arial"/>
            </a:endParaRPr>
          </a:p>
        </p:txBody>
      </p:sp>
      <p:sp>
        <p:nvSpPr>
          <p:cNvPr id="127" name="TextShape 3"/>
          <p:cNvSpPr txBox="1"/>
          <p:nvPr/>
        </p:nvSpPr>
        <p:spPr>
          <a:xfrm>
            <a:off x="504360" y="1769040"/>
            <a:ext cx="9071640" cy="4384080"/>
          </a:xfrm>
          <a:prstGeom prst="rect">
            <a:avLst/>
          </a:prstGeom>
          <a:noFill/>
          <a:ln>
            <a:noFill/>
          </a:ln>
        </p:spPr>
      </p:sp>
      <p:sp>
        <p:nvSpPr>
          <p:cNvPr id="128" name="TextShape 4"/>
          <p:cNvSpPr txBox="1"/>
          <p:nvPr/>
        </p:nvSpPr>
        <p:spPr>
          <a:xfrm>
            <a:off x="504360" y="1769040"/>
            <a:ext cx="9071640" cy="4384080"/>
          </a:xfrm>
          <a:prstGeom prst="rect">
            <a:avLst/>
          </a:prstGeom>
          <a:noFill/>
          <a:ln>
            <a:noFill/>
          </a:ln>
        </p:spPr>
        <p:txBody>
          <a:bodyPr lIns="90000" rIns="90000" tIns="45000" bIns="4500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ea typeface="Droid Sans Fallback"/>
              </a:rPr>
              <a:t> </a:t>
            </a:r>
            <a:endParaRPr b="0" lang="en-GB" sz="1800" spc="-1" strike="noStrike">
              <a:solidFill>
                <a:srgbClr val="ffffff"/>
              </a:solidFill>
              <a:uFill>
                <a:solidFill>
                  <a:srgbClr val="ffffff"/>
                </a:solidFill>
              </a:uFill>
              <a:latin typeface="Arial"/>
            </a:endParaRPr>
          </a:p>
        </p:txBody>
      </p:sp>
      <p:sp>
        <p:nvSpPr>
          <p:cNvPr id="129" name="TextShape 5"/>
          <p:cNvSpPr txBox="1"/>
          <p:nvPr/>
        </p:nvSpPr>
        <p:spPr>
          <a:xfrm>
            <a:off x="504360" y="1769040"/>
            <a:ext cx="9071640" cy="4384080"/>
          </a:xfrm>
          <a:prstGeom prst="rect">
            <a:avLst/>
          </a:prstGeom>
          <a:noFill/>
          <a:ln>
            <a:noFill/>
          </a:ln>
        </p:spPr>
        <p:txBody>
          <a:bodyPr lIns="90000" rIns="90000" tIns="45000" bIns="4500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ea typeface="Droid Sans Fallback"/>
              </a:rPr>
              <a:t>   </a:t>
            </a:r>
            <a:endParaRPr b="0" lang="en-GB" sz="1800" spc="-1" strike="noStrike">
              <a:solidFill>
                <a:srgbClr val="ffffff"/>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sanctions</a:t>
            </a:r>
            <a:endParaRPr b="0" lang="en-GB" sz="4400" spc="-1" strike="noStrike">
              <a:solidFill>
                <a:srgbClr val="ffffff"/>
              </a:solidFill>
              <a:uFill>
                <a:solidFill>
                  <a:srgbClr val="ffffff"/>
                </a:solidFill>
              </a:uFill>
              <a:latin typeface="Arial"/>
            </a:endParaRPr>
          </a:p>
        </p:txBody>
      </p:sp>
      <p:sp>
        <p:nvSpPr>
          <p:cNvPr id="13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Let's us a typical economics approach.</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Assuming RePEc want to sanction some contents … for what reason.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How could this sanction be implemented.</a:t>
            </a:r>
            <a:endParaRPr b="0" lang="en-GB" sz="3200" spc="-1" strike="noStrike">
              <a:solidFill>
                <a:srgbClr val="ffffff"/>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sanction classes</a:t>
            </a:r>
            <a:endParaRPr b="0" lang="en-GB" sz="4400" spc="-1" strike="noStrike">
              <a:solidFill>
                <a:srgbClr val="ffffff"/>
              </a:solidFill>
              <a:uFill>
                <a:solidFill>
                  <a:srgbClr val="ffffff"/>
                </a:solidFill>
              </a:uFill>
              <a:latin typeface="Arial"/>
            </a:endParaRPr>
          </a:p>
        </p:txBody>
      </p:sp>
      <p:sp>
        <p:nvSpPr>
          <p:cNvPr id="13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can be two classes of sanctions.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are subtractive sanctions.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are additive sanction.</a:t>
            </a:r>
            <a:endParaRPr b="0" lang="en-GB" sz="3200" spc="-1" strike="noStrike">
              <a:solidFill>
                <a:srgbClr val="ffffff"/>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additive sanctions</a:t>
            </a:r>
            <a:endParaRPr b="0" lang="en-GB" sz="4400" spc="-1" strike="noStrike">
              <a:solidFill>
                <a:srgbClr val="ffffff"/>
              </a:solidFill>
              <a:uFill>
                <a:solidFill>
                  <a:srgbClr val="ffffff"/>
                </a:solidFill>
              </a:uFill>
              <a:latin typeface="Arial"/>
            </a:endParaRPr>
          </a:p>
        </p:txBody>
      </p:sp>
      <p:sp>
        <p:nvSpPr>
          <p:cNvPr id="13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RePEc---or same agent or agents---could post records with</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list of sanction record</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for each sanctioned record the type of sanction</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could create a controlled vocabulary of sanctions. </a:t>
            </a:r>
            <a:endParaRPr b="0" lang="en-GB" sz="3200" spc="-1" strike="noStrike">
              <a:solidFill>
                <a:srgbClr val="ffffff"/>
              </a:solidFill>
              <a:uFill>
                <a:solidFill>
                  <a:srgbClr val="ffffff"/>
                </a:solidFill>
              </a:uFill>
              <a:latin typeface="Arial"/>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problems with additive sanction</a:t>
            </a:r>
            <a:endParaRPr b="0" lang="en-GB" sz="4400" spc="-1" strike="noStrike">
              <a:solidFill>
                <a:srgbClr val="ffffff"/>
              </a:solidFill>
              <a:uFill>
                <a:solidFill>
                  <a:srgbClr val="ffffff"/>
                </a:solidFill>
              </a:uFill>
              <a:latin typeface="Arial"/>
            </a:endParaRPr>
          </a:p>
        </p:txBody>
      </p:sp>
      <p:sp>
        <p:nvSpPr>
          <p:cNvPr id="137" name="TextShape 2"/>
          <p:cNvSpPr txBox="1"/>
          <p:nvPr/>
        </p:nvSpPr>
        <p:spPr>
          <a:xfrm>
            <a:off x="504000" y="1769040"/>
            <a:ext cx="9071640" cy="507096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 formal specification of the format that the addition takes does not exist and may be hard to do.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RePEc has no way impose implementation of any additive sanction, by “itself” or by an agent.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don't need to do it. Anybody can.</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If the sanctions issued use RePEc handles, I don't see any problem to provide an agent within the host in the RePEc domain and they can operate a sanction site.</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subtractive sanctions</a:t>
            </a:r>
            <a:endParaRPr b="0" lang="en-GB" sz="4400" spc="-1" strike="noStrike">
              <a:solidFill>
                <a:srgbClr val="ffffff"/>
              </a:solidFill>
              <a:uFill>
                <a:solidFill>
                  <a:srgbClr val="ffffff"/>
                </a:solidFill>
              </a:uFill>
              <a:latin typeface="Arial"/>
            </a:endParaRPr>
          </a:p>
        </p:txBody>
      </p:sp>
      <p:sp>
        <p:nvSpPr>
          <p:cNvPr id="139"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Since archive maintainers may add any series, and any documents in the series, the single subtractive action that we can take is the removal of an entire archive.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Hang on … maybe we can't even do that.</a:t>
            </a:r>
            <a:endParaRPr b="0" lang="en-GB" sz="3200" spc="-1" strike="noStrike">
              <a:solidFill>
                <a:srgbClr val="ffffff"/>
              </a:solidFill>
              <a:uFill>
                <a:solidFill>
                  <a:srgbClr val="ffffff"/>
                </a:solidFill>
              </a:uFill>
              <a:latin typeface="Arial"/>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core archive</a:t>
            </a:r>
            <a:endParaRPr b="0" lang="en-GB" sz="4400" spc="-1" strike="noStrike">
              <a:solidFill>
                <a:srgbClr val="ffffff"/>
              </a:solidFill>
              <a:uFill>
                <a:solidFill>
                  <a:srgbClr val="ffffff"/>
                </a:solidFill>
              </a:uFill>
              <a:latin typeface="Arial"/>
            </a:endParaRPr>
          </a:p>
        </p:txBody>
      </p:sp>
      <p:sp>
        <p:nvSpPr>
          <p:cNvPr id="141" name="TextShape 2"/>
          <p:cNvSpPr txBox="1"/>
          <p:nvPr/>
        </p:nvSpPr>
        <p:spPr>
          <a:xfrm>
            <a:off x="504000" y="1769040"/>
            <a:ext cx="9071640" cy="507096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RePEc management (mainly Kit Baum) maintains a server with the archive and series templates of all RePEc archives known to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can withdraw the description of an archive on the core archive.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main RePEc services will delete all copies of the template and presumably of the data.</a:t>
            </a:r>
            <a:endParaRPr b="0" lang="en-GB" sz="3200" spc="-1" strike="noStrike">
              <a:solidFill>
                <a:srgbClr val="ffffff"/>
              </a:solidFill>
              <a:uFill>
                <a:solidFill>
                  <a:srgbClr val="ffffff"/>
                </a:solidFill>
              </a:uFill>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archive withdrawal problem</a:t>
            </a:r>
            <a:endParaRPr b="0" lang="en-GB" sz="4400" spc="-1" strike="noStrike">
              <a:solidFill>
                <a:srgbClr val="ffffff"/>
              </a:solidFill>
              <a:uFill>
                <a:solidFill>
                  <a:srgbClr val="ffffff"/>
                </a:solidFill>
              </a:uFill>
              <a:latin typeface="Arial"/>
            </a:endParaRPr>
          </a:p>
        </p:txBody>
      </p:sp>
      <p:sp>
        <p:nvSpPr>
          <p:cNvPr id="14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is a very crude tool.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data may be copied somewhere else.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are no policies an any record withdraws in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Example, for the OAI-PMH gateway I now delete records after three years.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not open ...</a:t>
            </a:r>
            <a:endParaRPr b="0" lang="en-GB" sz="4400" spc="-1" strike="noStrike">
              <a:solidFill>
                <a:srgbClr val="ffffff"/>
              </a:solidFill>
              <a:uFill>
                <a:solidFill>
                  <a:srgbClr val="ffffff"/>
                </a:solidFill>
              </a:uFill>
              <a:latin typeface="Arial"/>
            </a:endParaRPr>
          </a:p>
        </p:txBody>
      </p:sp>
      <p:sp>
        <p:nvSpPr>
          <p:cNvPr id="14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could not allow a publisher that looks suspicious to open a RePEc archive.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This could be done</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archive code issue</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en-GB" sz="2800" spc="-1" strike="noStrike">
                <a:solidFill>
                  <a:srgbClr val="ffffff"/>
                </a:solidFill>
                <a:uFill>
                  <a:solidFill>
                    <a:srgbClr val="ffffff"/>
                  </a:solidFill>
                </a:uFill>
                <a:latin typeface="Arial"/>
              </a:rPr>
              <a:t>when archive is registered in the core archive</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filter at archive code issue time</a:t>
            </a:r>
            <a:endParaRPr b="0" lang="en-GB" sz="4400" spc="-1" strike="noStrike">
              <a:solidFill>
                <a:srgbClr val="ffffff"/>
              </a:solidFill>
              <a:uFill>
                <a:solidFill>
                  <a:srgbClr val="ffffff"/>
                </a:solidFill>
              </a:uFill>
              <a:latin typeface="Arial"/>
            </a:endParaRPr>
          </a:p>
        </p:txBody>
      </p:sp>
      <p:sp>
        <p:nvSpPr>
          <p:cNvPr id="147"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Organizations that wish to open an archive have to get a code that grandfathers other identifiers in the archive.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Many organizations ask for a code, but don't finish the archive. It's quite a lot of work as the protocols are not standard.</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Filtering at this stage seem to place a big burden on Kit or whomever would assist.</a:t>
            </a:r>
            <a:endParaRPr b="0" lang="en-GB" sz="3200" spc="-1" strike="noStrike">
              <a:solidFill>
                <a:srgbClr val="ffffff"/>
              </a:solidFill>
              <a:uFill>
                <a:solidFill>
                  <a:srgbClr val="ffffff"/>
                </a:solidFill>
              </a:uFill>
              <a:latin typeface="Arial"/>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Thanks </a:t>
            </a:r>
            <a:endParaRPr b="0" lang="en-GB" sz="4400" spc="-1" strike="noStrike">
              <a:solidFill>
                <a:srgbClr val="ffffff"/>
              </a:solidFill>
              <a:uFill>
                <a:solidFill>
                  <a:srgbClr val="ffffff"/>
                </a:solidFill>
              </a:uFill>
              <a:latin typeface="Arial"/>
            </a:endParaRPr>
          </a:p>
        </p:txBody>
      </p:sp>
      <p:sp>
        <p:nvSpPr>
          <p:cNvPr id="87"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RANEPA for sponsoring my attendance.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Organizers for tolerating me.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tend to be a bit obscure.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filter at archive listing time</a:t>
            </a:r>
            <a:endParaRPr b="0" lang="en-GB" sz="4400" spc="-1" strike="noStrike">
              <a:solidFill>
                <a:srgbClr val="ffffff"/>
              </a:solidFill>
              <a:uFill>
                <a:solidFill>
                  <a:srgbClr val="ffffff"/>
                </a:solidFill>
              </a:uFill>
              <a:latin typeface="Arial"/>
            </a:endParaRPr>
          </a:p>
        </p:txBody>
      </p:sp>
      <p:sp>
        <p:nvSpPr>
          <p:cNvPr id="149"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Well, at that stage the provider has done work to build the archive.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would be unfair to not allow the provider access the RePEc network.</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 pre-emptive warning that the contents will later be reviewed will reduce incentives to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and it's not clear who will do the job.</a:t>
            </a:r>
            <a:endParaRPr b="0" lang="en-GB" sz="3200" spc="-1" strike="noStrike">
              <a:solidFill>
                <a:srgbClr val="ffffff"/>
              </a:solidFill>
              <a:uFill>
                <a:solidFill>
                  <a:srgbClr val="ffffff"/>
                </a:solidFill>
              </a:uFill>
              <a:latin typeface="Arial"/>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why do we need to do anything</a:t>
            </a:r>
            <a:endParaRPr b="0" lang="en-GB" sz="4400" spc="-1" strike="noStrike">
              <a:solidFill>
                <a:srgbClr val="ffffff"/>
              </a:solidFill>
              <a:uFill>
                <a:solidFill>
                  <a:srgbClr val="ffffff"/>
                </a:solidFill>
              </a:uFill>
              <a:latin typeface="Arial"/>
            </a:endParaRPr>
          </a:p>
        </p:txBody>
      </p:sp>
      <p:sp>
        <p:nvSpPr>
          <p:cNvPr id="15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Well last year at this meeting </a:t>
            </a:r>
            <a:r>
              <a:rPr b="0" lang="ru-RU" sz="3200" spc="-1" strike="noStrike">
                <a:solidFill>
                  <a:srgbClr val="ffffff"/>
                </a:solidFill>
                <a:uFill>
                  <a:solidFill>
                    <a:srgbClr val="ffffff"/>
                  </a:solidFill>
                </a:uFill>
                <a:latin typeface="Arial"/>
              </a:rPr>
              <a:t>Ольга</a:t>
            </a:r>
            <a:r>
              <a:rPr b="0" lang="en-GB" sz="3200" spc="-1" strike="noStrike">
                <a:solidFill>
                  <a:srgbClr val="ffffff"/>
                </a:solidFill>
                <a:uFill>
                  <a:solidFill>
                    <a:srgbClr val="ffffff"/>
                  </a:solidFill>
                </a:uFill>
                <a:latin typeface="Arial"/>
              </a:rPr>
              <a:t> </a:t>
            </a:r>
            <a:r>
              <a:rPr b="0" lang="ru-RU" sz="3200" spc="-1" strike="noStrike">
                <a:solidFill>
                  <a:srgbClr val="ffffff"/>
                </a:solidFill>
                <a:uFill>
                  <a:solidFill>
                    <a:srgbClr val="ffffff"/>
                  </a:solidFill>
                </a:uFill>
                <a:latin typeface="Arial"/>
              </a:rPr>
              <a:t>Владимировна</a:t>
            </a:r>
            <a:r>
              <a:rPr b="0" lang="en-GB" sz="3200" spc="-1" strike="noStrike">
                <a:solidFill>
                  <a:srgbClr val="ffffff"/>
                </a:solidFill>
                <a:uFill>
                  <a:solidFill>
                    <a:srgbClr val="ffffff"/>
                  </a:solidFill>
                </a:uFill>
                <a:latin typeface="Arial"/>
              </a:rPr>
              <a:t> </a:t>
            </a:r>
            <a:r>
              <a:rPr b="0" lang="ru-RU" sz="3200" spc="-1" strike="noStrike">
                <a:solidFill>
                  <a:srgbClr val="ffffff"/>
                </a:solidFill>
                <a:uFill>
                  <a:solidFill>
                    <a:srgbClr val="ffffff"/>
                  </a:solidFill>
                </a:uFill>
                <a:latin typeface="Arial"/>
              </a:rPr>
              <a:t>Кириллова told me that </a:t>
            </a:r>
            <a:endParaRPr b="0" lang="en-GB" sz="32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ru-RU" sz="2800" spc="-1" strike="noStrike">
                <a:solidFill>
                  <a:srgbClr val="ffffff"/>
                </a:solidFill>
                <a:uFill>
                  <a:solidFill>
                    <a:srgbClr val="ffffff"/>
                  </a:solidFill>
                </a:uFill>
                <a:latin typeface="Arial"/>
              </a:rPr>
              <a:t>there are a some publishers listed in RePEc</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ru-RU" sz="2800" spc="-1" strike="noStrike">
                <a:solidFill>
                  <a:srgbClr val="ffffff"/>
                </a:solidFill>
                <a:uFill>
                  <a:solidFill>
                    <a:srgbClr val="ffffff"/>
                  </a:solidFill>
                </a:uFill>
                <a:latin typeface="Arial"/>
              </a:rPr>
              <a:t> </a:t>
            </a:r>
            <a:r>
              <a:rPr b="0" lang="ru-RU" sz="2800" spc="-1" strike="noStrike">
                <a:solidFill>
                  <a:srgbClr val="ffffff"/>
                </a:solidFill>
                <a:uFill>
                  <a:solidFill>
                    <a:srgbClr val="ffffff"/>
                  </a:solidFill>
                </a:uFill>
                <a:latin typeface="Arial"/>
              </a:rPr>
              <a:t>produce junk contents </a:t>
            </a:r>
            <a:endParaRPr b="0" lang="en-GB" sz="2800" spc="-1" strike="noStrike">
              <a:solidFill>
                <a:srgbClr val="ffffff"/>
              </a:solidFill>
              <a:uFill>
                <a:solidFill>
                  <a:srgbClr val="ffffff"/>
                </a:solidFill>
              </a:uFill>
              <a:latin typeface="Arial"/>
            </a:endParaRPr>
          </a:p>
          <a:p>
            <a:pPr lvl="1" marL="864000" indent="-324000">
              <a:spcBef>
                <a:spcPts val="1134"/>
              </a:spcBef>
              <a:buClr>
                <a:srgbClr val="ffffff"/>
              </a:buClr>
              <a:buSzPct val="75000"/>
              <a:buFont typeface="Symbol" charset="2"/>
              <a:buChar char=""/>
            </a:pPr>
            <a:r>
              <a:rPr b="0" lang="ru-RU" sz="2800" spc="-1" strike="noStrike">
                <a:solidFill>
                  <a:srgbClr val="ffffff"/>
                </a:solidFill>
                <a:uFill>
                  <a:solidFill>
                    <a:srgbClr val="ffffff"/>
                  </a:solidFill>
                </a:uFill>
                <a:latin typeface="Arial"/>
              </a:rPr>
              <a:t>they use the listing to promote </a:t>
            </a:r>
            <a:endParaRPr b="0" lang="en-GB" sz="28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ru-RU" sz="3200" spc="-1" strike="noStrike">
                <a:solidFill>
                  <a:srgbClr val="ffffff"/>
                </a:solidFill>
                <a:uFill>
                  <a:solidFill>
                    <a:srgbClr val="ffffff"/>
                  </a:solidFill>
                </a:uFill>
                <a:latin typeface="Arial"/>
              </a:rPr>
              <a:t>I later asked her for a list but I don't have one at this.</a:t>
            </a:r>
            <a:endParaRPr b="0" lang="en-GB" sz="3200" spc="-1" strike="noStrike">
              <a:solidFill>
                <a:srgbClr val="ffffff"/>
              </a:solidFill>
              <a:uFill>
                <a:solidFill>
                  <a:srgbClr val="ffffff"/>
                </a:solidFill>
              </a:uFill>
              <a:latin typeface="Arial"/>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first step taken</a:t>
            </a:r>
            <a:endParaRPr b="0" lang="en-GB" sz="4400" spc="-1" strike="noStrike">
              <a:solidFill>
                <a:srgbClr val="ffffff"/>
              </a:solidFill>
              <a:uFill>
                <a:solidFill>
                  <a:srgbClr val="ffffff"/>
                </a:solidFill>
              </a:uFill>
              <a:latin typeface="Arial"/>
            </a:endParaRPr>
          </a:p>
        </p:txBody>
      </p:sp>
      <p:sp>
        <p:nvSpPr>
          <p:cNvPr id="15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wrote a blog post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https://blog.repec.org/author/krichel/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emphasis was on quality control of records going forward. </a:t>
            </a:r>
            <a:endParaRPr b="0" lang="en-GB" sz="3200" spc="-1" strike="noStrike">
              <a:solidFill>
                <a:srgbClr val="ffffff"/>
              </a:solidFill>
              <a:uFill>
                <a:solidFill>
                  <a:srgbClr val="ffffff"/>
                </a:solidFill>
              </a:uFill>
              <a:latin typeface="Arial"/>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from the blog post (1)</a:t>
            </a:r>
            <a:endParaRPr b="0" lang="en-GB" sz="4400" spc="-1" strike="noStrike">
              <a:solidFill>
                <a:srgbClr val="ffffff"/>
              </a:solidFill>
              <a:uFill>
                <a:solidFill>
                  <a:srgbClr val="ffffff"/>
                </a:solidFill>
              </a:uFill>
              <a:latin typeface="Arial"/>
            </a:endParaRPr>
          </a:p>
        </p:txBody>
      </p:sp>
      <p:sp>
        <p:nvSpPr>
          <p:cNvPr id="15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is a growing number of journal-like outlets that pretend to be normal open access journals. But in reality, all they do is take authors’ money, and put the content up on a web site. They do no quality  control. They have no editorial board that does any work. In fact, many times people on the board do not even know that they are on it.</a:t>
            </a:r>
            <a:endParaRPr b="0" lang="en-GB" sz="3200" spc="-1" strike="noStrike">
              <a:solidFill>
                <a:srgbClr val="ffffff"/>
              </a:solidFill>
              <a:uFill>
                <a:solidFill>
                  <a:srgbClr val="ffffff"/>
                </a:solidFill>
              </a:uFill>
              <a:latin typeface="Arial"/>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from the blog post (2)</a:t>
            </a:r>
            <a:endParaRPr b="0" lang="en-GB" sz="4400" spc="-1" strike="noStrike">
              <a:solidFill>
                <a:srgbClr val="ffffff"/>
              </a:solidFill>
              <a:uFill>
                <a:solidFill>
                  <a:srgbClr val="ffffff"/>
                </a:solidFill>
              </a:uFill>
              <a:latin typeface="Arial"/>
            </a:endParaRPr>
          </a:p>
        </p:txBody>
      </p:sp>
      <p:sp>
        <p:nvSpPr>
          <p:cNvPr id="157"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Traditionally, RePEc has not done any quality control prior to listing additional journals. We believe that quality can best be assessed by users of the RePEc dataset. However, we have been criticized for helping these deceitful outlets gain a mantle of respectability through their RePEc listing. Therefore we take this step forward. We expect quality control also to be an issue with toll-gated journals.</a:t>
            </a:r>
            <a:endParaRPr b="0" lang="en-GB" sz="3200" spc="-1" strike="noStrike">
              <a:solidFill>
                <a:srgbClr val="ffffff"/>
              </a:solidFill>
              <a:uFill>
                <a:solidFill>
                  <a:srgbClr val="ffffff"/>
                </a:solidFill>
              </a:uFill>
              <a:latin typeface="Arial"/>
            </a:endParaRPr>
          </a:p>
        </p:txBody>
      </p:sp>
      <p:sp>
        <p:nvSpPr>
          <p:cNvPr id="158" name="TextShape 3"/>
          <p:cNvSpPr txBox="1"/>
          <p:nvPr/>
        </p:nvSpPr>
        <p:spPr>
          <a:xfrm>
            <a:off x="504360" y="1769040"/>
            <a:ext cx="9071640" cy="4384080"/>
          </a:xfrm>
          <a:prstGeom prst="rect">
            <a:avLst/>
          </a:prstGeom>
          <a:noFill/>
          <a:ln>
            <a:noFill/>
          </a:ln>
        </p:spPr>
      </p:sp>
      <p:sp>
        <p:nvSpPr>
          <p:cNvPr id="159" name="TextShape 4"/>
          <p:cNvSpPr txBox="1"/>
          <p:nvPr/>
        </p:nvSpPr>
        <p:spPr>
          <a:xfrm>
            <a:off x="504360" y="1769040"/>
            <a:ext cx="9071640" cy="4384080"/>
          </a:xfrm>
          <a:prstGeom prst="rect">
            <a:avLst/>
          </a:prstGeom>
          <a:noFill/>
          <a:ln>
            <a:noFill/>
          </a:ln>
        </p:spPr>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from the blog post (3)</a:t>
            </a:r>
            <a:endParaRPr b="0" lang="en-GB" sz="4400" spc="-1" strike="noStrike">
              <a:solidFill>
                <a:srgbClr val="ffffff"/>
              </a:solidFill>
              <a:uFill>
                <a:solidFill>
                  <a:srgbClr val="ffffff"/>
                </a:solidFill>
              </a:uFill>
              <a:latin typeface="Arial"/>
            </a:endParaRPr>
          </a:p>
        </p:txBody>
      </p:sp>
      <p:sp>
        <p:nvSpPr>
          <p:cNvPr id="16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volunteer we are looking for will determine the exact name of the committee and its remit. (S)he would recruit a few committee members. (S)he would run the mailing list and maintain some web pages for the committee. RePEc can provide both. Anybody who is interested in this work should contact repec@repec.org.</a:t>
            </a:r>
            <a:endParaRPr b="0" lang="en-GB" sz="3200" spc="-1" strike="noStrike">
              <a:solidFill>
                <a:srgbClr val="ffffff"/>
              </a:solidFill>
              <a:uFill>
                <a:solidFill>
                  <a:srgbClr val="ffffff"/>
                </a:solidFill>
              </a:uFill>
              <a:latin typeface="Arial"/>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comments on the post</a:t>
            </a:r>
            <a:endParaRPr b="0" lang="en-GB" sz="4400" spc="-1" strike="noStrike">
              <a:solidFill>
                <a:srgbClr val="ffffff"/>
              </a:solidFill>
              <a:uFill>
                <a:solidFill>
                  <a:srgbClr val="ffffff"/>
                </a:solidFill>
              </a:uFill>
              <a:latin typeface="Arial"/>
            </a:endParaRPr>
          </a:p>
        </p:txBody>
      </p:sp>
      <p:sp>
        <p:nvSpPr>
          <p:cNvPr id="16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It's the work on a genius.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But it is misleading to talk about “quality control”.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 lot of people (mis)took this as look at the fundamental quality of journal.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essence of the post pointed at a fraudulent activity that needs to be found out about. </a:t>
            </a:r>
            <a:endParaRPr b="0" lang="en-GB" sz="3200" spc="-1" strike="noStrike">
              <a:solidFill>
                <a:srgbClr val="ffffff"/>
              </a:solidFill>
              <a:uFill>
                <a:solidFill>
                  <a:srgbClr val="ffffff"/>
                </a:solidFill>
              </a:uFill>
              <a:latin typeface="Arial"/>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reactions</a:t>
            </a:r>
            <a:endParaRPr b="0" lang="en-GB" sz="4400" spc="-1" strike="noStrike">
              <a:solidFill>
                <a:srgbClr val="ffffff"/>
              </a:solidFill>
              <a:uFill>
                <a:solidFill>
                  <a:srgbClr val="ffffff"/>
                </a:solidFill>
              </a:uFill>
              <a:latin typeface="Arial"/>
            </a:endParaRPr>
          </a:p>
        </p:txBody>
      </p:sp>
      <p:sp>
        <p:nvSpPr>
          <p:cNvPr id="16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Well about 10 reactions to the blog post itself from volunteers.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Then about 20 more when Christian Zimmermann placed the text into his monthly mailing to RePEc authors.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needed a mailing list to get them to talk to each other.</a:t>
            </a:r>
            <a:endParaRPr b="0" lang="en-GB" sz="3200" spc="-1" strike="noStrike">
              <a:solidFill>
                <a:srgbClr val="ffffff"/>
              </a:solidFill>
              <a:uFill>
                <a:solidFill>
                  <a:srgbClr val="ffffff"/>
                </a:solidFill>
              </a:uFill>
              <a:latin typeface="Arial"/>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chicken and egg</a:t>
            </a:r>
            <a:endParaRPr b="0" lang="en-GB" sz="4400" spc="-1" strike="noStrike">
              <a:solidFill>
                <a:srgbClr val="ffffff"/>
              </a:solidFill>
              <a:uFill>
                <a:solidFill>
                  <a:srgbClr val="ffffff"/>
                </a:solidFill>
              </a:uFill>
              <a:latin typeface="Arial"/>
            </a:endParaRPr>
          </a:p>
        </p:txBody>
      </p:sp>
      <p:sp>
        <p:nvSpPr>
          <p:cNvPr id="167"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To open a mailing list, we need some sort of a name for the list.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should be related to the work on the committee.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But that means a name of the committee needs to be found.</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settled on the name “committee on deceptive publishing”.</a:t>
            </a:r>
            <a:endParaRPr b="0" lang="en-GB" sz="3200" spc="-1" strike="noStrike">
              <a:solidFill>
                <a:srgbClr val="ffffff"/>
              </a:solidFill>
              <a:uFill>
                <a:solidFill>
                  <a:srgbClr val="ffffff"/>
                </a:solidFill>
              </a:uFill>
              <a:latin typeface="Arial"/>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deception</a:t>
            </a:r>
            <a:endParaRPr b="0" lang="en-GB" sz="4400" spc="-1" strike="noStrike">
              <a:solidFill>
                <a:srgbClr val="ffffff"/>
              </a:solidFill>
              <a:uFill>
                <a:solidFill>
                  <a:srgbClr val="ffffff"/>
                </a:solidFill>
              </a:uFill>
              <a:latin typeface="Arial"/>
            </a:endParaRPr>
          </a:p>
        </p:txBody>
      </p:sp>
      <p:sp>
        <p:nvSpPr>
          <p:cNvPr id="169"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know there are good papers and that there are lousy papers.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know that there are good journal and that are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can not draw an objective line separating them.</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can show, maybe even proof deception.</a:t>
            </a:r>
            <a:endParaRPr b="0" lang="en-GB" sz="3200" spc="-1" strike="noStrike">
              <a:solidFill>
                <a:srgbClr val="ffffff"/>
              </a:solidFill>
              <a:uFill>
                <a:solidFill>
                  <a:srgbClr val="ffffff"/>
                </a:solidFill>
              </a:u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structure</a:t>
            </a:r>
            <a:endParaRPr b="0" lang="en-GB" sz="4400" spc="-1" strike="noStrike">
              <a:solidFill>
                <a:srgbClr val="ffffff"/>
              </a:solidFill>
              <a:uFill>
                <a:solidFill>
                  <a:srgbClr val="ffffff"/>
                </a:solidFill>
              </a:uFill>
              <a:latin typeface="Arial"/>
            </a:endParaRPr>
          </a:p>
        </p:txBody>
      </p:sp>
      <p:sp>
        <p:nvSpPr>
          <p:cNvPr id="89"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 bit about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To control quality, we need to sanction contents that is in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Assuming we want to impose a sanction on RePEc contents how can be do it.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Why should we sanction anything?</a:t>
            </a:r>
            <a:endParaRPr b="0" lang="en-GB" sz="3200" spc="-1" strike="noStrike">
              <a:solidFill>
                <a:srgbClr val="ffffff"/>
              </a:solidFill>
              <a:uFill>
                <a:solidFill>
                  <a:srgbClr val="ffffff"/>
                </a:solidFill>
              </a:uFill>
              <a:latin typeface="Arial"/>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state of work</a:t>
            </a:r>
            <a:endParaRPr b="0" lang="en-GB" sz="4400" spc="-1" strike="noStrike">
              <a:solidFill>
                <a:srgbClr val="ffffff"/>
              </a:solidFill>
              <a:uFill>
                <a:solidFill>
                  <a:srgbClr val="ffffff"/>
                </a:solidFill>
              </a:uFill>
              <a:latin typeface="Arial"/>
            </a:endParaRPr>
          </a:p>
        </p:txBody>
      </p:sp>
      <p:sp>
        <p:nvSpPr>
          <p:cNvPr id="17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There has been discussion on the name.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Somebody suggested “task force”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recognized the need for a written constitution.</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feel that among the people in the group, we would have problems finding somebody who understands.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 discussions are public. http://lists.openlib.org/pipermail/codep-run/ </a:t>
            </a:r>
            <a:endParaRPr b="0" lang="en-GB" sz="3200" spc="-1" strike="noStrike">
              <a:solidFill>
                <a:srgbClr val="ffffff"/>
              </a:solidFill>
              <a:uFill>
                <a:solidFill>
                  <a:srgbClr val="ffffff"/>
                </a:solidFill>
              </a:uFill>
              <a:latin typeface="Arial"/>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ad hoc case Bentham</a:t>
            </a:r>
            <a:endParaRPr b="0" lang="en-GB" sz="4400" spc="-1" strike="noStrike">
              <a:solidFill>
                <a:srgbClr val="ffffff"/>
              </a:solidFill>
              <a:uFill>
                <a:solidFill>
                  <a:srgbClr val="ffffff"/>
                </a:solidFill>
              </a:uFill>
              <a:latin typeface="Arial"/>
            </a:endParaRPr>
          </a:p>
        </p:txBody>
      </p:sp>
      <p:sp>
        <p:nvSpPr>
          <p:cNvPr id="17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When Bentham applied for a code, I took the initiative to put it in front of the committee even though we don't have a constitution.</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They only have one journal that--with a stretch—is relevant.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We found no evidence of deception.</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regretted this step.</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2017-01 a pioneering additive sanction</a:t>
            </a:r>
            <a:endParaRPr b="0" lang="en-GB" sz="4400" spc="-1" strike="noStrike">
              <a:solidFill>
                <a:srgbClr val="ffffff"/>
              </a:solidFill>
              <a:uFill>
                <a:solidFill>
                  <a:srgbClr val="ffffff"/>
                </a:solidFill>
              </a:uFill>
              <a:latin typeface="Arial"/>
            </a:endParaRPr>
          </a:p>
        </p:txBody>
      </p:sp>
      <p:sp>
        <p:nvSpPr>
          <p:cNvPr id="17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Christian Zimmermann wrote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t>
            </a:r>
            <a:r>
              <a:rPr b="0" lang="en-GB" sz="3200" spc="-1" strike="noStrike">
                <a:solidFill>
                  <a:srgbClr val="ffffff"/>
                </a:solidFill>
                <a:uFill>
                  <a:solidFill>
                    <a:srgbClr val="ffffff"/>
                  </a:solidFill>
                </a:uFill>
                <a:latin typeface="Arial"/>
              </a:rPr>
              <a:t>Following up on the recent conversation about journals not in the scope of RePEc: I have now removed some from the listing on IDEAS. Their content is still indexed and available, the journals are just not listed.</a:t>
            </a:r>
            <a:endParaRPr b="0" lang="en-GB" sz="3200" spc="-1" strike="noStrike">
              <a:solidFill>
                <a:srgbClr val="ffffff"/>
              </a:solidFill>
              <a:uFill>
                <a:solidFill>
                  <a:srgbClr val="ffffff"/>
                </a:solidFill>
              </a:uFill>
              <a:latin typeface="Arial"/>
            </a:endParaRPr>
          </a:p>
          <a:p>
            <a:pPr marL="108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  </a:t>
            </a:r>
            <a:r>
              <a:rPr b="0" lang="en-GB" sz="3200" spc="-1" strike="noStrike">
                <a:solidFill>
                  <a:srgbClr val="ffffff"/>
                </a:solidFill>
                <a:uFill>
                  <a:solidFill>
                    <a:srgbClr val="ffffff"/>
                  </a:solidFill>
                </a:uFill>
                <a:latin typeface="Arial"/>
              </a:rPr>
              <a:t>A listing of those not listed is here: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https://ideas.repec.org/i/hidden.html”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endParaRPr b="0" lang="en-GB" sz="3200" spc="-1" strike="noStrike">
              <a:solidFill>
                <a:srgbClr val="ffffff"/>
              </a:solidFill>
              <a:uFill>
                <a:solidFill>
                  <a:srgbClr val="ffffff"/>
                </a:solidFill>
              </a:uFill>
              <a:latin typeface="Arial"/>
            </a:endParaRPr>
          </a:p>
        </p:txBody>
      </p:sp>
      <p:sp>
        <p:nvSpPr>
          <p:cNvPr id="176" name="TextShape 3"/>
          <p:cNvSpPr txBox="1"/>
          <p:nvPr/>
        </p:nvSpPr>
        <p:spPr>
          <a:xfrm>
            <a:off x="504360" y="1769040"/>
            <a:ext cx="9071640" cy="4384080"/>
          </a:xfrm>
          <a:prstGeom prst="rect">
            <a:avLst/>
          </a:prstGeom>
          <a:noFill/>
          <a:ln>
            <a:noFill/>
          </a:ln>
        </p:spPr>
      </p:sp>
      <p:sp>
        <p:nvSpPr>
          <p:cNvPr id="177" name="TextShape 4"/>
          <p:cNvSpPr txBox="1"/>
          <p:nvPr/>
        </p:nvSpPr>
        <p:spPr>
          <a:xfrm>
            <a:off x="504360" y="1769040"/>
            <a:ext cx="9071640" cy="4384080"/>
          </a:xfrm>
          <a:prstGeom prst="rect">
            <a:avLst/>
          </a:prstGeom>
          <a:noFill/>
          <a:ln>
            <a:noFill/>
          </a:ln>
        </p:spPr>
      </p:sp>
      <p:sp>
        <p:nvSpPr>
          <p:cNvPr id="178" name="TextShape 5"/>
          <p:cNvSpPr txBox="1"/>
          <p:nvPr/>
        </p:nvSpPr>
        <p:spPr>
          <a:xfrm>
            <a:off x="504360" y="1769040"/>
            <a:ext cx="9071640" cy="4384080"/>
          </a:xfrm>
          <a:prstGeom prst="rect">
            <a:avLst/>
          </a:prstGeom>
          <a:noFill/>
          <a:ln>
            <a:noFill/>
          </a:ln>
        </p:spPr>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504000" y="301320"/>
            <a:ext cx="9071640" cy="5851800"/>
          </a:xfrm>
          <a:prstGeom prst="rect">
            <a:avLst/>
          </a:prstGeom>
          <a:noFill/>
          <a:ln>
            <a:noFill/>
          </a:ln>
        </p:spPr>
        <p:txBody>
          <a:bodyPr lIns="0" rIns="0" tIns="0" bIns="0" anchor="ctr"/>
          <a:p>
            <a:pPr algn="ctr"/>
            <a:r>
              <a:rPr b="0" lang="bg-BG" sz="4400" spc="-1" strike="noStrike">
                <a:solidFill>
                  <a:srgbClr val="ffffff"/>
                </a:solidFill>
                <a:uFill>
                  <a:solidFill>
                    <a:srgbClr val="ffffff"/>
                  </a:solidFill>
                </a:uFill>
                <a:latin typeface="Arial"/>
              </a:rPr>
              <a:t>Спасибо</a:t>
            </a:r>
            <a:r>
              <a:rPr b="0" lang="en-GB" sz="4400" spc="-1" strike="noStrike">
                <a:solidFill>
                  <a:srgbClr val="ffffff"/>
                </a:solidFill>
                <a:uFill>
                  <a:solidFill>
                    <a:srgbClr val="ffffff"/>
                  </a:solidFill>
                </a:uFill>
                <a:latin typeface="Arial"/>
              </a:rPr>
              <a:t> за </a:t>
            </a:r>
            <a:r>
              <a:rPr b="0" lang="bg-BG" sz="4400" spc="-1" strike="noStrike">
                <a:solidFill>
                  <a:srgbClr val="ffffff"/>
                </a:solidFill>
                <a:uFill>
                  <a:solidFill>
                    <a:srgbClr val="ffffff"/>
                  </a:solidFill>
                </a:uFill>
                <a:latin typeface="Arial"/>
              </a:rPr>
              <a:t>внимане</a:t>
            </a:r>
            <a:r>
              <a:rPr b="0" lang="en-GB" sz="4400" spc="-1" strike="noStrike">
                <a:solidFill>
                  <a:srgbClr val="ffffff"/>
                </a:solidFill>
                <a:uFill>
                  <a:solidFill>
                    <a:srgbClr val="ffffff"/>
                  </a:solidFill>
                </a:uFill>
                <a:latin typeface="Arial"/>
              </a:rPr>
              <a:t>!</a:t>
            </a:r>
            <a:endParaRPr b="0" lang="en-GB" sz="3200" spc="-1" strike="noStrike">
              <a:solidFill>
                <a:srgbClr val="ffffff"/>
              </a:solidFill>
              <a:uFill>
                <a:solidFill>
                  <a:srgbClr val="ffffff"/>
                </a:solidFill>
              </a:uFill>
              <a:latin typeface="Arial"/>
            </a:endParaRPr>
          </a:p>
          <a:p>
            <a:pPr algn="ctr"/>
            <a:endParaRPr b="0" lang="en-GB" sz="3200" spc="-1" strike="noStrike">
              <a:solidFill>
                <a:srgbClr val="ffffff"/>
              </a:solidFill>
              <a:uFill>
                <a:solidFill>
                  <a:srgbClr val="ffffff"/>
                </a:solidFill>
              </a:uFill>
              <a:latin typeface="Arial"/>
            </a:endParaRPr>
          </a:p>
          <a:p>
            <a:pPr algn="ctr"/>
            <a:r>
              <a:rPr b="0" lang="ru-RU" sz="4400" spc="-1" strike="noStrike">
                <a:solidFill>
                  <a:srgbClr val="ffffff"/>
                </a:solidFill>
                <a:uFill>
                  <a:solidFill>
                    <a:srgbClr val="ffffff"/>
                  </a:solidFill>
                </a:uFill>
                <a:latin typeface="Arial"/>
              </a:rPr>
              <a:t>Томас</a:t>
            </a:r>
            <a:r>
              <a:rPr b="0" lang="en-GB" sz="4400" spc="-1" strike="noStrike">
                <a:solidFill>
                  <a:srgbClr val="ffffff"/>
                </a:solidFill>
                <a:uFill>
                  <a:solidFill>
                    <a:srgbClr val="ffffff"/>
                  </a:solidFill>
                </a:uFill>
                <a:latin typeface="Arial"/>
              </a:rPr>
              <a:t> </a:t>
            </a:r>
            <a:r>
              <a:rPr b="0" lang="ru-RU" sz="4400" spc="-1" strike="noStrike">
                <a:solidFill>
                  <a:srgbClr val="ffffff"/>
                </a:solidFill>
                <a:uFill>
                  <a:solidFill>
                    <a:srgbClr val="ffffff"/>
                  </a:solidFill>
                </a:uFill>
                <a:latin typeface="Arial"/>
              </a:rPr>
              <a:t>Крихель</a:t>
            </a:r>
            <a:endParaRPr b="0" lang="en-GB" sz="3200" spc="-1" strike="noStrike">
              <a:solidFill>
                <a:srgbClr val="ffffff"/>
              </a:solidFill>
              <a:uFill>
                <a:solidFill>
                  <a:srgbClr val="ffffff"/>
                </a:solidFill>
              </a:uFill>
              <a:latin typeface="Arial"/>
            </a:endParaRPr>
          </a:p>
          <a:p>
            <a:pPr algn="ctr"/>
            <a:endParaRPr b="0" lang="en-GB" sz="3200" spc="-1" strike="noStrike">
              <a:solidFill>
                <a:srgbClr val="ffffff"/>
              </a:solidFill>
              <a:uFill>
                <a:solidFill>
                  <a:srgbClr val="ffffff"/>
                </a:solidFill>
              </a:uFill>
              <a:latin typeface="Arial"/>
            </a:endParaRPr>
          </a:p>
          <a:p>
            <a:pPr algn="ctr"/>
            <a:r>
              <a:rPr b="0" lang="en-GB" sz="4400" spc="-1" strike="noStrike">
                <a:solidFill>
                  <a:srgbClr val="ffffff"/>
                </a:solidFill>
                <a:uFill>
                  <a:solidFill>
                    <a:srgbClr val="ffffff"/>
                  </a:solidFill>
                </a:uFill>
                <a:latin typeface="Arial"/>
              </a:rPr>
              <a:t>http://openlib.org/home/krichel</a:t>
            </a:r>
            <a:endParaRPr b="0" lang="en-GB" sz="3200" spc="-1" strike="noStrike">
              <a:solidFill>
                <a:srgbClr val="ffffff"/>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RePEc and me</a:t>
            </a:r>
            <a:endParaRPr b="0" lang="en-GB" sz="4400" spc="-1" strike="noStrike">
              <a:solidFill>
                <a:srgbClr val="ffffff"/>
              </a:solidFill>
              <a:uFill>
                <a:solidFill>
                  <a:srgbClr val="ffffff"/>
                </a:solidFill>
              </a:uFill>
              <a:latin typeface="Arial"/>
            </a:endParaRPr>
          </a:p>
        </p:txBody>
      </p:sp>
      <p:sp>
        <p:nvSpPr>
          <p:cNvPr id="91"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Basically I am the founder of RePEc.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In the sense that I wrote the documents that allow RePEc to actually work.</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In the sense that laid all the ground work years before RePEc was created.</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 </a:t>
            </a:r>
            <a:endParaRPr b="0" lang="en-GB" sz="3200" spc="-1" strike="noStrike">
              <a:solidFill>
                <a:srgbClr val="ffffff"/>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working papers</a:t>
            </a:r>
            <a:endParaRPr b="0" lang="en-GB" sz="4400" spc="-1" strike="noStrike">
              <a:solidFill>
                <a:srgbClr val="ffffff"/>
              </a:solidFill>
              <a:uFill>
                <a:solidFill>
                  <a:srgbClr val="ffffff"/>
                </a:solidFill>
              </a:uFill>
              <a:latin typeface="Arial"/>
            </a:endParaRPr>
          </a:p>
        </p:txBody>
      </p:sp>
      <p:sp>
        <p:nvSpPr>
          <p:cNvPr id="93"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A publication from that is specific to economics and computer science. </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remains active in economics only.</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Economics departments issues early accounts research papers written by their staff.</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In the early 90s, they were still circulated by postal mail. </a:t>
            </a:r>
            <a:endParaRPr b="0" lang="en-GB" sz="3200" spc="-1" strike="noStrike">
              <a:solidFill>
                <a:srgbClr val="ffffff"/>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1991</a:t>
            </a:r>
            <a:endParaRPr b="0" lang="en-GB" sz="4400" spc="-1" strike="noStrike">
              <a:solidFill>
                <a:srgbClr val="ffffff"/>
              </a:solidFill>
              <a:uFill>
                <a:solidFill>
                  <a:srgbClr val="ffffff"/>
                </a:solidFill>
              </a:uFill>
              <a:latin typeface="Arial"/>
            </a:endParaRPr>
          </a:p>
        </p:txBody>
      </p:sp>
      <p:sp>
        <p:nvSpPr>
          <p:cNvPr id="95"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Contents: Warwick working paper acquisitions list.</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Technology: Email lists.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Idea: distribute the acquisitions list through email.</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leads to the formation of BibEc.</a:t>
            </a:r>
            <a:endParaRPr b="0" lang="en-GB" sz="3200" spc="-1" strike="noStrike">
              <a:solidFill>
                <a:srgbClr val="ffffff"/>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1992</a:t>
            </a:r>
            <a:endParaRPr b="0" lang="en-GB" sz="4400" spc="-1" strike="noStrike">
              <a:solidFill>
                <a:srgbClr val="ffffff"/>
              </a:solidFill>
              <a:uFill>
                <a:solidFill>
                  <a:srgbClr val="ffffff"/>
                </a:solidFill>
              </a:uFill>
              <a:latin typeface="Arial"/>
            </a:endParaRPr>
          </a:p>
        </p:txBody>
      </p:sp>
      <p:sp>
        <p:nvSpPr>
          <p:cNvPr id="97"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Contents: free software for TeX, emacs etc.</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Technology: anonymous ftp.</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Idea: make academic papers available in a public place on the Internet for download.</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Leads to the formation of WoPEc.</a:t>
            </a:r>
            <a:endParaRPr b="0" lang="en-GB" sz="3200" spc="-1" strike="noStrike">
              <a:solidFill>
                <a:srgbClr val="ffffff"/>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504000" y="301320"/>
            <a:ext cx="9071640" cy="1262160"/>
          </a:xfrm>
          <a:prstGeom prst="rect">
            <a:avLst/>
          </a:prstGeom>
          <a:noFill/>
          <a:ln>
            <a:noFill/>
          </a:ln>
        </p:spPr>
        <p:txBody>
          <a:bodyPr lIns="0" rIns="0" tIns="0" bIns="0" anchor="ctr"/>
          <a:p>
            <a:pPr algn="ctr"/>
            <a:r>
              <a:rPr b="0" lang="en-GB" sz="4400" spc="-1" strike="noStrike">
                <a:solidFill>
                  <a:srgbClr val="ffffff"/>
                </a:solidFill>
                <a:uFill>
                  <a:solidFill>
                    <a:srgbClr val="ffffff"/>
                  </a:solidFill>
                </a:uFill>
                <a:latin typeface="Arial"/>
              </a:rPr>
              <a:t>NetEc</a:t>
            </a:r>
            <a:endParaRPr b="0" lang="en-GB" sz="4400" spc="-1" strike="noStrike">
              <a:solidFill>
                <a:srgbClr val="ffffff"/>
              </a:solidFill>
              <a:uFill>
                <a:solidFill>
                  <a:srgbClr val="ffffff"/>
                </a:solidFill>
              </a:uFill>
              <a:latin typeface="Arial"/>
            </a:endParaRPr>
          </a:p>
        </p:txBody>
      </p:sp>
      <p:sp>
        <p:nvSpPr>
          <p:cNvPr id="99" name="TextShape 2"/>
          <p:cNvSpPr txBox="1"/>
          <p:nvPr/>
        </p:nvSpPr>
        <p:spPr>
          <a:xfrm>
            <a:off x="504000" y="1769040"/>
            <a:ext cx="9071640" cy="4384080"/>
          </a:xfrm>
          <a:prstGeom prst="rect">
            <a:avLst/>
          </a:prstGeom>
          <a:noFill/>
          <a:ln>
            <a:noFill/>
          </a:ln>
        </p:spPr>
        <p:txBody>
          <a:bodyPr lIns="0" rIns="0" tIns="0" bIns="0"/>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It was a group of Internet services to help economists.</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I first ran it in February 1993 on a gopher server that Manchester computing centre gave me.</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On the web since 1994.</a:t>
            </a:r>
            <a:endParaRPr b="0" lang="en-GB" sz="3200" spc="-1" strike="noStrike">
              <a:solidFill>
                <a:srgbClr val="ffffff"/>
              </a:solidFill>
              <a:uFill>
                <a:solidFill>
                  <a:srgbClr val="ffffff"/>
                </a:solidFill>
              </a:uFill>
              <a:latin typeface="Arial"/>
            </a:endParaRPr>
          </a:p>
          <a:p>
            <a:pPr marL="432000" indent="-324000">
              <a:spcBef>
                <a:spcPts val="1417"/>
              </a:spcBef>
              <a:buClr>
                <a:srgbClr val="ffffff"/>
              </a:buClr>
              <a:buSzPct val="45000"/>
              <a:buFont typeface="Wingdings" charset="2"/>
              <a:buChar char=""/>
            </a:pPr>
            <a:r>
              <a:rPr b="0" lang="en-GB" sz="3200" spc="-1" strike="noStrike">
                <a:solidFill>
                  <a:srgbClr val="ffffff"/>
                </a:solidFill>
                <a:uFill>
                  <a:solidFill>
                    <a:srgbClr val="ffffff"/>
                  </a:solidFill>
                </a:uFill>
                <a:latin typeface="Arial"/>
              </a:rPr>
              <a:t>Essentially run by me.</a:t>
            </a:r>
            <a:endParaRPr b="0" lang="en-GB" sz="3200" spc="-1" strike="noStrike">
              <a:solidFill>
                <a:srgbClr val="ffffff"/>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717</TotalTime>
  <Application>LibreOffice/5.2.6.2$Linux_x86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2017-03-27T14:35:43Z</dcterms:created>
  <dc:creator/>
  <dc:description/>
  <dc:language>en-GB</dc:language>
  <cp:lastModifiedBy/>
  <dcterms:modified xsi:type="dcterms:W3CDTF">2017-04-20T13:56:32Z</dcterms:modified>
  <cp:revision>53</cp:revision>
  <dc:subject/>
  <dc:title>black_back</dc:title>
</cp:coreProperties>
</file>