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1"/>
  </p:notesMasterIdLst>
  <p:sldIdLst>
    <p:sldId id="603" r:id="rId2"/>
    <p:sldId id="604" r:id="rId3"/>
    <p:sldId id="605" r:id="rId4"/>
    <p:sldId id="606" r:id="rId5"/>
    <p:sldId id="607" r:id="rId6"/>
    <p:sldId id="608" r:id="rId7"/>
    <p:sldId id="609" r:id="rId8"/>
    <p:sldId id="610" r:id="rId9"/>
    <p:sldId id="611" r:id="rId10"/>
    <p:sldId id="612" r:id="rId11"/>
    <p:sldId id="613" r:id="rId12"/>
    <p:sldId id="614" r:id="rId13"/>
    <p:sldId id="615" r:id="rId14"/>
    <p:sldId id="616" r:id="rId15"/>
    <p:sldId id="617" r:id="rId16"/>
    <p:sldId id="618" r:id="rId17"/>
    <p:sldId id="619" r:id="rId18"/>
    <p:sldId id="620" r:id="rId19"/>
    <p:sldId id="621" r:id="rId20"/>
    <p:sldId id="622" r:id="rId21"/>
    <p:sldId id="623" r:id="rId22"/>
    <p:sldId id="624" r:id="rId23"/>
    <p:sldId id="625" r:id="rId24"/>
    <p:sldId id="627" r:id="rId25"/>
    <p:sldId id="626" r:id="rId26"/>
    <p:sldId id="628" r:id="rId27"/>
    <p:sldId id="629" r:id="rId28"/>
    <p:sldId id="630" r:id="rId29"/>
    <p:sldId id="631" r:id="rId30"/>
    <p:sldId id="632" r:id="rId31"/>
    <p:sldId id="633" r:id="rId32"/>
    <p:sldId id="634" r:id="rId33"/>
    <p:sldId id="635" r:id="rId34"/>
    <p:sldId id="636" r:id="rId35"/>
    <p:sldId id="637" r:id="rId36"/>
    <p:sldId id="638" r:id="rId37"/>
    <p:sldId id="639" r:id="rId38"/>
    <p:sldId id="640" r:id="rId39"/>
    <p:sldId id="641" r:id="rId40"/>
    <p:sldId id="642" r:id="rId41"/>
    <p:sldId id="643" r:id="rId42"/>
    <p:sldId id="644" r:id="rId43"/>
    <p:sldId id="645" r:id="rId44"/>
    <p:sldId id="646" r:id="rId45"/>
    <p:sldId id="647" r:id="rId46"/>
    <p:sldId id="648" r:id="rId47"/>
    <p:sldId id="649" r:id="rId48"/>
    <p:sldId id="650" r:id="rId49"/>
    <p:sldId id="651" r:id="rId50"/>
    <p:sldId id="652" r:id="rId51"/>
    <p:sldId id="653" r:id="rId52"/>
    <p:sldId id="654" r:id="rId53"/>
    <p:sldId id="655" r:id="rId54"/>
    <p:sldId id="656" r:id="rId55"/>
    <p:sldId id="657" r:id="rId56"/>
    <p:sldId id="658" r:id="rId57"/>
    <p:sldId id="659" r:id="rId58"/>
    <p:sldId id="660" r:id="rId59"/>
    <p:sldId id="661" r:id="rId60"/>
    <p:sldId id="662" r:id="rId61"/>
    <p:sldId id="663" r:id="rId62"/>
    <p:sldId id="664" r:id="rId63"/>
    <p:sldId id="665" r:id="rId64"/>
    <p:sldId id="666" r:id="rId65"/>
    <p:sldId id="667" r:id="rId66"/>
    <p:sldId id="668" r:id="rId67"/>
    <p:sldId id="669" r:id="rId68"/>
    <p:sldId id="670" r:id="rId69"/>
    <p:sldId id="671" r:id="rId70"/>
    <p:sldId id="672" r:id="rId71"/>
    <p:sldId id="673" r:id="rId72"/>
    <p:sldId id="674" r:id="rId73"/>
    <p:sldId id="675" r:id="rId74"/>
    <p:sldId id="676" r:id="rId75"/>
    <p:sldId id="677" r:id="rId76"/>
    <p:sldId id="678" r:id="rId77"/>
    <p:sldId id="679" r:id="rId78"/>
    <p:sldId id="680" r:id="rId79"/>
    <p:sldId id="681" r:id="rId80"/>
    <p:sldId id="682" r:id="rId81"/>
    <p:sldId id="683" r:id="rId82"/>
    <p:sldId id="684" r:id="rId83"/>
    <p:sldId id="685" r:id="rId84"/>
    <p:sldId id="686" r:id="rId85"/>
    <p:sldId id="687" r:id="rId86"/>
    <p:sldId id="688" r:id="rId87"/>
    <p:sldId id="689" r:id="rId88"/>
    <p:sldId id="690" r:id="rId89"/>
    <p:sldId id="691" r:id="rId9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017F05-FF5C-4C40-BB0B-58A213EAD0A7}" type="datetimeFigureOut">
              <a:rPr lang="en-US" smtClean="0"/>
              <a:pPr/>
              <a:t>5/4/2010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17691F-8183-4E5A-8934-CEF1C281176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3473" name="Text Box 1"/>
          <p:cNvSpPr txBox="1">
            <a:spLocks noChangeArrowheads="1"/>
          </p:cNvSpPr>
          <p:nvPr/>
        </p:nvSpPr>
        <p:spPr bwMode="auto">
          <a:xfrm>
            <a:off x="1143000" y="685800"/>
            <a:ext cx="4573588"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873474"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2689"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882690"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3713"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883714"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4737"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884738"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5761"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885762"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6785"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886786"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7809"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887810"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8833" name="Text Box 1"/>
          <p:cNvSpPr txBox="1">
            <a:spLocks noChangeArrowheads="1"/>
          </p:cNvSpPr>
          <p:nvPr/>
        </p:nvSpPr>
        <p:spPr bwMode="auto">
          <a:xfrm>
            <a:off x="1143000" y="685800"/>
            <a:ext cx="4573588"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888834"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9857"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889858"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881"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890882"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1905"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891906"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4497"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874498"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2929"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892930"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3953"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893954"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4977"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894978"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6001"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896002"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8049"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898050"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7025"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897026"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9073"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899074"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0097"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900098"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21"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901122"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2145"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902146"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5521" name="Text Box 1"/>
          <p:cNvSpPr txBox="1">
            <a:spLocks noChangeArrowheads="1"/>
          </p:cNvSpPr>
          <p:nvPr/>
        </p:nvSpPr>
        <p:spPr bwMode="auto">
          <a:xfrm>
            <a:off x="1143000" y="685800"/>
            <a:ext cx="4573588"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875522"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3169"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903170"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4193"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904194"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5217"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905218"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6241"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906242"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7265"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907266"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8289"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908290"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9313"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909314"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0337"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910338"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61"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911362"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2385"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912386"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6545"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876546"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3409"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913410"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4433"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914434"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5457" name="Text Box 1"/>
          <p:cNvSpPr txBox="1">
            <a:spLocks noChangeArrowheads="1"/>
          </p:cNvSpPr>
          <p:nvPr/>
        </p:nvSpPr>
        <p:spPr bwMode="auto">
          <a:xfrm>
            <a:off x="1143000" y="685800"/>
            <a:ext cx="4573588"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15458"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6481"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916482"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7505" name="Text Box 1"/>
          <p:cNvSpPr txBox="1">
            <a:spLocks noChangeArrowheads="1"/>
          </p:cNvSpPr>
          <p:nvPr/>
        </p:nvSpPr>
        <p:spPr bwMode="auto">
          <a:xfrm>
            <a:off x="1143000" y="685800"/>
            <a:ext cx="4573588"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17506"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8529"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918530"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9553" name="Text Box 1"/>
          <p:cNvSpPr txBox="1">
            <a:spLocks noChangeArrowheads="1"/>
          </p:cNvSpPr>
          <p:nvPr/>
        </p:nvSpPr>
        <p:spPr bwMode="auto">
          <a:xfrm>
            <a:off x="1143000" y="685800"/>
            <a:ext cx="4573588"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19554"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0577"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920578"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01"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921602"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2625"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922626"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7569" name="Text Box 1"/>
          <p:cNvSpPr txBox="1">
            <a:spLocks noChangeArrowheads="1"/>
          </p:cNvSpPr>
          <p:nvPr/>
        </p:nvSpPr>
        <p:spPr bwMode="auto">
          <a:xfrm>
            <a:off x="1143000" y="685800"/>
            <a:ext cx="4573588"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877570"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3649" name="Text Box 1"/>
          <p:cNvSpPr txBox="1">
            <a:spLocks noChangeArrowheads="1"/>
          </p:cNvSpPr>
          <p:nvPr/>
        </p:nvSpPr>
        <p:spPr bwMode="auto">
          <a:xfrm>
            <a:off x="1143000" y="685800"/>
            <a:ext cx="4573588"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23650"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4673" name="Text Box 1"/>
          <p:cNvSpPr txBox="1">
            <a:spLocks noChangeArrowheads="1"/>
          </p:cNvSpPr>
          <p:nvPr/>
        </p:nvSpPr>
        <p:spPr bwMode="auto">
          <a:xfrm>
            <a:off x="1143000" y="685800"/>
            <a:ext cx="4573588"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24674"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5697" name="Text Box 1"/>
          <p:cNvSpPr txBox="1">
            <a:spLocks noChangeArrowheads="1"/>
          </p:cNvSpPr>
          <p:nvPr/>
        </p:nvSpPr>
        <p:spPr bwMode="auto">
          <a:xfrm>
            <a:off x="1143000" y="685800"/>
            <a:ext cx="4573588"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25698"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6721" name="Text Box 1"/>
          <p:cNvSpPr txBox="1">
            <a:spLocks noChangeArrowheads="1"/>
          </p:cNvSpPr>
          <p:nvPr/>
        </p:nvSpPr>
        <p:spPr bwMode="auto">
          <a:xfrm>
            <a:off x="1155700" y="685800"/>
            <a:ext cx="4549775" cy="3430588"/>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26722"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7745" name="Text Box 1"/>
          <p:cNvSpPr txBox="1">
            <a:spLocks noChangeArrowheads="1"/>
          </p:cNvSpPr>
          <p:nvPr/>
        </p:nvSpPr>
        <p:spPr bwMode="auto">
          <a:xfrm>
            <a:off x="1155700" y="685800"/>
            <a:ext cx="4549775" cy="3430588"/>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27746"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8769" name="Text Box 1"/>
          <p:cNvSpPr txBox="1">
            <a:spLocks noChangeArrowheads="1"/>
          </p:cNvSpPr>
          <p:nvPr/>
        </p:nvSpPr>
        <p:spPr bwMode="auto">
          <a:xfrm>
            <a:off x="1155700" y="685800"/>
            <a:ext cx="4549775"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28770"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9793" name="Text Box 1"/>
          <p:cNvSpPr txBox="1">
            <a:spLocks noChangeArrowheads="1"/>
          </p:cNvSpPr>
          <p:nvPr/>
        </p:nvSpPr>
        <p:spPr bwMode="auto">
          <a:xfrm>
            <a:off x="1155700" y="685800"/>
            <a:ext cx="4549775" cy="3430588"/>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29794"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0817" name="Text Box 1"/>
          <p:cNvSpPr txBox="1">
            <a:spLocks noChangeArrowheads="1"/>
          </p:cNvSpPr>
          <p:nvPr/>
        </p:nvSpPr>
        <p:spPr bwMode="auto">
          <a:xfrm>
            <a:off x="1155700" y="685800"/>
            <a:ext cx="4549775"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30818"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41" name="Text Box 1"/>
          <p:cNvSpPr txBox="1">
            <a:spLocks noChangeArrowheads="1"/>
          </p:cNvSpPr>
          <p:nvPr/>
        </p:nvSpPr>
        <p:spPr bwMode="auto">
          <a:xfrm>
            <a:off x="1155700" y="685800"/>
            <a:ext cx="4549775" cy="3430588"/>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31842"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2865" name="Text Box 1"/>
          <p:cNvSpPr txBox="1">
            <a:spLocks noChangeArrowheads="1"/>
          </p:cNvSpPr>
          <p:nvPr/>
        </p:nvSpPr>
        <p:spPr bwMode="auto">
          <a:xfrm>
            <a:off x="1155700" y="685800"/>
            <a:ext cx="4549775" cy="3430588"/>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32866"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8593"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878594"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3889" name="Text Box 1"/>
          <p:cNvSpPr txBox="1">
            <a:spLocks noChangeArrowheads="1"/>
          </p:cNvSpPr>
          <p:nvPr/>
        </p:nvSpPr>
        <p:spPr bwMode="auto">
          <a:xfrm>
            <a:off x="1155700" y="685800"/>
            <a:ext cx="4549775" cy="3430588"/>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33890"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4913" name="Text Box 1"/>
          <p:cNvSpPr txBox="1">
            <a:spLocks noChangeArrowheads="1"/>
          </p:cNvSpPr>
          <p:nvPr/>
        </p:nvSpPr>
        <p:spPr bwMode="auto">
          <a:xfrm>
            <a:off x="1155700" y="685800"/>
            <a:ext cx="4549775"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34914"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5937" name="Text Box 1"/>
          <p:cNvSpPr txBox="1">
            <a:spLocks noChangeArrowheads="1"/>
          </p:cNvSpPr>
          <p:nvPr/>
        </p:nvSpPr>
        <p:spPr bwMode="auto">
          <a:xfrm>
            <a:off x="1155700" y="685800"/>
            <a:ext cx="4549775"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35938"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6961" name="Text Box 1"/>
          <p:cNvSpPr txBox="1">
            <a:spLocks noChangeArrowheads="1"/>
          </p:cNvSpPr>
          <p:nvPr/>
        </p:nvSpPr>
        <p:spPr bwMode="auto">
          <a:xfrm>
            <a:off x="1155700" y="685800"/>
            <a:ext cx="4549775" cy="3430588"/>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36962"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7985" name="Text Box 1"/>
          <p:cNvSpPr txBox="1">
            <a:spLocks noChangeArrowheads="1"/>
          </p:cNvSpPr>
          <p:nvPr/>
        </p:nvSpPr>
        <p:spPr bwMode="auto">
          <a:xfrm>
            <a:off x="1155700" y="685800"/>
            <a:ext cx="4549775"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37986"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9009" name="Text Box 1"/>
          <p:cNvSpPr txBox="1">
            <a:spLocks noChangeArrowheads="1"/>
          </p:cNvSpPr>
          <p:nvPr/>
        </p:nvSpPr>
        <p:spPr bwMode="auto">
          <a:xfrm>
            <a:off x="1155700" y="685800"/>
            <a:ext cx="4549775"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39010"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0033" name="Text Box 1"/>
          <p:cNvSpPr txBox="1">
            <a:spLocks noChangeArrowheads="1"/>
          </p:cNvSpPr>
          <p:nvPr/>
        </p:nvSpPr>
        <p:spPr bwMode="auto">
          <a:xfrm>
            <a:off x="1155700" y="685800"/>
            <a:ext cx="4549775"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40034"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1057" name="Text Box 1"/>
          <p:cNvSpPr txBox="1">
            <a:spLocks noChangeArrowheads="1"/>
          </p:cNvSpPr>
          <p:nvPr/>
        </p:nvSpPr>
        <p:spPr bwMode="auto">
          <a:xfrm>
            <a:off x="1155700" y="685800"/>
            <a:ext cx="4549775"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41058"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081" name="Text Box 1"/>
          <p:cNvSpPr txBox="1">
            <a:spLocks noChangeArrowheads="1"/>
          </p:cNvSpPr>
          <p:nvPr/>
        </p:nvSpPr>
        <p:spPr bwMode="auto">
          <a:xfrm>
            <a:off x="1155700" y="685800"/>
            <a:ext cx="4549775" cy="3430588"/>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42082"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3105" name="Text Box 1"/>
          <p:cNvSpPr txBox="1">
            <a:spLocks noChangeArrowheads="1"/>
          </p:cNvSpPr>
          <p:nvPr/>
        </p:nvSpPr>
        <p:spPr bwMode="auto">
          <a:xfrm>
            <a:off x="1155700" y="685800"/>
            <a:ext cx="4549775" cy="3430588"/>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43106"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9617" name="Rectangle 1"/>
          <p:cNvSpPr txBox="1">
            <a:spLocks noGrp="1" noRot="1" noChangeAspect="1" noChangeArrowheads="1"/>
          </p:cNvSpPr>
          <p:nvPr>
            <p:ph type="sldImg"/>
          </p:nvPr>
        </p:nvSpPr>
        <p:spPr bwMode="auto">
          <a:xfrm>
            <a:off x="1144588" y="695325"/>
            <a:ext cx="4567237" cy="3425825"/>
          </a:xfrm>
          <a:prstGeom prst="rect">
            <a:avLst/>
          </a:prstGeom>
          <a:solidFill>
            <a:srgbClr val="FFFFFF"/>
          </a:solidFill>
          <a:ln>
            <a:solidFill>
              <a:srgbClr val="000000"/>
            </a:solidFill>
            <a:miter lim="800000"/>
            <a:headEnd/>
            <a:tailEnd/>
          </a:ln>
        </p:spPr>
      </p:sp>
      <p:sp>
        <p:nvSpPr>
          <p:cNvPr id="879618"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4129" name="Text Box 1"/>
          <p:cNvSpPr txBox="1">
            <a:spLocks noChangeArrowheads="1"/>
          </p:cNvSpPr>
          <p:nvPr/>
        </p:nvSpPr>
        <p:spPr bwMode="auto">
          <a:xfrm>
            <a:off x="1155700" y="685800"/>
            <a:ext cx="4549775" cy="3430588"/>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44130"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5153" name="Text Box 1"/>
          <p:cNvSpPr txBox="1">
            <a:spLocks noChangeArrowheads="1"/>
          </p:cNvSpPr>
          <p:nvPr/>
        </p:nvSpPr>
        <p:spPr bwMode="auto">
          <a:xfrm>
            <a:off x="1155700" y="685800"/>
            <a:ext cx="4549775" cy="3430588"/>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45154"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6177" name="Text Box 1"/>
          <p:cNvSpPr txBox="1">
            <a:spLocks noChangeArrowheads="1"/>
          </p:cNvSpPr>
          <p:nvPr/>
        </p:nvSpPr>
        <p:spPr bwMode="auto">
          <a:xfrm>
            <a:off x="1155700" y="685800"/>
            <a:ext cx="4549775"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46178"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7201" name="Text Box 1"/>
          <p:cNvSpPr txBox="1">
            <a:spLocks noChangeArrowheads="1"/>
          </p:cNvSpPr>
          <p:nvPr/>
        </p:nvSpPr>
        <p:spPr bwMode="auto">
          <a:xfrm>
            <a:off x="1155700" y="685800"/>
            <a:ext cx="4549775" cy="3430588"/>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47202"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8225" name="Text Box 1"/>
          <p:cNvSpPr txBox="1">
            <a:spLocks noChangeArrowheads="1"/>
          </p:cNvSpPr>
          <p:nvPr/>
        </p:nvSpPr>
        <p:spPr bwMode="auto">
          <a:xfrm>
            <a:off x="1155700" y="685800"/>
            <a:ext cx="4549775"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48226"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9249" name="Text Box 1"/>
          <p:cNvSpPr txBox="1">
            <a:spLocks noChangeArrowheads="1"/>
          </p:cNvSpPr>
          <p:nvPr/>
        </p:nvSpPr>
        <p:spPr bwMode="auto">
          <a:xfrm>
            <a:off x="1155700" y="685800"/>
            <a:ext cx="4549775" cy="3430588"/>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49250"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0273" name="Text Box 1"/>
          <p:cNvSpPr txBox="1">
            <a:spLocks noChangeArrowheads="1"/>
          </p:cNvSpPr>
          <p:nvPr/>
        </p:nvSpPr>
        <p:spPr bwMode="auto">
          <a:xfrm>
            <a:off x="1155700" y="685800"/>
            <a:ext cx="4549775"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50274"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1297" name="Text Box 1"/>
          <p:cNvSpPr txBox="1">
            <a:spLocks noChangeArrowheads="1"/>
          </p:cNvSpPr>
          <p:nvPr/>
        </p:nvSpPr>
        <p:spPr bwMode="auto">
          <a:xfrm>
            <a:off x="1155700" y="685800"/>
            <a:ext cx="4549775" cy="3430588"/>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51298"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21" name="Text Box 1"/>
          <p:cNvSpPr txBox="1">
            <a:spLocks noChangeArrowheads="1"/>
          </p:cNvSpPr>
          <p:nvPr/>
        </p:nvSpPr>
        <p:spPr bwMode="auto">
          <a:xfrm>
            <a:off x="1155700" y="685800"/>
            <a:ext cx="4549775"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52322"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3345" name="Text Box 1"/>
          <p:cNvSpPr txBox="1">
            <a:spLocks noChangeArrowheads="1"/>
          </p:cNvSpPr>
          <p:nvPr/>
        </p:nvSpPr>
        <p:spPr bwMode="auto">
          <a:xfrm>
            <a:off x="1155700" y="685800"/>
            <a:ext cx="4549775"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53346"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41"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880642"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4369" name="Text Box 1"/>
          <p:cNvSpPr txBox="1">
            <a:spLocks noChangeArrowheads="1"/>
          </p:cNvSpPr>
          <p:nvPr/>
        </p:nvSpPr>
        <p:spPr bwMode="auto">
          <a:xfrm>
            <a:off x="1155700" y="685800"/>
            <a:ext cx="4549775"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54370"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5393" name="Text Box 1"/>
          <p:cNvSpPr txBox="1">
            <a:spLocks noChangeArrowheads="1"/>
          </p:cNvSpPr>
          <p:nvPr/>
        </p:nvSpPr>
        <p:spPr bwMode="auto">
          <a:xfrm>
            <a:off x="1155700" y="685800"/>
            <a:ext cx="4549775"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55394"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6417" name="Text Box 1"/>
          <p:cNvSpPr txBox="1">
            <a:spLocks noChangeArrowheads="1"/>
          </p:cNvSpPr>
          <p:nvPr/>
        </p:nvSpPr>
        <p:spPr bwMode="auto">
          <a:xfrm>
            <a:off x="1155700" y="685800"/>
            <a:ext cx="4549775" cy="3430588"/>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56418"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7441" name="Text Box 1"/>
          <p:cNvSpPr txBox="1">
            <a:spLocks noChangeArrowheads="1"/>
          </p:cNvSpPr>
          <p:nvPr/>
        </p:nvSpPr>
        <p:spPr bwMode="auto">
          <a:xfrm>
            <a:off x="1155700" y="685800"/>
            <a:ext cx="4549775"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57442"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8465" name="Text Box 1"/>
          <p:cNvSpPr txBox="1">
            <a:spLocks noChangeArrowheads="1"/>
          </p:cNvSpPr>
          <p:nvPr/>
        </p:nvSpPr>
        <p:spPr bwMode="auto">
          <a:xfrm>
            <a:off x="1155700" y="685800"/>
            <a:ext cx="4549775"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58466"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9489" name="Text Box 1"/>
          <p:cNvSpPr txBox="1">
            <a:spLocks noChangeArrowheads="1"/>
          </p:cNvSpPr>
          <p:nvPr/>
        </p:nvSpPr>
        <p:spPr bwMode="auto">
          <a:xfrm>
            <a:off x="1155700" y="685800"/>
            <a:ext cx="4549775"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59490"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0513" name="Text Box 1"/>
          <p:cNvSpPr txBox="1">
            <a:spLocks noChangeArrowheads="1"/>
          </p:cNvSpPr>
          <p:nvPr/>
        </p:nvSpPr>
        <p:spPr bwMode="auto">
          <a:xfrm>
            <a:off x="1155700" y="685800"/>
            <a:ext cx="4549775"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60514"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1537" name="Text Box 1"/>
          <p:cNvSpPr txBox="1">
            <a:spLocks noChangeArrowheads="1"/>
          </p:cNvSpPr>
          <p:nvPr/>
        </p:nvSpPr>
        <p:spPr bwMode="auto">
          <a:xfrm>
            <a:off x="1155700" y="685800"/>
            <a:ext cx="4549775"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61538"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61" name="Text Box 1"/>
          <p:cNvSpPr txBox="1">
            <a:spLocks noChangeArrowheads="1"/>
          </p:cNvSpPr>
          <p:nvPr/>
        </p:nvSpPr>
        <p:spPr bwMode="auto">
          <a:xfrm>
            <a:off x="1155700" y="685800"/>
            <a:ext cx="4549775" cy="3430588"/>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62562"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3585" name="Text Box 1"/>
          <p:cNvSpPr txBox="1">
            <a:spLocks noChangeArrowheads="1"/>
          </p:cNvSpPr>
          <p:nvPr/>
        </p:nvSpPr>
        <p:spPr bwMode="auto">
          <a:xfrm>
            <a:off x="1143000" y="685800"/>
            <a:ext cx="4573588"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963586"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1665"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881666" name="Rectangle 2"/>
          <p:cNvSpPr txBox="1">
            <a:spLocks noGrp="1" noChangeArrowheads="1"/>
          </p:cNvSpPr>
          <p:nvPr>
            <p:ph type="body" idx="1"/>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0390E0-9C1A-4F3B-86D8-ED471CC62558}" type="datetimeFigureOut">
              <a:rPr lang="en-US" smtClean="0"/>
              <a:pPr/>
              <a:t>5/4/2010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D7EC7-CB20-4F47-9747-A168D75C05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0390E0-9C1A-4F3B-86D8-ED471CC62558}" type="datetimeFigureOut">
              <a:rPr lang="en-US" smtClean="0"/>
              <a:pPr/>
              <a:t>5/4/2010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D7EC7-CB20-4F47-9747-A168D75C05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0390E0-9C1A-4F3B-86D8-ED471CC62558}" type="datetimeFigureOut">
              <a:rPr lang="en-US" smtClean="0"/>
              <a:pPr/>
              <a:t>5/4/2010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D7EC7-CB20-4F47-9747-A168D75C05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0390E0-9C1A-4F3B-86D8-ED471CC62558}" type="datetimeFigureOut">
              <a:rPr lang="en-US" smtClean="0"/>
              <a:pPr/>
              <a:t>5/4/2010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D7EC7-CB20-4F47-9747-A168D75C05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0390E0-9C1A-4F3B-86D8-ED471CC62558}" type="datetimeFigureOut">
              <a:rPr lang="en-US" smtClean="0"/>
              <a:pPr/>
              <a:t>5/4/2010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D7EC7-CB20-4F47-9747-A168D75C05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0390E0-9C1A-4F3B-86D8-ED471CC62558}" type="datetimeFigureOut">
              <a:rPr lang="en-US" smtClean="0"/>
              <a:pPr/>
              <a:t>5/4/2010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D7EC7-CB20-4F47-9747-A168D75C05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0390E0-9C1A-4F3B-86D8-ED471CC62558}" type="datetimeFigureOut">
              <a:rPr lang="en-US" smtClean="0"/>
              <a:pPr/>
              <a:t>5/4/2010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D7EC7-CB20-4F47-9747-A168D75C05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0390E0-9C1A-4F3B-86D8-ED471CC62558}" type="datetimeFigureOut">
              <a:rPr lang="en-US" smtClean="0"/>
              <a:pPr/>
              <a:t>5/4/2010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D7EC7-CB20-4F47-9747-A168D75C05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0390E0-9C1A-4F3B-86D8-ED471CC62558}" type="datetimeFigureOut">
              <a:rPr lang="en-US" smtClean="0"/>
              <a:pPr/>
              <a:t>5/4/2010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D7EC7-CB20-4F47-9747-A168D75C05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0390E0-9C1A-4F3B-86D8-ED471CC62558}" type="datetimeFigureOut">
              <a:rPr lang="en-US" smtClean="0"/>
              <a:pPr/>
              <a:t>5/4/2010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D7EC7-CB20-4F47-9747-A168D75C05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0390E0-9C1A-4F3B-86D8-ED471CC62558}" type="datetimeFigureOut">
              <a:rPr lang="en-US" smtClean="0"/>
              <a:pPr/>
              <a:t>5/4/2010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D7EC7-CB20-4F47-9747-A168D75C05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0390E0-9C1A-4F3B-86D8-ED471CC62558}" type="datetimeFigureOut">
              <a:rPr lang="en-US" smtClean="0"/>
              <a:pPr/>
              <a:t>5/4/2010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D7EC7-CB20-4F47-9747-A168D75C057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29" name="Text Box 1"/>
          <p:cNvSpPr txBox="1">
            <a:spLocks noChangeArrowheads="1"/>
          </p:cNvSpPr>
          <p:nvPr/>
        </p:nvSpPr>
        <p:spPr bwMode="auto">
          <a:xfrm>
            <a:off x="685800" y="1600200"/>
            <a:ext cx="7772400" cy="1995488"/>
          </a:xfrm>
          <a:prstGeom prst="rect">
            <a:avLst/>
          </a:prstGeom>
          <a:noFill/>
          <a:ln w="9525">
            <a:noFill/>
            <a:round/>
            <a:headEnd/>
            <a:tailEnd/>
          </a:ln>
          <a:effectLst/>
        </p:spPr>
        <p:txBody>
          <a:bodyPr lIns="90000" tIns="46800" rIns="90000" bIns="46800"/>
          <a:lstStyle/>
          <a:p>
            <a:pPr algn="ctr" eaLnBrk="1" hangingPunct="1">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a:solidFill>
                  <a:srgbClr val="E3EBF1"/>
                </a:solidFill>
              </a:rPr>
              <a:t>LIS650 part 4</a:t>
            </a:r>
            <a:br>
              <a:rPr lang="en-GB" sz="4000">
                <a:solidFill>
                  <a:srgbClr val="E3EBF1"/>
                </a:solidFill>
              </a:rPr>
            </a:br>
            <a:r>
              <a:rPr lang="en-GB" sz="4000">
                <a:solidFill>
                  <a:srgbClr val="E3EBF1"/>
                </a:solidFill>
              </a:rPr>
              <a:t>CSS </a:t>
            </a:r>
            <a:r>
              <a:rPr lang="en-US" sz="4000">
                <a:solidFill>
                  <a:srgbClr val="E3EBF1"/>
                </a:solidFill>
              </a:rPr>
              <a:t>positioning</a:t>
            </a:r>
            <a:r>
              <a:rPr lang="en-GB" sz="4000">
                <a:solidFill>
                  <a:srgbClr val="E3EBF1"/>
                </a:solidFill>
              </a:rPr>
              <a:t> &amp; </a:t>
            </a:r>
            <a:r>
              <a:rPr lang="en-US" sz="4000">
                <a:solidFill>
                  <a:srgbClr val="E3EBF1"/>
                </a:solidFill>
              </a:rPr>
              <a:t>site design</a:t>
            </a:r>
          </a:p>
        </p:txBody>
      </p:sp>
      <p:sp>
        <p:nvSpPr>
          <p:cNvPr id="355330" name="Text Box 2"/>
          <p:cNvSpPr txBox="1">
            <a:spLocks noChangeArrowheads="1"/>
          </p:cNvSpPr>
          <p:nvPr/>
        </p:nvSpPr>
        <p:spPr bwMode="auto">
          <a:xfrm>
            <a:off x="1371600" y="3889375"/>
            <a:ext cx="6400800" cy="898525"/>
          </a:xfrm>
          <a:prstGeom prst="rect">
            <a:avLst/>
          </a:prstGeom>
          <a:noFill/>
          <a:ln w="9525">
            <a:noFill/>
            <a:round/>
            <a:headEnd/>
            <a:tailEnd/>
          </a:ln>
          <a:effectLst/>
        </p:spPr>
        <p:txBody>
          <a:bodyPr lIns="90000" tIns="46800" rIns="90000" bIns="46800"/>
          <a:lstStyle/>
          <a:p>
            <a:pPr algn="ctr" eaLnBrk="1" hangingPunct="1">
              <a:lnSpc>
                <a:spcPct val="84000"/>
              </a:lnSpc>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2800">
                <a:solidFill>
                  <a:srgbClr val="FFFFFF"/>
                </a:solidFill>
              </a:rPr>
              <a:t>Thomas Krichel</a:t>
            </a:r>
          </a:p>
          <a:p>
            <a:pPr algn="ctr" eaLnBrk="1" hangingPunct="1">
              <a:lnSpc>
                <a:spcPct val="84000"/>
              </a:lnSpc>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ru-RU" sz="280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5"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{width:}</a:t>
            </a:r>
          </a:p>
        </p:txBody>
      </p:sp>
      <p:sp>
        <p:nvSpPr>
          <p:cNvPr id="364546" name="Text Box 2"/>
          <p:cNvSpPr txBox="1">
            <a:spLocks noChangeArrowheads="1"/>
          </p:cNvSpPr>
          <p:nvPr/>
        </p:nvSpPr>
        <p:spPr bwMode="auto">
          <a:xfrm>
            <a:off x="457200" y="1600200"/>
            <a:ext cx="8226425" cy="4524375"/>
          </a:xfrm>
          <a:prstGeom prst="rect">
            <a:avLst/>
          </a:prstGeom>
          <a:noFill/>
          <a:ln w="9525">
            <a:noFill/>
            <a:round/>
            <a:headEnd/>
            <a:tailEnd/>
          </a:ln>
          <a:effectLst/>
        </p:spPr>
        <p:txBody>
          <a:bodyPr lIns="0" tIns="0" rIns="0" bIns="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3200">
                <a:solidFill>
                  <a:srgbClr val="FFFFFF"/>
                </a:solidFill>
              </a:rPr>
              <a:t>{width:} sets the total width of the box’ contents. The initial value is 'auto'.</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3200">
                <a:solidFill>
                  <a:srgbClr val="FFFFFF"/>
                </a:solidFill>
              </a:rPr>
              <a:t>It only applies to block level elements and to replaced elements!</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3200">
                <a:solidFill>
                  <a:srgbClr val="FFFFFF"/>
                </a:solidFill>
              </a:rPr>
              <a:t>It takes length values, percentages, ‘inherit’ and ‘auto’.</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3200">
                <a:solidFill>
                  <a:srgbClr val="FFFFFF"/>
                </a:solidFill>
              </a:rPr>
              <a:t>Percentage values refer to the width of the containing block.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69"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{min-width:}</a:t>
            </a:r>
          </a:p>
        </p:txBody>
      </p:sp>
      <p:sp>
        <p:nvSpPr>
          <p:cNvPr id="365570" name="Text Box 2"/>
          <p:cNvSpPr txBox="1">
            <a:spLocks noChangeArrowheads="1"/>
          </p:cNvSpPr>
          <p:nvPr/>
        </p:nvSpPr>
        <p:spPr bwMode="auto">
          <a:xfrm>
            <a:off x="381000" y="1295400"/>
            <a:ext cx="8226425" cy="4953000"/>
          </a:xfrm>
          <a:prstGeom prst="rect">
            <a:avLst/>
          </a:prstGeom>
          <a:noFill/>
          <a:ln w="9525">
            <a:noFill/>
            <a:round/>
            <a:headEnd/>
            <a:tailEnd/>
          </a:ln>
          <a:effectLst/>
        </p:spPr>
        <p:txBody>
          <a:bodyPr lIns="0" tIns="0" rIns="0" bIns="0"/>
          <a:lstStyle/>
          <a:p>
            <a:pPr marL="330200" indent="-317500" eaLnBrk="1" hangingPunct="1">
              <a:lnSpc>
                <a:spcPct val="9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This sets the desired minimum value of the width.</a:t>
            </a:r>
          </a:p>
          <a:p>
            <a:pPr marL="330200" indent="-317500" eaLnBrk="1" hangingPunct="1">
              <a:lnSpc>
                <a:spcPct val="9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The property is not applicable to non-replaced inline elements and table rows.</a:t>
            </a:r>
          </a:p>
          <a:p>
            <a:pPr marL="330200" indent="-317500" eaLnBrk="1" hangingPunct="1">
              <a:lnSpc>
                <a:spcPct val="9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It takes length values, percentages and ‘inherit’. </a:t>
            </a:r>
          </a:p>
          <a:p>
            <a:pPr marL="330200" indent="-317500" eaLnBrk="1" hangingPunct="1">
              <a:lnSpc>
                <a:spcPct val="9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Percentages refer to the width / height of the containing block. </a:t>
            </a:r>
          </a:p>
          <a:p>
            <a:pPr marL="330200" indent="-317500" eaLnBrk="1" hangingPunct="1">
              <a:lnSpc>
                <a:spcPct val="9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The initial value is 0.</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3"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{max-width:}</a:t>
            </a:r>
          </a:p>
        </p:txBody>
      </p:sp>
      <p:sp>
        <p:nvSpPr>
          <p:cNvPr id="366594" name="Text Box 2"/>
          <p:cNvSpPr txBox="1">
            <a:spLocks noChangeArrowheads="1"/>
          </p:cNvSpPr>
          <p:nvPr/>
        </p:nvSpPr>
        <p:spPr bwMode="auto">
          <a:xfrm>
            <a:off x="381000" y="1295400"/>
            <a:ext cx="8226425" cy="4953000"/>
          </a:xfrm>
          <a:prstGeom prst="rect">
            <a:avLst/>
          </a:prstGeom>
          <a:noFill/>
          <a:ln w="9525">
            <a:noFill/>
            <a:round/>
            <a:headEnd/>
            <a:tailEnd/>
          </a:ln>
          <a:effectLst/>
        </p:spPr>
        <p:txBody>
          <a:bodyPr lIns="0" tIns="0" rIns="0" bIns="0"/>
          <a:lstStyle/>
          <a:p>
            <a:pPr marL="330200" indent="-317500" eaLnBrk="1" hangingPunct="1">
              <a:lnSpc>
                <a:spcPct val="9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This sets the desired maximum value of the width.</a:t>
            </a:r>
          </a:p>
          <a:p>
            <a:pPr marL="330200" indent="-317500" eaLnBrk="1" hangingPunct="1">
              <a:lnSpc>
                <a:spcPct val="9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The property is not applicable to non-replaced inline elements and table rows.</a:t>
            </a:r>
          </a:p>
          <a:p>
            <a:pPr marL="330200" indent="-317500" eaLnBrk="1" hangingPunct="1">
              <a:lnSpc>
                <a:spcPct val="9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It takes length values, percentages, ‘none’ and ‘inherit’. </a:t>
            </a:r>
          </a:p>
          <a:p>
            <a:pPr marL="330200" indent="-317500" eaLnBrk="1" hangingPunct="1">
              <a:lnSpc>
                <a:spcPct val="9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Percentages refer to the width / height of the containing block. </a:t>
            </a:r>
          </a:p>
          <a:p>
            <a:pPr marL="330200" indent="-317500" eaLnBrk="1" hangingPunct="1">
              <a:lnSpc>
                <a:spcPct val="9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The initial value is ‘none’.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7"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{height:}</a:t>
            </a:r>
          </a:p>
        </p:txBody>
      </p:sp>
      <p:sp>
        <p:nvSpPr>
          <p:cNvPr id="367618" name="Text Box 2"/>
          <p:cNvSpPr txBox="1">
            <a:spLocks noChangeArrowheads="1"/>
          </p:cNvSpPr>
          <p:nvPr/>
        </p:nvSpPr>
        <p:spPr bwMode="auto">
          <a:xfrm>
            <a:off x="457200" y="1600200"/>
            <a:ext cx="8226425" cy="4524375"/>
          </a:xfrm>
          <a:prstGeom prst="rect">
            <a:avLst/>
          </a:prstGeom>
          <a:noFill/>
          <a:ln w="9525">
            <a:noFill/>
            <a:round/>
            <a:headEnd/>
            <a:tailEnd/>
          </a:ln>
          <a:effectLst/>
        </p:spPr>
        <p:txBody>
          <a:bodyPr lIns="0" tIns="0" rIns="0" bIns="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2800">
                <a:solidFill>
                  <a:srgbClr val="FFFFFF"/>
                </a:solidFill>
              </a:rPr>
              <a:t>{height:} sets the total height of the box’s contents.</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2800">
                <a:solidFill>
                  <a:srgbClr val="FFFFFF"/>
                </a:solidFill>
              </a:rPr>
              <a:t>It only applies to block level boxes and to replaced elements!</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2800">
                <a:solidFill>
                  <a:srgbClr val="FFFFFF"/>
                </a:solidFill>
              </a:rPr>
              <a:t>It takes length values, percentages, ‘inherit’ and ‘auto’.</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2800">
                <a:solidFill>
                  <a:srgbClr val="FFFFFF"/>
                </a:solidFill>
              </a:rPr>
              <a:t>Percentage values refer to the height of the containing block. </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{height: } is rarely used in normal flow.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1"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{min-height:}</a:t>
            </a:r>
          </a:p>
        </p:txBody>
      </p:sp>
      <p:sp>
        <p:nvSpPr>
          <p:cNvPr id="368642" name="Text Box 2"/>
          <p:cNvSpPr txBox="1">
            <a:spLocks noChangeArrowheads="1"/>
          </p:cNvSpPr>
          <p:nvPr/>
        </p:nvSpPr>
        <p:spPr bwMode="auto">
          <a:xfrm>
            <a:off x="381000" y="1295400"/>
            <a:ext cx="8226425" cy="4953000"/>
          </a:xfrm>
          <a:prstGeom prst="rect">
            <a:avLst/>
          </a:prstGeom>
          <a:noFill/>
          <a:ln w="9525">
            <a:noFill/>
            <a:round/>
            <a:headEnd/>
            <a:tailEnd/>
          </a:ln>
          <a:effectLst/>
        </p:spPr>
        <p:txBody>
          <a:bodyPr lIns="0" tIns="0" rIns="0" bIns="0"/>
          <a:lstStyle/>
          <a:p>
            <a:pPr marL="330200" indent="-317500" eaLnBrk="1" hangingPunct="1">
              <a:lnSpc>
                <a:spcPct val="9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This sets the desired minimum value of the height of  a box.</a:t>
            </a:r>
          </a:p>
          <a:p>
            <a:pPr marL="330200" indent="-317500" eaLnBrk="1" hangingPunct="1">
              <a:lnSpc>
                <a:spcPct val="9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The property is not applicable to non-replaced inline elements.</a:t>
            </a:r>
          </a:p>
          <a:p>
            <a:pPr marL="330200" indent="-317500" eaLnBrk="1" hangingPunct="1">
              <a:lnSpc>
                <a:spcPct val="9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It takes length values, percentages, and ‘inherit’. </a:t>
            </a:r>
          </a:p>
          <a:p>
            <a:pPr marL="330200" indent="-317500" eaLnBrk="1" hangingPunct="1">
              <a:lnSpc>
                <a:spcPct val="9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Percentages refer to the </a:t>
            </a:r>
            <a:r>
              <a:rPr lang="en-US" sz="2800" dirty="0" smtClean="0">
                <a:solidFill>
                  <a:srgbClr val="FFFFFF"/>
                </a:solidFill>
              </a:rPr>
              <a:t>height </a:t>
            </a:r>
            <a:r>
              <a:rPr lang="en-US" sz="2800" dirty="0">
                <a:solidFill>
                  <a:srgbClr val="FFFFFF"/>
                </a:solidFill>
              </a:rPr>
              <a:t>of the containing block. </a:t>
            </a:r>
          </a:p>
          <a:p>
            <a:pPr marL="330200" indent="-317500" eaLnBrk="1" hangingPunct="1">
              <a:lnSpc>
                <a:spcPct val="9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The initial value is 0.</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5"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{max-height:}</a:t>
            </a:r>
          </a:p>
        </p:txBody>
      </p:sp>
      <p:sp>
        <p:nvSpPr>
          <p:cNvPr id="369666" name="Text Box 2"/>
          <p:cNvSpPr txBox="1">
            <a:spLocks noChangeArrowheads="1"/>
          </p:cNvSpPr>
          <p:nvPr/>
        </p:nvSpPr>
        <p:spPr bwMode="auto">
          <a:xfrm>
            <a:off x="381000" y="1295400"/>
            <a:ext cx="8226425" cy="4953000"/>
          </a:xfrm>
          <a:prstGeom prst="rect">
            <a:avLst/>
          </a:prstGeom>
          <a:noFill/>
          <a:ln w="9525">
            <a:noFill/>
            <a:round/>
            <a:headEnd/>
            <a:tailEnd/>
          </a:ln>
          <a:effectLst/>
        </p:spPr>
        <p:txBody>
          <a:bodyPr lIns="0" tIns="0" rIns="0" bIns="0"/>
          <a:lstStyle/>
          <a:p>
            <a:pPr marL="330200" indent="-317500" eaLnBrk="1" hangingPunct="1">
              <a:lnSpc>
                <a:spcPct val="9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This sets the desired maximum value of the height of a box. It takes length values and 'none'.</a:t>
            </a:r>
          </a:p>
          <a:p>
            <a:pPr marL="330200" indent="-317500" eaLnBrk="1" hangingPunct="1">
              <a:lnSpc>
                <a:spcPct val="9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The property is not applicable to non-replaced inline elements.</a:t>
            </a:r>
          </a:p>
          <a:p>
            <a:pPr marL="330200" indent="-317500" eaLnBrk="1" hangingPunct="1">
              <a:lnSpc>
                <a:spcPct val="9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It takes length values, percentages, ‘none’ and ‘inherit’. </a:t>
            </a:r>
          </a:p>
          <a:p>
            <a:pPr marL="330200" indent="-317500" eaLnBrk="1" hangingPunct="1">
              <a:lnSpc>
                <a:spcPct val="9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Percentages refer to the </a:t>
            </a:r>
            <a:r>
              <a:rPr lang="en-US" sz="2800" dirty="0" smtClean="0">
                <a:solidFill>
                  <a:srgbClr val="FFFFFF"/>
                </a:solidFill>
              </a:rPr>
              <a:t>height </a:t>
            </a:r>
            <a:r>
              <a:rPr lang="en-US" sz="2800" dirty="0">
                <a:solidFill>
                  <a:srgbClr val="FFFFFF"/>
                </a:solidFill>
              </a:rPr>
              <a:t>of the containing block. </a:t>
            </a:r>
          </a:p>
          <a:p>
            <a:pPr marL="330200" indent="-317500" eaLnBrk="1" hangingPunct="1">
              <a:lnSpc>
                <a:spcPct val="9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The initial value is ‘none’.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89" name="Text Box 1"/>
          <p:cNvSpPr txBox="1">
            <a:spLocks noChangeArrowheads="1"/>
          </p:cNvSpPr>
          <p:nvPr/>
        </p:nvSpPr>
        <p:spPr bwMode="auto">
          <a:xfrm>
            <a:off x="457200" y="296863"/>
            <a:ext cx="8229600" cy="1143000"/>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the box model</a:t>
            </a:r>
          </a:p>
        </p:txBody>
      </p:sp>
      <p:sp>
        <p:nvSpPr>
          <p:cNvPr id="370690" name="Text Box 2"/>
          <p:cNvSpPr txBox="1">
            <a:spLocks noChangeArrowheads="1"/>
          </p:cNvSpPr>
          <p:nvPr/>
        </p:nvSpPr>
        <p:spPr bwMode="auto">
          <a:xfrm>
            <a:off x="457200" y="1600200"/>
            <a:ext cx="8229600" cy="4525963"/>
          </a:xfrm>
          <a:prstGeom prst="rect">
            <a:avLst/>
          </a:prstGeom>
          <a:noFill/>
          <a:ln w="9525">
            <a:noFill/>
            <a:round/>
            <a:headEnd/>
            <a:tailEnd/>
          </a:ln>
          <a:effectLst/>
        </p:spPr>
        <p:txBody>
          <a:bodyPr lIns="90000" tIns="46800" rIns="90000" bIns="46800"/>
          <a:lstStyle/>
          <a:p>
            <a:pPr marL="330200" indent="-317500" eaLnBrk="1" hangingPunct="1">
              <a:lnSpc>
                <a:spcPct val="9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dirty="0">
                <a:solidFill>
                  <a:srgbClr val="FFFFFF"/>
                </a:solidFill>
              </a:rPr>
              <a:t>The total width that the box occupies is the sum of</a:t>
            </a:r>
          </a:p>
          <a:p>
            <a:pPr marL="733425" lvl="1" indent="-276225" eaLnBrk="1" hangingPunct="1">
              <a:lnSpc>
                <a:spcPct val="9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400" dirty="0">
                <a:solidFill>
                  <a:srgbClr val="FFFFFF"/>
                </a:solidFill>
              </a:rPr>
              <a:t>the left and right margin</a:t>
            </a:r>
          </a:p>
          <a:p>
            <a:pPr marL="733425" lvl="1" indent="-276225" eaLnBrk="1" hangingPunct="1">
              <a:lnSpc>
                <a:spcPct val="9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400" dirty="0">
                <a:solidFill>
                  <a:srgbClr val="FFFFFF"/>
                </a:solidFill>
              </a:rPr>
              <a:t>the left and right border width</a:t>
            </a:r>
          </a:p>
          <a:p>
            <a:pPr marL="733425" lvl="1" indent="-276225" eaLnBrk="1" hangingPunct="1">
              <a:lnSpc>
                <a:spcPct val="9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400" dirty="0">
                <a:solidFill>
                  <a:srgbClr val="FFFFFF"/>
                </a:solidFill>
              </a:rPr>
              <a:t>the left and right padding</a:t>
            </a:r>
          </a:p>
          <a:p>
            <a:pPr marL="733425" lvl="1" indent="-276225" eaLnBrk="1" hangingPunct="1">
              <a:lnSpc>
                <a:spcPct val="9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400" dirty="0">
                <a:solidFill>
                  <a:srgbClr val="FFFFFF"/>
                </a:solidFill>
              </a:rPr>
              <a:t>the width of the box‘s contents</a:t>
            </a:r>
          </a:p>
          <a:p>
            <a:pPr marL="330200" indent="-317500" eaLnBrk="1" hangingPunct="1">
              <a:lnSpc>
                <a:spcPct val="9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dirty="0">
                <a:solidFill>
                  <a:srgbClr val="FFFFFF"/>
                </a:solidFill>
              </a:rPr>
              <a:t>The margin concept here is the same as the “spacing” in the tables.</a:t>
            </a:r>
          </a:p>
          <a:p>
            <a:pPr marL="330200" indent="-317500" eaLnBrk="1" hangingPunct="1">
              <a:lnSpc>
                <a:spcPct val="9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dirty="0">
                <a:solidFill>
                  <a:srgbClr val="FFFFFF"/>
                </a:solidFill>
              </a:rPr>
              <a:t>A similar reasoning holds for the height that the box occupies.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1713" name="Picture 1"/>
          <p:cNvPicPr>
            <a:picLocks noChangeAspect="1" noChangeArrowheads="1"/>
          </p:cNvPicPr>
          <p:nvPr/>
        </p:nvPicPr>
        <p:blipFill>
          <a:blip r:embed="rId3" cstate="print"/>
          <a:srcRect/>
          <a:stretch>
            <a:fillRect/>
          </a:stretch>
        </p:blipFill>
        <p:spPr bwMode="auto">
          <a:xfrm>
            <a:off x="533400" y="381000"/>
            <a:ext cx="8153400" cy="596900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7" name="Text Box 1"/>
          <p:cNvSpPr txBox="1">
            <a:spLocks noChangeArrowheads="1"/>
          </p:cNvSpPr>
          <p:nvPr/>
        </p:nvSpPr>
        <p:spPr bwMode="auto">
          <a:xfrm>
            <a:off x="457200" y="304800"/>
            <a:ext cx="8226425" cy="881063"/>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properties for padding</a:t>
            </a:r>
          </a:p>
        </p:txBody>
      </p:sp>
      <p:sp>
        <p:nvSpPr>
          <p:cNvPr id="372738" name="Text Box 2"/>
          <p:cNvSpPr txBox="1">
            <a:spLocks noChangeArrowheads="1"/>
          </p:cNvSpPr>
          <p:nvPr/>
        </p:nvSpPr>
        <p:spPr bwMode="auto">
          <a:xfrm>
            <a:off x="457200" y="1143000"/>
            <a:ext cx="8382000" cy="5410200"/>
          </a:xfrm>
          <a:prstGeom prst="rect">
            <a:avLst/>
          </a:prstGeom>
          <a:noFill/>
          <a:ln w="9525">
            <a:noFill/>
            <a:round/>
            <a:headEnd/>
            <a:tailEnd/>
          </a:ln>
          <a:effectLst/>
        </p:spPr>
        <p:txBody>
          <a:bodyPr lIns="0" tIns="0" rIns="0" bIns="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3200">
                <a:solidFill>
                  <a:srgbClr val="FFFFFF"/>
                </a:solidFill>
              </a:rPr>
              <a:t>{padding-top: }, {padding-right: } {padding-bottom: }, {padding-left:} set padding widths.</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3200">
                <a:solidFill>
                  <a:srgbClr val="FFFFFF"/>
                </a:solidFill>
              </a:rPr>
              <a:t>They can be applied to all elements except table rows (and some other table elements we did not cover) </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3200">
                <a:solidFill>
                  <a:srgbClr val="FFFFFF"/>
                </a:solidFill>
              </a:rPr>
              <a:t>They take length values, percentage values (of ancestor element width, not height!), and ‘inherit’. </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3200">
                <a:solidFill>
                  <a:srgbClr val="FFFFFF"/>
                </a:solidFill>
              </a:rPr>
              <a:t>The initial value is zero.</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1"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more on padding</a:t>
            </a:r>
          </a:p>
        </p:txBody>
      </p:sp>
      <p:sp>
        <p:nvSpPr>
          <p:cNvPr id="373762" name="Text Box 2"/>
          <p:cNvSpPr txBox="1">
            <a:spLocks noChangeArrowheads="1"/>
          </p:cNvSpPr>
          <p:nvPr/>
        </p:nvSpPr>
        <p:spPr bwMode="auto">
          <a:xfrm>
            <a:off x="457200" y="1600200"/>
            <a:ext cx="8226425" cy="4524375"/>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3200">
                <a:solidFill>
                  <a:srgbClr val="FFFFFF"/>
                </a:solidFill>
              </a:rPr>
              <a:t>Padding can never be negative.</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3200">
                <a:solidFill>
                  <a:srgbClr val="FFFFFF"/>
                </a:solidFill>
              </a:rPr>
              <a:t>Padded areas become part of the elements’ background. Thus if you set padding, and a background color, the background color will fill the element’s contents as well as its background.</a:t>
            </a:r>
          </a:p>
          <a:p>
            <a:pPr marL="330200" indent="-317500" eaLnBrk="1" hangingPunct="1">
              <a:lnSpc>
                <a:spcPct val="108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US" sz="320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3"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today</a:t>
            </a:r>
          </a:p>
        </p:txBody>
      </p:sp>
      <p:sp>
        <p:nvSpPr>
          <p:cNvPr id="356354" name="Text Box 2"/>
          <p:cNvSpPr txBox="1">
            <a:spLocks noChangeArrowheads="1"/>
          </p:cNvSpPr>
          <p:nvPr/>
        </p:nvSpPr>
        <p:spPr bwMode="auto">
          <a:xfrm>
            <a:off x="457200" y="1295400"/>
            <a:ext cx="8226425" cy="5105400"/>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CSS placement </a:t>
            </a:r>
          </a:p>
          <a:p>
            <a:pPr marL="733425" lvl="1" indent="-276225" eaLnBrk="1" hangingPunct="1">
              <a:lnSpc>
                <a:spcPct val="108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dirty="0">
                <a:solidFill>
                  <a:srgbClr val="FFFFFF"/>
                </a:solidFill>
              </a:rPr>
              <a:t>some definitions</a:t>
            </a:r>
          </a:p>
          <a:p>
            <a:pPr marL="733425" lvl="1" indent="-276225" eaLnBrk="1" hangingPunct="1">
              <a:lnSpc>
                <a:spcPct val="108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dirty="0">
                <a:solidFill>
                  <a:srgbClr val="FFFFFF"/>
                </a:solidFill>
              </a:rPr>
              <a:t>placement of block-level elements in normal flow</a:t>
            </a:r>
          </a:p>
          <a:p>
            <a:pPr marL="1138238" lvl="2" indent="-223838" eaLnBrk="1" hangingPunct="1">
              <a:lnSpc>
                <a:spcPct val="108000"/>
              </a:lnSpc>
              <a:spcBef>
                <a:spcPts val="5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000" dirty="0">
                <a:solidFill>
                  <a:srgbClr val="FFFFFF"/>
                </a:solidFill>
              </a:rPr>
              <a:t>horizontal placement</a:t>
            </a:r>
          </a:p>
          <a:p>
            <a:pPr marL="1138238" lvl="2" indent="-223838" eaLnBrk="1" hangingPunct="1">
              <a:lnSpc>
                <a:spcPct val="108000"/>
              </a:lnSpc>
              <a:spcBef>
                <a:spcPts val="5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000" dirty="0">
                <a:solidFill>
                  <a:srgbClr val="FFFFFF"/>
                </a:solidFill>
              </a:rPr>
              <a:t>vertical placements</a:t>
            </a:r>
          </a:p>
          <a:p>
            <a:pPr marL="733425" lvl="1" indent="-276225" eaLnBrk="1" hangingPunct="1">
              <a:lnSpc>
                <a:spcPct val="108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dirty="0">
                <a:solidFill>
                  <a:srgbClr val="FFFFFF"/>
                </a:solidFill>
              </a:rPr>
              <a:t>more definitions</a:t>
            </a:r>
          </a:p>
          <a:p>
            <a:pPr marL="733425" lvl="1" indent="-276225" eaLnBrk="1" hangingPunct="1">
              <a:lnSpc>
                <a:spcPct val="108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dirty="0">
                <a:solidFill>
                  <a:srgbClr val="FFFFFF"/>
                </a:solidFill>
              </a:rPr>
              <a:t>placement of text-level elements in normal flow</a:t>
            </a:r>
          </a:p>
          <a:p>
            <a:pPr marL="733425" lvl="1" indent="-276225" eaLnBrk="1" hangingPunct="1">
              <a:lnSpc>
                <a:spcPct val="108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dirty="0">
                <a:solidFill>
                  <a:srgbClr val="FFFFFF"/>
                </a:solidFill>
              </a:rPr>
              <a:t>non-normal flow</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Some other CSS</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Site design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5" name="Text Box 1"/>
          <p:cNvSpPr txBox="1">
            <a:spLocks noChangeArrowheads="1"/>
          </p:cNvSpPr>
          <p:nvPr/>
        </p:nvSpPr>
        <p:spPr bwMode="auto">
          <a:xfrm>
            <a:off x="457200" y="304800"/>
            <a:ext cx="8226425" cy="881063"/>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properties for margins</a:t>
            </a:r>
          </a:p>
        </p:txBody>
      </p:sp>
      <p:sp>
        <p:nvSpPr>
          <p:cNvPr id="374786" name="Text Box 2"/>
          <p:cNvSpPr txBox="1">
            <a:spLocks noChangeArrowheads="1"/>
          </p:cNvSpPr>
          <p:nvPr/>
        </p:nvSpPr>
        <p:spPr bwMode="auto">
          <a:xfrm>
            <a:off x="457200" y="1143000"/>
            <a:ext cx="8382000" cy="5410200"/>
          </a:xfrm>
          <a:prstGeom prst="rect">
            <a:avLst/>
          </a:prstGeom>
          <a:noFill/>
          <a:ln w="9525">
            <a:noFill/>
            <a:round/>
            <a:headEnd/>
            <a:tailEnd/>
          </a:ln>
          <a:effectLst/>
        </p:spPr>
        <p:txBody>
          <a:bodyPr lIns="0" tIns="0" rIns="0" bIns="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3200">
                <a:solidFill>
                  <a:srgbClr val="FFFFFF"/>
                </a:solidFill>
              </a:rPr>
              <a:t>{margin-top: }, {margin-right: } {margin-bottom: }, {margin-left:} set margin widths.</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3200">
                <a:solidFill>
                  <a:srgbClr val="FFFFFF"/>
                </a:solidFill>
              </a:rPr>
              <a:t>They can be applied to all elements, except table cells and rows.</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3200">
                <a:solidFill>
                  <a:srgbClr val="FFFFFF"/>
                </a:solidFill>
              </a:rPr>
              <a:t>They take length values, percentage values (of ancestor element width, not height!), ‘auto’ and ‘inherit’. </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3200">
                <a:solidFill>
                  <a:srgbClr val="FFFFFF"/>
                </a:solidFill>
              </a:rPr>
              <a:t>'auto' is an interesting value.</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3200">
                <a:solidFill>
                  <a:srgbClr val="FFFFFF"/>
                </a:solidFill>
              </a:rPr>
              <a:t>The initial values is zero.</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09"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more on margins</a:t>
            </a:r>
          </a:p>
        </p:txBody>
      </p:sp>
      <p:sp>
        <p:nvSpPr>
          <p:cNvPr id="375810" name="Text Box 2"/>
          <p:cNvSpPr txBox="1">
            <a:spLocks noChangeArrowheads="1"/>
          </p:cNvSpPr>
          <p:nvPr/>
        </p:nvSpPr>
        <p:spPr bwMode="auto">
          <a:xfrm>
            <a:off x="457200" y="1600200"/>
            <a:ext cx="8226425" cy="4953000"/>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Margins can be negative. </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Margin areas are not part of an element’s background.</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We still need to discuss the special value 'auto'.</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The value 'auto' depends if you place auto on horizontal / vertical margins.</a:t>
            </a:r>
          </a:p>
          <a:p>
            <a:pPr marL="330200" indent="-317500" eaLnBrk="1" hangingPunct="1">
              <a:lnSpc>
                <a:spcPct val="108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US" sz="280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3"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set horizontal margins to auto</a:t>
            </a:r>
          </a:p>
        </p:txBody>
      </p:sp>
      <p:sp>
        <p:nvSpPr>
          <p:cNvPr id="376834" name="Text Box 2"/>
          <p:cNvSpPr txBox="1">
            <a:spLocks noChangeArrowheads="1"/>
          </p:cNvSpPr>
          <p:nvPr/>
        </p:nvSpPr>
        <p:spPr bwMode="auto">
          <a:xfrm>
            <a:off x="457200" y="1600200"/>
            <a:ext cx="8226425" cy="4524375"/>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If one of {margin-left: }, {margin-right: } or {width: } is set to ‘auto’ and the others are give fixed values, the property that is set to ‘auto’ will adjust to fill the containing box.</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Setting both {margin-left: }, {margin-right: }  to ‘auto’ and the {width: } to a fixed value centers the contents.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7"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setting vertical margins to 'auto' </a:t>
            </a:r>
          </a:p>
        </p:txBody>
      </p:sp>
      <p:sp>
        <p:nvSpPr>
          <p:cNvPr id="377858" name="Text Box 2"/>
          <p:cNvSpPr txBox="1">
            <a:spLocks noChangeArrowheads="1"/>
          </p:cNvSpPr>
          <p:nvPr/>
        </p:nvSpPr>
        <p:spPr bwMode="auto">
          <a:xfrm>
            <a:off x="457200" y="1600200"/>
            <a:ext cx="8226425" cy="4870450"/>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{margin-top: }, {border-top: }, {padding-top: } and {margin-bottom: }, {border-bottom: }, {padding-bottom: } and {height: } of all children must add up to the containing box’s {height: }.</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{margin-top: }, {margin-bottom: } and {height: } can be set to ‘auto’. But if the margins are set to ‘auto’ they are assumed to be zero.</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Fiddling with vertical positioning is very difficult.</a:t>
            </a:r>
          </a:p>
          <a:p>
            <a:pPr marL="330200" indent="-317500" eaLnBrk="1" hangingPunct="1">
              <a:lnSpc>
                <a:spcPct val="108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US" sz="2800">
              <a:solidFill>
                <a:srgbClr val="FFFFFF"/>
              </a:solidFill>
            </a:endParaRPr>
          </a:p>
          <a:p>
            <a:pPr marL="330200" indent="-317500" eaLnBrk="1" hangingPunct="1">
              <a:lnSpc>
                <a:spcPct val="108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US" sz="280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5"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vertical oddities</a:t>
            </a:r>
          </a:p>
        </p:txBody>
      </p:sp>
      <p:sp>
        <p:nvSpPr>
          <p:cNvPr id="379906" name="Text Box 2"/>
          <p:cNvSpPr txBox="1">
            <a:spLocks noChangeArrowheads="1"/>
          </p:cNvSpPr>
          <p:nvPr/>
        </p:nvSpPr>
        <p:spPr bwMode="auto">
          <a:xfrm>
            <a:off x="457200" y="1295400"/>
            <a:ext cx="8226425" cy="4829175"/>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Courier 10 Pitch"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The vertical placement of block-level boxes is further complicated by what I call the two vertical </a:t>
            </a:r>
            <a:r>
              <a:rPr lang="en-US" sz="2800" dirty="0" err="1">
                <a:solidFill>
                  <a:srgbClr val="FFFFFF"/>
                </a:solidFill>
              </a:rPr>
              <a:t>oddies</a:t>
            </a:r>
            <a:r>
              <a:rPr lang="en-US" sz="2800" dirty="0">
                <a:solidFill>
                  <a:srgbClr val="FFFFFF"/>
                </a:solidFill>
              </a:rPr>
              <a:t>. </a:t>
            </a:r>
          </a:p>
          <a:p>
            <a:pPr marL="330200" indent="-317500" eaLnBrk="1" hangingPunct="1">
              <a:lnSpc>
                <a:spcPct val="108000"/>
              </a:lnSpc>
              <a:spcBef>
                <a:spcPts val="700"/>
              </a:spcBef>
              <a:buClr>
                <a:srgbClr val="FFFFFF"/>
              </a:buClr>
              <a:buFont typeface="Courier 10 Pitch"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They are</a:t>
            </a:r>
          </a:p>
          <a:p>
            <a:pPr marL="739775" lvl="1" indent="-282575" eaLnBrk="1" hangingPunct="1">
              <a:lnSpc>
                <a:spcPct val="108000"/>
              </a:lnSpc>
              <a:spcBef>
                <a:spcPts val="700"/>
              </a:spcBef>
              <a:buClr>
                <a:srgbClr val="FFFFFF"/>
              </a:buClr>
              <a:buFont typeface="Times New Roman" pitchFamily="16"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collapsing vertical margins</a:t>
            </a:r>
          </a:p>
          <a:p>
            <a:pPr marL="739775" lvl="1" indent="-282575" eaLnBrk="1" hangingPunct="1">
              <a:lnSpc>
                <a:spcPct val="108000"/>
              </a:lnSpc>
              <a:spcBef>
                <a:spcPts val="700"/>
              </a:spcBef>
              <a:buClr>
                <a:srgbClr val="FFFFFF"/>
              </a:buClr>
              <a:buFont typeface="Times New Roman" pitchFamily="16"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sticking out of vertical margins</a:t>
            </a:r>
          </a:p>
          <a:p>
            <a:pPr marL="330200" indent="-317500" eaLnBrk="1" hangingPunct="1">
              <a:lnSpc>
                <a:spcPct val="108000"/>
              </a:lnSpc>
              <a:spcBef>
                <a:spcPts val="700"/>
              </a:spcBef>
              <a:buClr>
                <a:srgbClr val="FFFFFF"/>
              </a:buClr>
              <a:buFont typeface="Courier 10 Pitch"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Horizontal placement of block-level boxes (as inline-block) is not </a:t>
            </a:r>
            <a:r>
              <a:rPr lang="en-US" sz="2800" dirty="0" smtClean="0">
                <a:solidFill>
                  <a:srgbClr val="FFFFFF"/>
                </a:solidFill>
              </a:rPr>
              <a:t>affected by similar oddities. </a:t>
            </a:r>
            <a:endParaRPr lang="en-US" sz="2800" dirty="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1"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collapsing vertical margins</a:t>
            </a:r>
          </a:p>
        </p:txBody>
      </p:sp>
      <p:sp>
        <p:nvSpPr>
          <p:cNvPr id="378882" name="Text Box 2"/>
          <p:cNvSpPr txBox="1">
            <a:spLocks noChangeArrowheads="1"/>
          </p:cNvSpPr>
          <p:nvPr/>
        </p:nvSpPr>
        <p:spPr bwMode="auto">
          <a:xfrm>
            <a:off x="457200" y="1600200"/>
            <a:ext cx="8226425" cy="4524375"/>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smtClean="0">
                <a:solidFill>
                  <a:srgbClr val="FFFFFF"/>
                </a:solidFill>
              </a:rPr>
              <a:t>If </a:t>
            </a:r>
            <a:r>
              <a:rPr lang="en-US" sz="2800" dirty="0">
                <a:solidFill>
                  <a:srgbClr val="FFFFFF"/>
                </a:solidFill>
              </a:rPr>
              <a:t>there are no borders or padding on subsequent block-level elements, vertical margins are collapsed.</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Thus </a:t>
            </a:r>
            <a:r>
              <a:rPr lang="en-US" sz="2800" dirty="0" err="1">
                <a:solidFill>
                  <a:srgbClr val="FFFFFF"/>
                </a:solidFill>
              </a:rPr>
              <a:t>li</a:t>
            </a:r>
            <a:r>
              <a:rPr lang="en-US" sz="2800" dirty="0">
                <a:solidFill>
                  <a:srgbClr val="FFFFFF"/>
                </a:solidFill>
              </a:rPr>
              <a:t> {margin-top: 10px; margin-bottom: 15px} will make adjacent boxes 15px apart.</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But if you add a border or padding the collapsing disappears.</a:t>
            </a:r>
          </a:p>
          <a:p>
            <a:pPr marL="330200" indent="-317500" eaLnBrk="1" hangingPunct="1">
              <a:lnSpc>
                <a:spcPct val="108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US" sz="2800" dirty="0">
              <a:solidFill>
                <a:srgbClr val="FFFFFF"/>
              </a:solidFill>
            </a:endParaRPr>
          </a:p>
          <a:p>
            <a:pPr marL="330200" indent="-317500" eaLnBrk="1" hangingPunct="1">
              <a:lnSpc>
                <a:spcPct val="108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US" sz="2800" dirty="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29"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collapsing vertical margin</a:t>
            </a:r>
          </a:p>
        </p:txBody>
      </p:sp>
      <p:sp>
        <p:nvSpPr>
          <p:cNvPr id="380930" name="Text Box 2"/>
          <p:cNvSpPr txBox="1">
            <a:spLocks noChangeArrowheads="1"/>
          </p:cNvSpPr>
          <p:nvPr/>
        </p:nvSpPr>
        <p:spPr bwMode="auto">
          <a:xfrm>
            <a:off x="457200" y="1219200"/>
            <a:ext cx="8226425" cy="5257800"/>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Example</a:t>
            </a:r>
          </a:p>
          <a:p>
            <a:pPr marL="330200" indent="-317500" eaLnBrk="1" hangingPunct="1">
              <a:lnSpc>
                <a:spcPct val="108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   </a:t>
            </a:r>
            <a:r>
              <a:rPr lang="en-US" sz="2800" dirty="0" err="1">
                <a:solidFill>
                  <a:srgbClr val="FFFFFF"/>
                </a:solidFill>
              </a:rPr>
              <a:t>ul</a:t>
            </a:r>
            <a:r>
              <a:rPr lang="en-US" sz="2800" dirty="0">
                <a:solidFill>
                  <a:srgbClr val="FFFFFF"/>
                </a:solidFill>
              </a:rPr>
              <a:t> {margin-bottom: 15px}</a:t>
            </a:r>
          </a:p>
          <a:p>
            <a:pPr marL="330200" indent="-317500" eaLnBrk="1" hangingPunct="1">
              <a:lnSpc>
                <a:spcPct val="108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   </a:t>
            </a:r>
            <a:r>
              <a:rPr lang="en-US" sz="2800" dirty="0" err="1">
                <a:solidFill>
                  <a:srgbClr val="FFFFFF"/>
                </a:solidFill>
              </a:rPr>
              <a:t>li</a:t>
            </a:r>
            <a:r>
              <a:rPr lang="en-US" sz="2800" dirty="0">
                <a:solidFill>
                  <a:srgbClr val="FFFFFF"/>
                </a:solidFill>
              </a:rPr>
              <a:t> {margin-top: 10px; margin-bottom: 20px}</a:t>
            </a:r>
          </a:p>
          <a:p>
            <a:pPr marL="330200" indent="-317500" eaLnBrk="1" hangingPunct="1">
              <a:lnSpc>
                <a:spcPct val="108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   h1 {margin-top: 28 </a:t>
            </a:r>
            <a:r>
              <a:rPr lang="en-US" sz="2800" dirty="0" err="1">
                <a:solidFill>
                  <a:srgbClr val="FFFFFF"/>
                </a:solidFill>
              </a:rPr>
              <a:t>px</a:t>
            </a:r>
            <a:r>
              <a:rPr lang="en-US" sz="2800" dirty="0">
                <a:solidFill>
                  <a:srgbClr val="FFFFFF"/>
                </a:solidFill>
              </a:rPr>
              <a:t>;}</a:t>
            </a:r>
          </a:p>
          <a:p>
            <a:pPr marL="330200" indent="-317500" eaLnBrk="1" hangingPunct="1">
              <a:lnSpc>
                <a:spcPct val="108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   If a &lt;h1&gt; follows the &lt;</a:t>
            </a:r>
            <a:r>
              <a:rPr lang="en-US" sz="2800" dirty="0" err="1">
                <a:solidFill>
                  <a:srgbClr val="FFFFFF"/>
                </a:solidFill>
              </a:rPr>
              <a:t>ul</a:t>
            </a:r>
            <a:r>
              <a:rPr lang="en-US" sz="2800" dirty="0">
                <a:solidFill>
                  <a:srgbClr val="FFFFFF"/>
                </a:solidFill>
              </a:rPr>
              <a:t>&gt; its top is 28px from the last item in the list.  </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Vertical margins can be negative, but I don’t see why you would want to have this.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3" name="Text Box 1"/>
          <p:cNvSpPr txBox="1">
            <a:spLocks noChangeArrowheads="1"/>
          </p:cNvSpPr>
          <p:nvPr/>
        </p:nvSpPr>
        <p:spPr bwMode="auto">
          <a:xfrm>
            <a:off x="457200" y="231775"/>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sticking out margins </a:t>
            </a:r>
          </a:p>
        </p:txBody>
      </p:sp>
      <p:sp>
        <p:nvSpPr>
          <p:cNvPr id="381954" name="Text Box 2"/>
          <p:cNvSpPr txBox="1">
            <a:spLocks noChangeArrowheads="1"/>
          </p:cNvSpPr>
          <p:nvPr/>
        </p:nvSpPr>
        <p:spPr bwMode="auto">
          <a:xfrm>
            <a:off x="457200" y="1295400"/>
            <a:ext cx="8226425" cy="4829175"/>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If a block-level box that contains only block-level children has no borders or padding, its height goes from the topmost block-level child’s border top edge to the bottom-most block-level child’s lower border edge. In that case, the margins of its child elements stick out.</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 If the same element has borders or margins, its height will be the distance between the topmost block-level child’s margin top edge to the bottom-most block-level child’s lower margin edge.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7" name="Text Box 1"/>
          <p:cNvSpPr txBox="1">
            <a:spLocks noChangeArrowheads="1"/>
          </p:cNvSpPr>
          <p:nvPr/>
        </p:nvSpPr>
        <p:spPr bwMode="auto">
          <a:xfrm>
            <a:off x="460375" y="231775"/>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placement of inline boxes </a:t>
            </a:r>
          </a:p>
        </p:txBody>
      </p:sp>
      <p:sp>
        <p:nvSpPr>
          <p:cNvPr id="382978" name="Text Box 2"/>
          <p:cNvSpPr txBox="1">
            <a:spLocks noChangeArrowheads="1"/>
          </p:cNvSpPr>
          <p:nvPr/>
        </p:nvSpPr>
        <p:spPr bwMode="auto">
          <a:xfrm>
            <a:off x="457200" y="1600200"/>
            <a:ext cx="8226425" cy="4524375"/>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To understand horizontal alignment of text-level elements, we have to first review some concepts.</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Inline contents can be replaced elements but most likely it’s non-replaced elements. That’s what we will be concentrating on here.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1"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anonymous text</a:t>
            </a:r>
          </a:p>
        </p:txBody>
      </p:sp>
      <p:sp>
        <p:nvSpPr>
          <p:cNvPr id="384002" name="Text Box 2"/>
          <p:cNvSpPr txBox="1">
            <a:spLocks noChangeArrowheads="1"/>
          </p:cNvSpPr>
          <p:nvPr/>
        </p:nvSpPr>
        <p:spPr bwMode="auto">
          <a:xfrm>
            <a:off x="457200" y="1600200"/>
            <a:ext cx="8226425" cy="4524375"/>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Text that is a direct contents of a block-level element is called anonymous. </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Example</a:t>
            </a:r>
          </a:p>
          <a:p>
            <a:pPr marL="330200" indent="-317500" eaLnBrk="1" hangingPunct="1">
              <a:lnSpc>
                <a:spcPct val="108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   &lt;p&gt;This is anonymous text. &lt;em&gt;This is not.&lt;/em&gt;&lt;/p&gt;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7" name="Text Box 1"/>
          <p:cNvSpPr txBox="1">
            <a:spLocks noChangeArrowheads="1"/>
          </p:cNvSpPr>
          <p:nvPr/>
        </p:nvSpPr>
        <p:spPr bwMode="auto">
          <a:xfrm>
            <a:off x="457200" y="542925"/>
            <a:ext cx="8229600" cy="606425"/>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the canvas</a:t>
            </a:r>
          </a:p>
        </p:txBody>
      </p:sp>
      <p:sp>
        <p:nvSpPr>
          <p:cNvPr id="357378" name="Text Box 2"/>
          <p:cNvSpPr txBox="1">
            <a:spLocks noChangeArrowheads="1"/>
          </p:cNvSpPr>
          <p:nvPr/>
        </p:nvSpPr>
        <p:spPr bwMode="auto">
          <a:xfrm>
            <a:off x="457200" y="1230313"/>
            <a:ext cx="8229600" cy="2936875"/>
          </a:xfrm>
          <a:prstGeom prst="rect">
            <a:avLst/>
          </a:prstGeom>
          <a:noFill/>
          <a:ln w="9525">
            <a:noFill/>
            <a:round/>
            <a:headEnd/>
            <a:tailEnd/>
          </a:ln>
          <a:effectLst/>
        </p:spPr>
        <p:txBody>
          <a:bodyPr lIns="90000" tIns="46800" rIns="90000" bIns="4680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The canvas is the support of the rendering. There may be several canvases on a document.</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On screen, each canvas is flat and of infinite dimensions.</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On a sheet of paper, the canvas of fixed dimension.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5"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content area</a:t>
            </a:r>
          </a:p>
        </p:txBody>
      </p:sp>
      <p:sp>
        <p:nvSpPr>
          <p:cNvPr id="385026" name="Text Box 2"/>
          <p:cNvSpPr txBox="1">
            <a:spLocks noChangeArrowheads="1"/>
          </p:cNvSpPr>
          <p:nvPr/>
        </p:nvSpPr>
        <p:spPr bwMode="auto">
          <a:xfrm>
            <a:off x="457200" y="1600200"/>
            <a:ext cx="8226425" cy="4524375"/>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In non-replaced elements, the content area of a text-level element is the area occupied by all of its glyphs.</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For a replaced element it is the content of the replaced element plus its borders and margins. </a:t>
            </a:r>
          </a:p>
          <a:p>
            <a:pPr marL="330200" indent="-317500" eaLnBrk="1" hangingPunct="1">
              <a:lnSpc>
                <a:spcPct val="108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US" sz="280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49"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em box</a:t>
            </a:r>
          </a:p>
        </p:txBody>
      </p:sp>
      <p:sp>
        <p:nvSpPr>
          <p:cNvPr id="386050" name="Text Box 2"/>
          <p:cNvSpPr txBox="1">
            <a:spLocks noChangeArrowheads="1"/>
          </p:cNvSpPr>
          <p:nvPr/>
        </p:nvSpPr>
        <p:spPr bwMode="auto">
          <a:xfrm>
            <a:off x="457200" y="1600200"/>
            <a:ext cx="8226425" cy="4524375"/>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This is the box that a character fits in. </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It is defined for each font. It is a square box.</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Actually glyphs can be larger or smaller.</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A glyph is a representation of the character in font. </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The height and width of the em box is one em, as defined by the font. It is mainly used as the line height without external leading.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3" name="Text Box 1"/>
          <p:cNvSpPr txBox="1">
            <a:spLocks noChangeArrowheads="1"/>
          </p:cNvSpPr>
          <p:nvPr/>
        </p:nvSpPr>
        <p:spPr bwMode="auto">
          <a:xfrm>
            <a:off x="457200" y="319088"/>
            <a:ext cx="8226425" cy="1049337"/>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{font-size: }</a:t>
            </a:r>
          </a:p>
        </p:txBody>
      </p:sp>
      <p:sp>
        <p:nvSpPr>
          <p:cNvPr id="387074" name="Text Box 2"/>
          <p:cNvSpPr txBox="1">
            <a:spLocks noChangeArrowheads="1"/>
          </p:cNvSpPr>
          <p:nvPr/>
        </p:nvSpPr>
        <p:spPr bwMode="auto">
          <a:xfrm>
            <a:off x="457200" y="1600200"/>
            <a:ext cx="8226425" cy="4435475"/>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This is the size of the font. It is the size of the em box for the font. </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So this is a font property, but it does affect the size of the line.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7"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leading</a:t>
            </a:r>
          </a:p>
        </p:txBody>
      </p:sp>
      <p:sp>
        <p:nvSpPr>
          <p:cNvPr id="388098" name="Text Box 2"/>
          <p:cNvSpPr txBox="1">
            <a:spLocks noChangeArrowheads="1"/>
          </p:cNvSpPr>
          <p:nvPr/>
        </p:nvSpPr>
        <p:spPr bwMode="auto">
          <a:xfrm>
            <a:off x="457200" y="1600200"/>
            <a:ext cx="8226425" cy="4524375"/>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The leading is the difference between the {font-size:} and the {line-height:}</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In </a:t>
            </a:r>
            <a:r>
              <a:rPr lang="en-US" sz="2800" dirty="0" smtClean="0">
                <a:solidFill>
                  <a:srgbClr val="FFFFFF"/>
                </a:solidFill>
              </a:rPr>
              <a:t>vertical </a:t>
            </a:r>
            <a:r>
              <a:rPr lang="en-US" sz="2800" dirty="0">
                <a:solidFill>
                  <a:srgbClr val="FFFFFF"/>
                </a:solidFill>
              </a:rPr>
              <a:t>placing, half of the leading is added at the top of the box, and the other half is attached at the bottom of the box to make the line height. </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The result is the inline box.</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1"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inline and line boxes</a:t>
            </a:r>
          </a:p>
        </p:txBody>
      </p:sp>
      <p:sp>
        <p:nvSpPr>
          <p:cNvPr id="389122" name="Text Box 2"/>
          <p:cNvSpPr txBox="1">
            <a:spLocks noChangeArrowheads="1"/>
          </p:cNvSpPr>
          <p:nvPr/>
        </p:nvSpPr>
        <p:spPr bwMode="auto">
          <a:xfrm>
            <a:off x="457200" y="1600200"/>
            <a:ext cx="8226425" cy="4524375"/>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Each inline element in a line generates an inline box. </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The line box is the smallest box that bounds the highest and lowest boxes of all the inline boxes found in a particular line.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5"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{line-height:}</a:t>
            </a:r>
          </a:p>
        </p:txBody>
      </p:sp>
      <p:sp>
        <p:nvSpPr>
          <p:cNvPr id="390146" name="Text Box 2"/>
          <p:cNvSpPr txBox="1">
            <a:spLocks noChangeArrowheads="1"/>
          </p:cNvSpPr>
          <p:nvPr/>
        </p:nvSpPr>
        <p:spPr bwMode="auto">
          <a:xfrm>
            <a:off x="457200" y="1600200"/>
            <a:ext cx="8226425" cy="4524375"/>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The {line-height:} determines the height of the line, at least vaguely. </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Note that the {line-height:} can vary between various text-level elements in the same line.</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Let us consider what is happening for non-replaced elements. The contents on the inline box is determined by the {font-size:}.</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The difference between the {font-size: } and the {line-height:} is the leading.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69"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constructing the inline box</a:t>
            </a:r>
          </a:p>
        </p:txBody>
      </p:sp>
      <p:sp>
        <p:nvSpPr>
          <p:cNvPr id="391170" name="Text Box 2"/>
          <p:cNvSpPr txBox="1">
            <a:spLocks noChangeArrowheads="1"/>
          </p:cNvSpPr>
          <p:nvPr/>
        </p:nvSpPr>
        <p:spPr bwMode="auto">
          <a:xfrm>
            <a:off x="457200" y="1600200"/>
            <a:ext cx="8226425" cy="4524375"/>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To construct the inline box, half the leading is added below the em-boxes of the element, and half the leading is added below. </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Note that this also holds when the {font-size:} is larger than the {line-height:}. I know it’s crazy.</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The line box is then formed from all the in-line boxes in the line.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3"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size of the line box</a:t>
            </a:r>
          </a:p>
        </p:txBody>
      </p:sp>
      <p:sp>
        <p:nvSpPr>
          <p:cNvPr id="392194" name="Text Box 2"/>
          <p:cNvSpPr txBox="1">
            <a:spLocks noChangeArrowheads="1"/>
          </p:cNvSpPr>
          <p:nvPr/>
        </p:nvSpPr>
        <p:spPr bwMode="auto">
          <a:xfrm>
            <a:off x="457200" y="1600200"/>
            <a:ext cx="8226425" cy="4870450"/>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How large it is depends on how the characters are aligned. </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Note that normally characters are aligned at the baseline. The baseline is defined for each font, but is not the same for different font. The size of the line box is therefore difficult to predict. </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If you add borders, margins, padding around an inline element, this will not change the way the line is built. It depends on the {line-height:}. </a:t>
            </a:r>
          </a:p>
          <a:p>
            <a:pPr marL="330200" indent="-317500" eaLnBrk="1" hangingPunct="1">
              <a:lnSpc>
                <a:spcPct val="108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US" sz="280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7"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setting the {line-height:}</a:t>
            </a:r>
          </a:p>
        </p:txBody>
      </p:sp>
      <p:sp>
        <p:nvSpPr>
          <p:cNvPr id="393218" name="Text Box 2"/>
          <p:cNvSpPr txBox="1">
            <a:spLocks noChangeArrowheads="1"/>
          </p:cNvSpPr>
          <p:nvPr/>
        </p:nvSpPr>
        <p:spPr bwMode="auto">
          <a:xfrm>
            <a:off x="457200" y="1600200"/>
            <a:ext cx="8226425" cy="4524375"/>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The best way to set the {line-height:} is to use a number. Example</a:t>
            </a:r>
          </a:p>
          <a:p>
            <a:pPr marL="330200" indent="-317500" eaLnBrk="1" hangingPunct="1">
              <a:lnSpc>
                <a:spcPct val="108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   body {line-height: 1.3}</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This number is passed down to each text level element and used as multiplier to the font-size of that element. </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Note that the discussion up to here has applied to non-replaced elements.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1"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text-level replaced elements</a:t>
            </a:r>
          </a:p>
        </p:txBody>
      </p:sp>
      <p:sp>
        <p:nvSpPr>
          <p:cNvPr id="394242" name="Text Box 2"/>
          <p:cNvSpPr txBox="1">
            <a:spLocks noChangeArrowheads="1"/>
          </p:cNvSpPr>
          <p:nvPr/>
        </p:nvSpPr>
        <p:spPr bwMode="auto">
          <a:xfrm>
            <a:off x="457200" y="1600200"/>
            <a:ext cx="8226425" cy="4876800"/>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Replaced elements have {height: } and {width: } that is determined by their contents. Setting any of the properties will scale the contents (image scaling, for example). </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If you add padding, borders and margins, they will increase (or decrease with negative margins) the in-line box for the replaced element. Thus the behavior of in-line box building for the replaced element is different from that of a non-replaced element.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1"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the viewport</a:t>
            </a:r>
          </a:p>
        </p:txBody>
      </p:sp>
      <p:sp>
        <p:nvSpPr>
          <p:cNvPr id="358402" name="Text Box 2"/>
          <p:cNvSpPr txBox="1">
            <a:spLocks noChangeArrowheads="1"/>
          </p:cNvSpPr>
          <p:nvPr/>
        </p:nvSpPr>
        <p:spPr bwMode="auto">
          <a:xfrm>
            <a:off x="457200" y="1524000"/>
            <a:ext cx="8226425" cy="4524375"/>
          </a:xfrm>
          <a:prstGeom prst="rect">
            <a:avLst/>
          </a:prstGeom>
          <a:noFill/>
          <a:ln w="9525">
            <a:noFill/>
            <a:round/>
            <a:headEnd/>
            <a:tailEnd/>
          </a:ln>
          <a:effectLst/>
        </p:spPr>
        <p:txBody>
          <a:bodyPr lIns="0" tIns="0" rIns="0" bIns="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2800">
                <a:solidFill>
                  <a:srgbClr val="FFFFFF"/>
                </a:solidFill>
              </a:rPr>
              <a:t>The viewport is the part of the canvas that is currently visible. </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2800">
                <a:solidFill>
                  <a:srgbClr val="FFFFFF"/>
                </a:solidFill>
              </a:rPr>
              <a:t>There is only one viewport per canvas.</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2800">
                <a:solidFill>
                  <a:srgbClr val="FFFFFF"/>
                </a:solidFill>
              </a:rPr>
              <a:t>Moving the viewport across the canvas is called scrolling.</a:t>
            </a:r>
          </a:p>
          <a:p>
            <a:pPr marL="330200" indent="-317500" eaLnBrk="1" hangingPunct="1">
              <a:lnSpc>
                <a:spcPct val="108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GB" sz="280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5" name="Text Box 1"/>
          <p:cNvSpPr txBox="1">
            <a:spLocks noChangeArrowheads="1"/>
          </p:cNvSpPr>
          <p:nvPr/>
        </p:nvSpPr>
        <p:spPr bwMode="auto">
          <a:xfrm>
            <a:off x="457200" y="228600"/>
            <a:ext cx="8226425" cy="838200"/>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baseline spacing</a:t>
            </a:r>
          </a:p>
        </p:txBody>
      </p:sp>
      <p:sp>
        <p:nvSpPr>
          <p:cNvPr id="395266" name="Text Box 2"/>
          <p:cNvSpPr txBox="1">
            <a:spLocks noChangeArrowheads="1"/>
          </p:cNvSpPr>
          <p:nvPr/>
        </p:nvSpPr>
        <p:spPr bwMode="auto">
          <a:xfrm>
            <a:off x="457200" y="990600"/>
            <a:ext cx="8229600" cy="5638800"/>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Replaced elements in in-line spacing sit on the baseline. The bottom of the box, plus any padding or spacing, sits on the baseline.</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Sometimes this is not what you want, because this adds space below the replaced element. </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Workarounds</a:t>
            </a:r>
          </a:p>
          <a:p>
            <a:pPr marL="733425" lvl="1" indent="-276225" eaLnBrk="1" hangingPunct="1">
              <a:lnSpc>
                <a:spcPct val="108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dirty="0">
                <a:solidFill>
                  <a:srgbClr val="FFFFFF"/>
                </a:solidFill>
              </a:rPr>
              <a:t>set the {display: } on the replaced element to ‘block’</a:t>
            </a:r>
          </a:p>
          <a:p>
            <a:pPr marL="733425" lvl="1" indent="-276225" eaLnBrk="1" hangingPunct="1">
              <a:lnSpc>
                <a:spcPct val="108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dirty="0">
                <a:solidFill>
                  <a:srgbClr val="FFFFFF"/>
                </a:solidFill>
              </a:rPr>
              <a:t>set the {line-height: } and {font-size:} on the ancestor of the replaced element to the exact height of the replaced element. </a:t>
            </a:r>
          </a:p>
          <a:p>
            <a:pPr marL="330200" indent="-317500" eaLnBrk="1" hangingPunct="1">
              <a:lnSpc>
                <a:spcPct val="108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US" dirty="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89" name="Text Box 1"/>
          <p:cNvSpPr txBox="1">
            <a:spLocks noChangeArrowheads="1"/>
          </p:cNvSpPr>
          <p:nvPr/>
        </p:nvSpPr>
        <p:spPr bwMode="auto">
          <a:xfrm>
            <a:off x="457200" y="319088"/>
            <a:ext cx="8226425" cy="1049337"/>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out of normal flow</a:t>
            </a:r>
          </a:p>
        </p:txBody>
      </p:sp>
      <p:sp>
        <p:nvSpPr>
          <p:cNvPr id="396290" name="Text Box 2"/>
          <p:cNvSpPr txBox="1">
            <a:spLocks noChangeArrowheads="1"/>
          </p:cNvSpPr>
          <p:nvPr/>
        </p:nvSpPr>
        <p:spPr bwMode="auto">
          <a:xfrm>
            <a:off x="457200" y="1600200"/>
            <a:ext cx="8226425" cy="4435475"/>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There are some technologies that place elements out of normal flow.</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These are being reviewed now.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3" name="Text Box 1"/>
          <p:cNvSpPr txBox="1">
            <a:spLocks noChangeArrowheads="1"/>
          </p:cNvSpPr>
          <p:nvPr/>
        </p:nvSpPr>
        <p:spPr bwMode="auto">
          <a:xfrm>
            <a:off x="533400" y="542925"/>
            <a:ext cx="8229600" cy="606425"/>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floating</a:t>
            </a:r>
          </a:p>
        </p:txBody>
      </p:sp>
      <p:sp>
        <p:nvSpPr>
          <p:cNvPr id="397314" name="Text Box 2"/>
          <p:cNvSpPr txBox="1">
            <a:spLocks noChangeArrowheads="1"/>
          </p:cNvSpPr>
          <p:nvPr/>
        </p:nvSpPr>
        <p:spPr bwMode="auto">
          <a:xfrm>
            <a:off x="457200" y="1600200"/>
            <a:ext cx="8229600" cy="4035425"/>
          </a:xfrm>
          <a:prstGeom prst="rect">
            <a:avLst/>
          </a:prstGeom>
          <a:noFill/>
          <a:ln w="9525">
            <a:noFill/>
            <a:round/>
            <a:headEnd/>
            <a:tailEnd/>
          </a:ln>
          <a:effectLst/>
        </p:spPr>
        <p:txBody>
          <a:bodyPr lIns="90000" tIns="46800" rIns="90000" bIns="46800"/>
          <a:lstStyle/>
          <a:p>
            <a:pPr marL="330200" indent="-317500"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dirty="0">
                <a:solidFill>
                  <a:srgbClr val="FFFFFF"/>
                </a:solidFill>
              </a:rPr>
              <a:t>{float: } tells the user agent to float the box. The box is set to float, meaning that text floats around it. I know this is confusing</a:t>
            </a:r>
          </a:p>
          <a:p>
            <a:pPr marL="733425" lvl="1" indent="-276225" eaLnBrk="1" hangingPunct="1">
              <a:lnSpc>
                <a:spcPct val="104000"/>
              </a:lnSpc>
              <a:spcBef>
                <a:spcPts val="5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400" dirty="0">
                <a:solidFill>
                  <a:srgbClr val="FFFFFF"/>
                </a:solidFill>
              </a:rPr>
              <a:t>value ‘left’ tells the user agent to put the floating box to the left</a:t>
            </a:r>
          </a:p>
          <a:p>
            <a:pPr marL="733425" lvl="1" indent="-276225" eaLnBrk="1" hangingPunct="1">
              <a:lnSpc>
                <a:spcPct val="104000"/>
              </a:lnSpc>
              <a:spcBef>
                <a:spcPts val="5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400" dirty="0">
                <a:solidFill>
                  <a:srgbClr val="FFFFFF"/>
                </a:solidFill>
              </a:rPr>
              <a:t>value ‘right’ tell the user agent to put the floating box to the right. </a:t>
            </a:r>
          </a:p>
          <a:p>
            <a:pPr marL="733425" lvl="1" indent="-276225" eaLnBrk="1" hangingPunct="1">
              <a:lnSpc>
                <a:spcPct val="104000"/>
              </a:lnSpc>
              <a:spcBef>
                <a:spcPts val="5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400" dirty="0">
                <a:solidFill>
                  <a:srgbClr val="FFFFFF"/>
                </a:solidFill>
              </a:rPr>
              <a:t>value ‘none’ tells user agent not to float the box.</a:t>
            </a:r>
            <a:r>
              <a:rPr lang="en-US" sz="2400" dirty="0">
                <a:solidFill>
                  <a:srgbClr val="FFFFFF"/>
                </a:solidFill>
              </a:rPr>
              <a:t> That is the initial value.</a:t>
            </a:r>
          </a:p>
          <a:p>
            <a:pPr marL="733425" lvl="1" indent="-276225" eaLnBrk="1" hangingPunct="1">
              <a:lnSpc>
                <a:spcPct val="104000"/>
              </a:lnSpc>
              <a:spcBef>
                <a:spcPts val="5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dirty="0">
                <a:solidFill>
                  <a:srgbClr val="FFFFFF"/>
                </a:solidFill>
              </a:rPr>
              <a:t>Yes, ‘inherit’ is also a valid value.</a:t>
            </a:r>
          </a:p>
          <a:p>
            <a:pPr marL="330200" indent="-317500" eaLnBrk="1" hangingPunct="1">
              <a:lnSpc>
                <a:spcPct val="104000"/>
              </a:lnSpc>
              <a:spcBef>
                <a:spcPts val="5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7"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negative margins on floats</a:t>
            </a:r>
          </a:p>
        </p:txBody>
      </p:sp>
      <p:sp>
        <p:nvSpPr>
          <p:cNvPr id="398338" name="Text Box 2"/>
          <p:cNvSpPr txBox="1">
            <a:spLocks noChangeArrowheads="1"/>
          </p:cNvSpPr>
          <p:nvPr/>
        </p:nvSpPr>
        <p:spPr bwMode="auto">
          <a:xfrm>
            <a:off x="457200" y="1600200"/>
            <a:ext cx="8226425" cy="4524375"/>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You can set negative margins on floats. That will make the float stick out of the containing box. </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But watch out for potential of several floats with negative margins overlapping each other. It is not quite clear what happens in such situations.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1" name="Text Box 1"/>
          <p:cNvSpPr txBox="1">
            <a:spLocks noChangeArrowheads="1"/>
          </p:cNvSpPr>
          <p:nvPr/>
        </p:nvSpPr>
        <p:spPr bwMode="auto">
          <a:xfrm>
            <a:off x="457200" y="228600"/>
            <a:ext cx="8229600" cy="606425"/>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clearing</a:t>
            </a:r>
          </a:p>
        </p:txBody>
      </p:sp>
      <p:sp>
        <p:nvSpPr>
          <p:cNvPr id="399362" name="Text Box 2"/>
          <p:cNvSpPr txBox="1">
            <a:spLocks noChangeArrowheads="1"/>
          </p:cNvSpPr>
          <p:nvPr/>
        </p:nvSpPr>
        <p:spPr bwMode="auto">
          <a:xfrm>
            <a:off x="457200" y="914400"/>
            <a:ext cx="8229600" cy="5570538"/>
          </a:xfrm>
          <a:prstGeom prst="rect">
            <a:avLst/>
          </a:prstGeom>
          <a:noFill/>
          <a:ln w="9525">
            <a:noFill/>
            <a:round/>
            <a:headEnd/>
            <a:tailEnd/>
          </a:ln>
          <a:effectLst/>
        </p:spPr>
        <p:txBody>
          <a:bodyPr lIns="90000" tIns="46800" rIns="90000" bIns="46800"/>
          <a:lstStyle/>
          <a:p>
            <a:pPr marL="330200" indent="-317500"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2800" dirty="0">
                <a:solidFill>
                  <a:srgbClr val="FFFFFF"/>
                </a:solidFill>
              </a:rPr>
              <a:t>{clear: } tells the user agent whether to place the current element next to a floating element or on the next line below it.</a:t>
            </a:r>
          </a:p>
          <a:p>
            <a:pPr marL="733425" lvl="1" indent="-276225" eaLnBrk="1" hangingPunct="1">
              <a:lnSpc>
                <a:spcPct val="104000"/>
              </a:lnSpc>
              <a:spcBef>
                <a:spcPts val="5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2400" dirty="0">
                <a:solidFill>
                  <a:srgbClr val="FFFFFF"/>
                </a:solidFill>
              </a:rPr>
              <a:t>value ‘none’ (default) tells the user agent to put contents on either side of the floating element</a:t>
            </a:r>
          </a:p>
          <a:p>
            <a:pPr marL="733425" lvl="1" indent="-276225" eaLnBrk="1" hangingPunct="1">
              <a:lnSpc>
                <a:spcPct val="104000"/>
              </a:lnSpc>
              <a:spcBef>
                <a:spcPts val="5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2400" dirty="0">
                <a:solidFill>
                  <a:srgbClr val="FFFFFF"/>
                </a:solidFill>
              </a:rPr>
              <a:t>value ‘left’ means to go after all left floats</a:t>
            </a:r>
          </a:p>
          <a:p>
            <a:pPr marL="733425" lvl="1" indent="-276225" eaLnBrk="1" hangingPunct="1">
              <a:lnSpc>
                <a:spcPct val="104000"/>
              </a:lnSpc>
              <a:spcBef>
                <a:spcPts val="5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2400" dirty="0">
                <a:solidFill>
                  <a:srgbClr val="FFFFFF"/>
                </a:solidFill>
              </a:rPr>
              <a:t>value ‘right’ mean placing after all right floats</a:t>
            </a:r>
          </a:p>
          <a:p>
            <a:pPr marL="733425" lvl="1" indent="-276225" eaLnBrk="1" hangingPunct="1">
              <a:lnSpc>
                <a:spcPct val="104000"/>
              </a:lnSpc>
              <a:spcBef>
                <a:spcPts val="5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2400" dirty="0">
                <a:solidFill>
                  <a:srgbClr val="FFFFFF"/>
                </a:solidFill>
              </a:rPr>
              <a:t>value ‘</a:t>
            </a:r>
            <a:r>
              <a:rPr lang="en-US" sz="2400" dirty="0">
                <a:solidFill>
                  <a:srgbClr val="FFFFFF"/>
                </a:solidFill>
              </a:rPr>
              <a:t>both</a:t>
            </a:r>
            <a:r>
              <a:rPr lang="en-GB" sz="2400" dirty="0">
                <a:solidFill>
                  <a:srgbClr val="FFFFFF"/>
                </a:solidFill>
              </a:rPr>
              <a:t>' means that both sides have to stay clear</a:t>
            </a:r>
          </a:p>
          <a:p>
            <a:pPr marL="330200" indent="-317500" eaLnBrk="1" hangingPunct="1">
              <a:lnSpc>
                <a:spcPct val="104000"/>
              </a:lnSpc>
              <a:spcBef>
                <a:spcPts val="5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2800" dirty="0">
                <a:solidFill>
                  <a:srgbClr val="FFFFFF"/>
                </a:solidFill>
              </a:rPr>
              <a:t>{clear: } only applies to block level elements.</a:t>
            </a:r>
          </a:p>
          <a:p>
            <a:pPr marL="330200" indent="-317500" eaLnBrk="1" hangingPunct="1">
              <a:lnSpc>
                <a:spcPct val="104000"/>
              </a:lnSpc>
              <a:spcBef>
                <a:spcPts val="5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2800" dirty="0">
                <a:solidFill>
                  <a:srgbClr val="FFFFFF"/>
                </a:solidFill>
              </a:rPr>
              <a:t>It is not inherited</a:t>
            </a:r>
            <a:r>
              <a:rPr lang="en-GB" sz="2800" dirty="0" smtClean="0">
                <a:solidFill>
                  <a:srgbClr val="FFFFFF"/>
                </a:solidFill>
              </a:rPr>
              <a:t>.</a:t>
            </a:r>
            <a:endParaRPr lang="en-GB" sz="2800" dirty="0">
              <a:solidFill>
                <a:srgbClr val="FFFFFF"/>
              </a:solidFill>
            </a:endParaRPr>
          </a:p>
          <a:p>
            <a:pPr marL="330200" indent="-317500" eaLnBrk="1" hangingPunct="1">
              <a:lnSpc>
                <a:spcPct val="104000"/>
              </a:lnSpc>
              <a:spcBef>
                <a:spcPts val="6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GB" sz="2800" dirty="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5"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{position: }</a:t>
            </a:r>
          </a:p>
        </p:txBody>
      </p:sp>
      <p:sp>
        <p:nvSpPr>
          <p:cNvPr id="400386" name="Text Box 2"/>
          <p:cNvSpPr txBox="1">
            <a:spLocks noChangeArrowheads="1"/>
          </p:cNvSpPr>
          <p:nvPr/>
        </p:nvSpPr>
        <p:spPr bwMode="auto">
          <a:xfrm>
            <a:off x="457200" y="1600200"/>
            <a:ext cx="8226425" cy="4524375"/>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You can take an element out of normal flow with the {position: } property.</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Normal flow corresponds to the value ‘static’ of {position:}. This is the initial value.</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dirty="0">
                <a:solidFill>
                  <a:srgbClr val="FFFFFF"/>
                </a:solidFill>
              </a:rPr>
              <a:t>Other values are:</a:t>
            </a:r>
          </a:p>
          <a:p>
            <a:pPr marL="733425" lvl="1" indent="-276225" eaLnBrk="1" hangingPunct="1">
              <a:lnSpc>
                <a:spcPct val="108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dirty="0">
                <a:solidFill>
                  <a:srgbClr val="FFFFFF"/>
                </a:solidFill>
              </a:rPr>
              <a:t>‘relative’</a:t>
            </a:r>
          </a:p>
          <a:p>
            <a:pPr marL="733425" lvl="1" indent="-276225" eaLnBrk="1" hangingPunct="1">
              <a:lnSpc>
                <a:spcPct val="108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dirty="0">
                <a:solidFill>
                  <a:srgbClr val="FFFFFF"/>
                </a:solidFill>
              </a:rPr>
              <a:t>‘absolute’</a:t>
            </a:r>
          </a:p>
          <a:p>
            <a:pPr marL="733425" lvl="1" indent="-276225" eaLnBrk="1" hangingPunct="1">
              <a:lnSpc>
                <a:spcPct val="108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dirty="0">
                <a:solidFill>
                  <a:srgbClr val="FFFFFF"/>
                </a:solidFill>
              </a:rPr>
              <a:t>‘fixed’</a:t>
            </a:r>
          </a:p>
          <a:p>
            <a:pPr marL="733425" lvl="1" indent="-276225" eaLnBrk="1" hangingPunct="1">
              <a:lnSpc>
                <a:spcPct val="108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dirty="0">
                <a:solidFill>
                  <a:srgbClr val="FFFFFF"/>
                </a:solidFill>
              </a:rPr>
              <a:t>‘inherit’</a:t>
            </a:r>
          </a:p>
          <a:p>
            <a:pPr marL="330200" indent="-317500" eaLnBrk="1" hangingPunct="1">
              <a:lnSpc>
                <a:spcPct val="108000"/>
              </a:lnSpc>
              <a:spcBef>
                <a:spcPts val="6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US" dirty="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09" name="Text Box 1"/>
          <p:cNvSpPr txBox="1">
            <a:spLocks noChangeArrowheads="1"/>
          </p:cNvSpPr>
          <p:nvPr/>
        </p:nvSpPr>
        <p:spPr bwMode="auto">
          <a:xfrm>
            <a:off x="457200" y="542925"/>
            <a:ext cx="8229600" cy="606425"/>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offset properties</a:t>
            </a:r>
          </a:p>
        </p:txBody>
      </p:sp>
      <p:sp>
        <p:nvSpPr>
          <p:cNvPr id="401410" name="Text Box 2"/>
          <p:cNvSpPr txBox="1">
            <a:spLocks noChangeArrowheads="1"/>
          </p:cNvSpPr>
          <p:nvPr/>
        </p:nvSpPr>
        <p:spPr bwMode="auto">
          <a:xfrm>
            <a:off x="304800" y="1219200"/>
            <a:ext cx="8534400" cy="5273675"/>
          </a:xfrm>
          <a:prstGeom prst="rect">
            <a:avLst/>
          </a:prstGeom>
          <a:noFill/>
          <a:ln w="9525">
            <a:noFill/>
            <a:round/>
            <a:headEnd/>
            <a:tailEnd/>
          </a:ln>
          <a:effectLst/>
        </p:spPr>
        <p:txBody>
          <a:bodyPr lIns="90000" tIns="46800" rIns="90000" bIns="4680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{top:}, {right:}, {bottom:}, {left:} set  offsets if positioning is relative, absolute or fixed</a:t>
            </a:r>
            <a:r>
              <a:rPr lang="en-US" sz="2800">
                <a:solidFill>
                  <a:srgbClr val="FFFFFF"/>
                </a:solidFill>
              </a:rPr>
              <a:t>, i.e, when the box is positioned. </a:t>
            </a:r>
            <a:r>
              <a:rPr lang="ru-RU" sz="2800">
                <a:solidFill>
                  <a:srgbClr val="FFFFFF"/>
                </a:solidFill>
              </a:rPr>
              <a:t>They can take length values, percentages, </a:t>
            </a:r>
            <a:r>
              <a:rPr lang="en-US" sz="2800">
                <a:solidFill>
                  <a:srgbClr val="FFFFFF"/>
                </a:solidFill>
              </a:rPr>
              <a:t>‘inherit’, and ‘auto’ (initial)</a:t>
            </a:r>
            <a:r>
              <a:rPr lang="ru-RU" sz="2800">
                <a:solidFill>
                  <a:srgbClr val="FFFFFF"/>
                </a:solidFill>
              </a:rPr>
              <a:t>.</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The effect of 'auto' depends on which other properties have been set to 'auto‘.</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Percentages refer to width of containing box for {left:} and {right:} and height of containing box for the other two.</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top: 50%; bottom: 0; left: 50%;  selects the lower quarter of the containing block</a:t>
            </a:r>
          </a:p>
          <a:p>
            <a:pPr marL="330200" indent="-317500" eaLnBrk="1" hangingPunct="1">
              <a:lnSpc>
                <a:spcPct val="104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ru-RU" sz="2800">
              <a:solidFill>
                <a:srgbClr val="FFFFFF"/>
              </a:solidFill>
            </a:endParaRPr>
          </a:p>
          <a:p>
            <a:pPr marL="330200" indent="-317500" eaLnBrk="1" hangingPunct="1">
              <a:lnSpc>
                <a:spcPct val="104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ru-RU" sz="280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3"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{position: relative}</a:t>
            </a:r>
          </a:p>
        </p:txBody>
      </p:sp>
      <p:sp>
        <p:nvSpPr>
          <p:cNvPr id="402434" name="Text Box 2"/>
          <p:cNvSpPr txBox="1">
            <a:spLocks noChangeArrowheads="1"/>
          </p:cNvSpPr>
          <p:nvPr/>
        </p:nvSpPr>
        <p:spPr bwMode="auto">
          <a:xfrm>
            <a:off x="457200" y="1600200"/>
            <a:ext cx="8226425" cy="4524375"/>
          </a:xfrm>
          <a:prstGeom prst="rect">
            <a:avLst/>
          </a:prstGeom>
          <a:noFill/>
          <a:ln w="9525">
            <a:noFill/>
            <a:round/>
            <a:headEnd/>
            <a:tailEnd/>
          </a:ln>
          <a:effectLst/>
        </p:spPr>
        <p:txBody>
          <a:bodyPr lIns="0" tIns="0" rIns="0" bIns="0"/>
          <a:lstStyle/>
          <a:p>
            <a:pPr marL="330200" indent="-317500"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2800">
                <a:solidFill>
                  <a:srgbClr val="FFFFFF"/>
                </a:solidFill>
              </a:rPr>
              <a:t>The box's position is calculated according to the normal flow. Then it is offset relative to its normal position. </a:t>
            </a:r>
          </a:p>
          <a:p>
            <a:pPr marL="330200" indent="-317500"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2800">
                <a:solidFill>
                  <a:srgbClr val="FFFFFF"/>
                </a:solidFill>
              </a:rPr>
              <a:t>The position of the following box is not affected.</a:t>
            </a:r>
          </a:p>
          <a:p>
            <a:pPr marL="330200" indent="-317500"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2800">
                <a:solidFill>
                  <a:srgbClr val="FFFFFF"/>
                </a:solidFill>
              </a:rPr>
              <a:t>This is, if you put, say an &lt;img/&gt; box away in relative position, the there is a blank where the image would be in normal flow.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7"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{position: absolute}</a:t>
            </a:r>
          </a:p>
        </p:txBody>
      </p:sp>
      <p:sp>
        <p:nvSpPr>
          <p:cNvPr id="403458" name="Text Box 2"/>
          <p:cNvSpPr txBox="1">
            <a:spLocks noChangeArrowheads="1"/>
          </p:cNvSpPr>
          <p:nvPr/>
        </p:nvSpPr>
        <p:spPr bwMode="auto">
          <a:xfrm>
            <a:off x="457200" y="1600200"/>
            <a:ext cx="8226425" cy="4524375"/>
          </a:xfrm>
          <a:prstGeom prst="rect">
            <a:avLst/>
          </a:prstGeom>
          <a:noFill/>
          <a:ln w="9525">
            <a:noFill/>
            <a:round/>
            <a:headEnd/>
            <a:tailEnd/>
          </a:ln>
          <a:effectLst/>
        </p:spPr>
        <p:txBody>
          <a:bodyPr lIns="0" tIns="0" rIns="0" bIns="0"/>
          <a:lstStyle/>
          <a:p>
            <a:pPr marL="330200" indent="-317500"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2800">
                <a:solidFill>
                  <a:srgbClr val="FFFFFF"/>
                </a:solidFill>
              </a:rPr>
              <a:t>The box's position is specified by offsets with respect to the box's containing element. There is no effect on sibling boxes.</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The containing element is the nearest ancestor element that has a position value set to something else than ‘static’. It is common to set a {position: relative} to that element but don’t give any offsets to it.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1"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{position: fixed}</a:t>
            </a:r>
          </a:p>
        </p:txBody>
      </p:sp>
      <p:sp>
        <p:nvSpPr>
          <p:cNvPr id="404482" name="Text Box 2"/>
          <p:cNvSpPr txBox="1">
            <a:spLocks noChangeArrowheads="1"/>
          </p:cNvSpPr>
          <p:nvPr/>
        </p:nvSpPr>
        <p:spPr bwMode="auto">
          <a:xfrm>
            <a:off x="457200" y="1600200"/>
            <a:ext cx="8226425" cy="4524375"/>
          </a:xfrm>
          <a:prstGeom prst="rect">
            <a:avLst/>
          </a:prstGeom>
          <a:noFill/>
          <a:ln w="9525">
            <a:noFill/>
            <a:round/>
            <a:headEnd/>
            <a:tailEnd/>
          </a:ln>
          <a:effectLst/>
        </p:spPr>
        <p:txBody>
          <a:bodyPr lIns="0" tIns="0" rIns="0" bIns="0"/>
          <a:lstStyle/>
          <a:p>
            <a:pPr marL="330200" indent="-317500"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3200">
                <a:solidFill>
                  <a:srgbClr val="FFFFFF"/>
                </a:solidFill>
              </a:rPr>
              <a:t>The box's position is calculated according to the 'absolute' model, but the reference is not the containing element but:</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2800">
                <a:solidFill>
                  <a:srgbClr val="FFFFFF"/>
                </a:solidFill>
              </a:rPr>
              <a:t>For continuous media, the box is fixed with respect to the viewport</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2800">
                <a:solidFill>
                  <a:srgbClr val="FFFFFF"/>
                </a:solidFill>
              </a:rPr>
              <a:t>For paged media, the box is fixed with respect to the page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5"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normal flow</a:t>
            </a:r>
          </a:p>
        </p:txBody>
      </p:sp>
      <p:sp>
        <p:nvSpPr>
          <p:cNvPr id="359426" name="Text Box 2"/>
          <p:cNvSpPr txBox="1">
            <a:spLocks noChangeArrowheads="1"/>
          </p:cNvSpPr>
          <p:nvPr/>
        </p:nvSpPr>
        <p:spPr bwMode="auto">
          <a:xfrm>
            <a:off x="457200" y="1600200"/>
            <a:ext cx="8229600" cy="3914775"/>
          </a:xfrm>
          <a:prstGeom prst="rect">
            <a:avLst/>
          </a:prstGeom>
          <a:noFill/>
          <a:ln w="9525">
            <a:noFill/>
            <a:round/>
            <a:headEnd/>
            <a:tailEnd/>
          </a:ln>
          <a:effectLst/>
        </p:spPr>
        <p:txBody>
          <a:bodyPr lIns="90000" tIns="46800" rIns="90000" bIns="4680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In normal flow, elements are rendered in the order in which they appear in the HTML document. </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For text-level elements, boxes are set horizontally next to each other. </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For block-level elements, boxes are set vertically next to each other.</a:t>
            </a:r>
          </a:p>
          <a:p>
            <a:pPr marL="330200" indent="-317500" eaLnBrk="1" hangingPunct="1">
              <a:lnSpc>
                <a:spcPct val="104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ru-RU" sz="280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5" name="Text Box 1"/>
          <p:cNvSpPr txBox="1">
            <a:spLocks noChangeArrowheads="1"/>
          </p:cNvSpPr>
          <p:nvPr/>
        </p:nvSpPr>
        <p:spPr bwMode="auto">
          <a:xfrm>
            <a:off x="457200" y="542925"/>
            <a:ext cx="8229600" cy="606425"/>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{z-index:}</a:t>
            </a:r>
          </a:p>
        </p:txBody>
      </p:sp>
      <p:sp>
        <p:nvSpPr>
          <p:cNvPr id="405506" name="Text Box 2"/>
          <p:cNvSpPr txBox="1">
            <a:spLocks noChangeArrowheads="1"/>
          </p:cNvSpPr>
          <p:nvPr/>
        </p:nvSpPr>
        <p:spPr bwMode="auto">
          <a:xfrm>
            <a:off x="457200" y="1143000"/>
            <a:ext cx="8229600" cy="5257800"/>
          </a:xfrm>
          <a:prstGeom prst="rect">
            <a:avLst/>
          </a:prstGeom>
          <a:noFill/>
          <a:ln w="9525">
            <a:noFill/>
            <a:round/>
            <a:headEnd/>
            <a:tailEnd/>
          </a:ln>
          <a:effectLst/>
        </p:spPr>
        <p:txBody>
          <a:bodyPr lIns="90000" tIns="46800" rIns="90000" bIns="4680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{z-index: } let you set an integer value for a layer on the canvas where the element will appear.</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If element 1 has z-index value 1 and element 2 has z-index value number 2, element 2 lies on top of element 1.</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A negative value means that the element contents is behind its containing block. </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T</a:t>
            </a:r>
            <a:r>
              <a:rPr lang="ru-RU" sz="2800">
                <a:solidFill>
                  <a:srgbClr val="FFFFFF"/>
                </a:solidFill>
              </a:rPr>
              <a:t>he initial value is 'auto'.</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This property only applies to positioned elements, i.e. elements with a position other than ‘static’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29"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lIns="0" tIns="0" rIns="0" bIns="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3600">
                <a:solidFill>
                  <a:srgbClr val="E3EBF1"/>
                </a:solidFill>
              </a:rPr>
              <a:t>general background to foreground order</a:t>
            </a:r>
          </a:p>
        </p:txBody>
      </p:sp>
      <p:sp>
        <p:nvSpPr>
          <p:cNvPr id="406530" name="Text Box 2"/>
          <p:cNvSpPr txBox="1">
            <a:spLocks noChangeArrowheads="1"/>
          </p:cNvSpPr>
          <p:nvPr/>
        </p:nvSpPr>
        <p:spPr bwMode="auto">
          <a:xfrm>
            <a:off x="457200" y="1600200"/>
            <a:ext cx="8229600" cy="4525963"/>
          </a:xfrm>
          <a:prstGeom prst="rect">
            <a:avLst/>
          </a:prstGeom>
          <a:noFill/>
          <a:ln w="9525">
            <a:noFill/>
            <a:round/>
            <a:headEnd/>
            <a:tailEnd/>
          </a:ln>
          <a:effectLst/>
        </p:spPr>
        <p:txBody>
          <a:bodyPr lIns="0" tIns="0" rIns="0" bIns="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dirty="0">
                <a:solidFill>
                  <a:srgbClr val="FFFFFF"/>
                </a:solidFill>
              </a:rPr>
              <a:t>For an element, the order is approximately</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400" dirty="0">
                <a:solidFill>
                  <a:srgbClr val="FFFFFF"/>
                </a:solidFill>
              </a:rPr>
              <a:t>background and borders of element</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400" dirty="0">
                <a:solidFill>
                  <a:srgbClr val="FFFFFF"/>
                </a:solidFill>
              </a:rPr>
              <a:t>children of the element with negative z-index</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400" dirty="0">
                <a:solidFill>
                  <a:srgbClr val="FFFFFF"/>
                </a:solidFill>
              </a:rPr>
              <a:t>non-inline in-flow children </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400" dirty="0">
                <a:solidFill>
                  <a:srgbClr val="FFFFFF"/>
                </a:solidFill>
              </a:rPr>
              <a:t>children that are floats</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400" dirty="0">
                <a:solidFill>
                  <a:srgbClr val="FFFFFF"/>
                </a:solidFill>
              </a:rPr>
              <a:t>children that are in-line in-flow</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400" dirty="0">
                <a:solidFill>
                  <a:srgbClr val="FFFFFF"/>
                </a:solidFill>
              </a:rPr>
              <a:t>children with z-index 0 or better</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i="1" dirty="0">
                <a:solidFill>
                  <a:srgbClr val="FFFFFF"/>
                </a:solidFill>
              </a:rPr>
              <a:t>not worth remembering for quiz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3" name="Text Box 1"/>
          <p:cNvSpPr txBox="1">
            <a:spLocks noChangeArrowheads="1"/>
          </p:cNvSpPr>
          <p:nvPr/>
        </p:nvSpPr>
        <p:spPr bwMode="auto">
          <a:xfrm>
            <a:off x="457200" y="542925"/>
            <a:ext cx="8229600" cy="606425"/>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{overflow: }</a:t>
            </a:r>
          </a:p>
        </p:txBody>
      </p:sp>
      <p:sp>
        <p:nvSpPr>
          <p:cNvPr id="407554" name="Text Box 2"/>
          <p:cNvSpPr txBox="1">
            <a:spLocks noChangeArrowheads="1"/>
          </p:cNvSpPr>
          <p:nvPr/>
        </p:nvSpPr>
        <p:spPr bwMode="auto">
          <a:xfrm>
            <a:off x="228600" y="1600200"/>
            <a:ext cx="8686800" cy="3870325"/>
          </a:xfrm>
          <a:prstGeom prst="rect">
            <a:avLst/>
          </a:prstGeom>
          <a:noFill/>
          <a:ln w="9525">
            <a:noFill/>
            <a:round/>
            <a:headEnd/>
            <a:tailEnd/>
          </a:ln>
          <a:effectLst/>
        </p:spPr>
        <p:txBody>
          <a:bodyPr lIns="90000" tIns="46800" rIns="90000" bIns="4680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dirty="0">
                <a:solidFill>
                  <a:srgbClr val="FFFFFF"/>
                </a:solidFill>
              </a:rPr>
              <a:t>When a box contents is larger than the containing box, it overflows. </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dirty="0">
                <a:solidFill>
                  <a:srgbClr val="FFFFFF"/>
                </a:solidFill>
              </a:rPr>
              <a:t>{overflow:} can take the values</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dirty="0">
                <a:solidFill>
                  <a:srgbClr val="FFFFFF"/>
                </a:solidFill>
              </a:rPr>
              <a:t>‘</a:t>
            </a:r>
            <a:r>
              <a:rPr lang="ru-RU" sz="2400" dirty="0">
                <a:solidFill>
                  <a:srgbClr val="FFFFFF"/>
                </a:solidFill>
              </a:rPr>
              <a:t>visible</a:t>
            </a:r>
            <a:r>
              <a:rPr lang="en-US" sz="2400" dirty="0">
                <a:solidFill>
                  <a:srgbClr val="FFFFFF"/>
                </a:solidFill>
              </a:rPr>
              <a:t>’</a:t>
            </a:r>
            <a:r>
              <a:rPr lang="ru-RU" sz="2400" dirty="0">
                <a:solidFill>
                  <a:srgbClr val="FFFFFF"/>
                </a:solidFill>
              </a:rPr>
              <a:t> 	contents is allowed to overflow</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dirty="0">
                <a:solidFill>
                  <a:srgbClr val="FFFFFF"/>
                </a:solidFill>
              </a:rPr>
              <a:t>‘</a:t>
            </a:r>
            <a:r>
              <a:rPr lang="ru-RU" sz="2400" dirty="0">
                <a:solidFill>
                  <a:srgbClr val="FFFFFF"/>
                </a:solidFill>
              </a:rPr>
              <a:t>hidden</a:t>
            </a:r>
            <a:r>
              <a:rPr lang="en-US" sz="2400" dirty="0">
                <a:solidFill>
                  <a:srgbClr val="FFFFFF"/>
                </a:solidFill>
              </a:rPr>
              <a:t>’</a:t>
            </a:r>
            <a:r>
              <a:rPr lang="ru-RU" sz="2400" dirty="0">
                <a:solidFill>
                  <a:srgbClr val="FFFFFF"/>
                </a:solidFill>
              </a:rPr>
              <a:t>  contents is hidden</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dirty="0">
                <a:solidFill>
                  <a:srgbClr val="FFFFFF"/>
                </a:solidFill>
              </a:rPr>
              <a:t>‘</a:t>
            </a:r>
            <a:r>
              <a:rPr lang="ru-RU" sz="2400" dirty="0">
                <a:solidFill>
                  <a:srgbClr val="FFFFFF"/>
                </a:solidFill>
              </a:rPr>
              <a:t>scroll</a:t>
            </a:r>
            <a:r>
              <a:rPr lang="en-US" sz="2400" dirty="0">
                <a:solidFill>
                  <a:srgbClr val="FFFFFF"/>
                </a:solidFill>
              </a:rPr>
              <a:t>’</a:t>
            </a:r>
            <a:r>
              <a:rPr lang="ru-RU" sz="2400" dirty="0">
                <a:solidFill>
                  <a:srgbClr val="FFFFFF"/>
                </a:solidFill>
              </a:rPr>
              <a:t>    UA displays a scroll device at the edge of the box</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dirty="0">
                <a:solidFill>
                  <a:srgbClr val="FFFFFF"/>
                </a:solidFill>
              </a:rPr>
              <a:t>‘</a:t>
            </a:r>
            <a:r>
              <a:rPr lang="ru-RU" sz="2400" dirty="0">
                <a:solidFill>
                  <a:srgbClr val="FFFFFF"/>
                </a:solidFill>
              </a:rPr>
              <a:t>auto</a:t>
            </a:r>
            <a:r>
              <a:rPr lang="en-US" sz="2400" dirty="0">
                <a:solidFill>
                  <a:srgbClr val="FFFFFF"/>
                </a:solidFill>
              </a:rPr>
              <a:t>’</a:t>
            </a:r>
            <a:r>
              <a:rPr lang="ru-RU" sz="2400" dirty="0">
                <a:solidFill>
                  <a:srgbClr val="FFFFFF"/>
                </a:solidFill>
              </a:rPr>
              <a:t>      leave to the user agent to decide what to do</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dirty="0">
                <a:solidFill>
                  <a:srgbClr val="FFFFFF"/>
                </a:solidFill>
              </a:rPr>
              <a:t>Example: lengthy terms and conditions.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7" name="Text Box 1"/>
          <p:cNvSpPr txBox="1">
            <a:spLocks noChangeArrowheads="1"/>
          </p:cNvSpPr>
          <p:nvPr/>
        </p:nvSpPr>
        <p:spPr bwMode="auto">
          <a:xfrm>
            <a:off x="457200" y="274638"/>
            <a:ext cx="8228013" cy="1141412"/>
          </a:xfrm>
          <a:prstGeom prst="rect">
            <a:avLst/>
          </a:prstGeom>
          <a:noFill/>
          <a:ln w="9525">
            <a:noFill/>
            <a:round/>
            <a:headEnd/>
            <a:tailEnd/>
          </a:ln>
          <a:effectLst/>
        </p:spPr>
        <p:txBody>
          <a:bodyPr lIns="0" tIns="0" rIns="0" bIns="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more examples</a:t>
            </a:r>
          </a:p>
        </p:txBody>
      </p:sp>
      <p:sp>
        <p:nvSpPr>
          <p:cNvPr id="408578" name="Text Box 2"/>
          <p:cNvSpPr txBox="1">
            <a:spLocks noChangeArrowheads="1"/>
          </p:cNvSpPr>
          <p:nvPr/>
        </p:nvSpPr>
        <p:spPr bwMode="auto">
          <a:xfrm>
            <a:off x="457200" y="1600200"/>
            <a:ext cx="8228013" cy="4525963"/>
          </a:xfrm>
          <a:prstGeom prst="rect">
            <a:avLst/>
          </a:prstGeom>
          <a:noFill/>
          <a:ln w="9525">
            <a:noFill/>
            <a:round/>
            <a:headEnd/>
            <a:tailEnd/>
          </a:ln>
          <a:effectLst/>
        </p:spPr>
        <p:txBody>
          <a:bodyPr lIns="0" tIns="0" rIns="0" bIns="0"/>
          <a:lstStyle/>
          <a:p>
            <a:pPr marL="330200" indent="-317500" eaLnBrk="1" hangingPunct="1">
              <a:lnSpc>
                <a:spcPct val="104000"/>
              </a:lnSpc>
              <a:spcBef>
                <a:spcPts val="700"/>
              </a:spcBef>
              <a:buClr>
                <a:srgbClr val="FFFFFF"/>
              </a:buClr>
              <a:buFont typeface="Arial" charset="0"/>
              <a:buChar char="•"/>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ru-RU" sz="2800">
                <a:solidFill>
                  <a:srgbClr val="FFFFFF"/>
                </a:solidFill>
              </a:rPr>
              <a:t>I have made a stolen and simplified example available for three column layout, with flexible middle column, http://wotan.liu.edu/home/krichel/lis650/examples/css_layout/triple_column.html	</a:t>
            </a:r>
          </a:p>
          <a:p>
            <a:pPr marL="330200" indent="-317500" eaLnBrk="1" hangingPunct="1">
              <a:lnSpc>
                <a:spcPct val="104000"/>
              </a:lnSpc>
              <a:spcBef>
                <a:spcPts val="700"/>
              </a:spcBef>
              <a:buClr>
                <a:srgbClr val="FFFFFF"/>
              </a:buClr>
              <a:buFont typeface="Arial" charset="0"/>
              <a:buChar char="•"/>
              <a:tabLst>
                <a:tab pos="441325" algn="l"/>
                <a:tab pos="898525" algn="l"/>
                <a:tab pos="1355725" algn="l"/>
                <a:tab pos="1812925" algn="l"/>
                <a:tab pos="2270125" algn="l"/>
                <a:tab pos="2727325" algn="l"/>
                <a:tab pos="3184525" algn="l"/>
                <a:tab pos="3641725" algn="l"/>
                <a:tab pos="4098925" algn="l"/>
                <a:tab pos="4556125" algn="l"/>
                <a:tab pos="5013325" algn="l"/>
                <a:tab pos="5470525" algn="l"/>
                <a:tab pos="5927725" algn="l"/>
                <a:tab pos="6384925" algn="l"/>
                <a:tab pos="6842125" algn="l"/>
                <a:tab pos="7299325" algn="l"/>
                <a:tab pos="7756525" algn="l"/>
                <a:tab pos="8213725" algn="l"/>
                <a:tab pos="8670925" algn="l"/>
                <a:tab pos="9128125" algn="l"/>
                <a:tab pos="9131300" algn="l"/>
                <a:tab pos="9588500" algn="l"/>
                <a:tab pos="10045700" algn="l"/>
                <a:tab pos="10502900" algn="l"/>
                <a:tab pos="10506075" algn="l"/>
                <a:tab pos="10509250" algn="l"/>
                <a:tab pos="10512425" algn="l"/>
              </a:tabLst>
            </a:pPr>
            <a:r>
              <a:rPr lang="ru-RU" sz="2800">
                <a:solidFill>
                  <a:srgbClr val="FFFFFF"/>
                </a:solidFill>
              </a:rPr>
              <a:t>Unfortunately, this example relies a lot on dimensions that are fixed in pixels.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1" name="Text Box 1"/>
          <p:cNvSpPr txBox="1">
            <a:spLocks noChangeArrowheads="1"/>
          </p:cNvSpPr>
          <p:nvPr/>
        </p:nvSpPr>
        <p:spPr bwMode="auto">
          <a:xfrm>
            <a:off x="457200" y="274638"/>
            <a:ext cx="8228013" cy="1141412"/>
          </a:xfrm>
          <a:prstGeom prst="rect">
            <a:avLst/>
          </a:prstGeom>
          <a:noFill/>
          <a:ln w="9525">
            <a:noFill/>
            <a:round/>
            <a:headEnd/>
            <a:tailEnd/>
          </a:ln>
          <a:effectLst/>
        </p:spPr>
        <p:txBody>
          <a:bodyPr lIns="0" tIns="0" rIns="0" bIns="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site design</a:t>
            </a:r>
          </a:p>
        </p:txBody>
      </p:sp>
      <p:sp>
        <p:nvSpPr>
          <p:cNvPr id="409602" name="Text Box 2"/>
          <p:cNvSpPr txBox="1">
            <a:spLocks noChangeArrowheads="1"/>
          </p:cNvSpPr>
          <p:nvPr/>
        </p:nvSpPr>
        <p:spPr bwMode="auto">
          <a:xfrm>
            <a:off x="457200" y="1600200"/>
            <a:ext cx="8228013" cy="4525963"/>
          </a:xfrm>
          <a:prstGeom prst="rect">
            <a:avLst/>
          </a:prstGeom>
          <a:noFill/>
          <a:ln w="9525">
            <a:noFill/>
            <a:round/>
            <a:headEnd/>
            <a:tailEnd/>
          </a:ln>
          <a:effectLst/>
        </p:spPr>
        <p:txBody>
          <a:bodyPr lIns="0" tIns="0" rIns="0" bIns="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Site design is more difficult than contents or page design.</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There are fewer categorical imperatives</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It really depends on the site.</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There can be so many sites.</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Nevertheless some think that is even more important to get the site design right.  </a:t>
            </a:r>
          </a:p>
          <a:p>
            <a:pPr marL="330200" indent="-317500" eaLnBrk="1" hangingPunct="1">
              <a:lnSpc>
                <a:spcPct val="104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ru-RU" sz="280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5"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site structure</a:t>
            </a:r>
          </a:p>
        </p:txBody>
      </p:sp>
      <p:sp>
        <p:nvSpPr>
          <p:cNvPr id="410626" name="Text Box 2"/>
          <p:cNvSpPr txBox="1">
            <a:spLocks noChangeArrowheads="1"/>
          </p:cNvSpPr>
          <p:nvPr/>
        </p:nvSpPr>
        <p:spPr bwMode="auto">
          <a:xfrm>
            <a:off x="457200" y="1600200"/>
            <a:ext cx="8229600" cy="4525963"/>
          </a:xfrm>
          <a:prstGeom prst="rect">
            <a:avLst/>
          </a:prstGeom>
          <a:noFill/>
          <a:ln w="9525">
            <a:noFill/>
            <a:round/>
            <a:headEnd/>
            <a:tailEnd/>
          </a:ln>
          <a:effectLst/>
        </p:spPr>
        <p:txBody>
          <a:bodyPr lIns="90000" tIns="46800" rIns="90000" bIns="46800"/>
          <a:lstStyle/>
          <a:p>
            <a:pPr marL="330200" indent="-317500" eaLnBrk="1" hangingPunct="1">
              <a:lnSpc>
                <a:spcPct val="9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To visualize it, you have to have it first. Poor information architecture will lead to bad usability.</a:t>
            </a:r>
          </a:p>
          <a:p>
            <a:pPr marL="330200" indent="-317500" eaLnBrk="1" hangingPunct="1">
              <a:lnSpc>
                <a:spcPct val="9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Some sites have a linear structure.</a:t>
            </a:r>
          </a:p>
          <a:p>
            <a:pPr marL="330200" indent="-317500" eaLnBrk="1" hangingPunct="1">
              <a:lnSpc>
                <a:spcPct val="9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But most sites are hierarchically organized.</a:t>
            </a:r>
          </a:p>
          <a:p>
            <a:pPr marL="330200" indent="-317500" eaLnBrk="1" hangingPunct="1">
              <a:lnSpc>
                <a:spcPct val="9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What ever the structure, it has to reflect the users' tasks, not the providers’ structure.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49" name="Text Box 1"/>
          <p:cNvSpPr txBox="1">
            <a:spLocks noChangeArrowheads="1"/>
          </p:cNvSpPr>
          <p:nvPr/>
        </p:nvSpPr>
        <p:spPr bwMode="auto">
          <a:xfrm>
            <a:off x="457200" y="274638"/>
            <a:ext cx="8228013" cy="1141412"/>
          </a:xfrm>
          <a:prstGeom prst="rect">
            <a:avLst/>
          </a:prstGeom>
          <a:noFill/>
          <a:ln w="9525">
            <a:noFill/>
            <a:round/>
            <a:headEnd/>
            <a:tailEnd/>
          </a:ln>
          <a:effectLst/>
        </p:spPr>
        <p:txBody>
          <a:bodyPr lIns="0" tIns="0" rIns="0" bIns="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constructing the hierarchy</a:t>
            </a:r>
          </a:p>
        </p:txBody>
      </p:sp>
      <p:sp>
        <p:nvSpPr>
          <p:cNvPr id="411650" name="Text Box 2"/>
          <p:cNvSpPr txBox="1">
            <a:spLocks noChangeArrowheads="1"/>
          </p:cNvSpPr>
          <p:nvPr/>
        </p:nvSpPr>
        <p:spPr bwMode="auto">
          <a:xfrm>
            <a:off x="457200" y="1600200"/>
            <a:ext cx="8228013" cy="4525963"/>
          </a:xfrm>
          <a:prstGeom prst="rect">
            <a:avLst/>
          </a:prstGeom>
          <a:noFill/>
          <a:ln w="9525">
            <a:noFill/>
            <a:round/>
            <a:headEnd/>
            <a:tailEnd/>
          </a:ln>
          <a:effectLst/>
        </p:spPr>
        <p:txBody>
          <a:bodyPr lIns="0" tIns="0" rIns="0" bIns="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Some information architects suggest a 7±2 rule for the elements in each hierarchy.</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Some suggest not more than four level of depth. </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I am an advocate of Krug’s second law that says “It does not matter how many times users click as long as each click is an unambiguous choice”.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3"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the home page</a:t>
            </a:r>
          </a:p>
        </p:txBody>
      </p:sp>
      <p:sp>
        <p:nvSpPr>
          <p:cNvPr id="412674" name="Text Box 2"/>
          <p:cNvSpPr txBox="1">
            <a:spLocks noChangeArrowheads="1"/>
          </p:cNvSpPr>
          <p:nvPr/>
        </p:nvSpPr>
        <p:spPr bwMode="auto">
          <a:xfrm>
            <a:off x="457200" y="1600200"/>
            <a:ext cx="8229600" cy="4953000"/>
          </a:xfrm>
          <a:prstGeom prst="rect">
            <a:avLst/>
          </a:prstGeom>
          <a:noFill/>
          <a:ln w="9525">
            <a:noFill/>
            <a:round/>
            <a:headEnd/>
            <a:tailEnd/>
          </a:ln>
          <a:effectLst/>
        </p:spPr>
        <p:txBody>
          <a:bodyPr lIns="90000" tIns="46800" rIns="90000" bIns="46800"/>
          <a:lstStyle/>
          <a:p>
            <a:pPr marL="330200" indent="-317500" eaLnBrk="1" hangingPunct="1">
              <a:lnSpc>
                <a:spcPct val="104000"/>
              </a:lnSpc>
              <a:spcBef>
                <a:spcPts val="700"/>
              </a:spcBef>
              <a:tabLst>
                <a:tab pos="331788"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endParaRPr lang="ru-RU" sz="2800">
              <a:solidFill>
                <a:srgbClr val="FFFFFF"/>
              </a:solidFill>
            </a:endParaRPr>
          </a:p>
          <a:p>
            <a:pPr marL="330200" indent="-317500" eaLnBrk="1" hangingPunct="1">
              <a:lnSpc>
                <a:spcPct val="104000"/>
              </a:lnSpc>
              <a:spcBef>
                <a:spcPts val="700"/>
              </a:spcBef>
              <a:buClr>
                <a:srgbClr val="FFFFFF"/>
              </a:buClr>
              <a:buFont typeface="Arial" charset="0"/>
              <a:buChar char="•"/>
              <a:tabLst>
                <a:tab pos="331788"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ru-RU" sz="2800">
                <a:solidFill>
                  <a:srgbClr val="FFFFFF"/>
                </a:solidFill>
              </a:rPr>
              <a:t>It has to be designed differently than other pages.</a:t>
            </a:r>
          </a:p>
          <a:p>
            <a:pPr marL="330200" indent="-317500" eaLnBrk="1" hangingPunct="1">
              <a:lnSpc>
                <a:spcPct val="104000"/>
              </a:lnSpc>
              <a:spcBef>
                <a:spcPts val="700"/>
              </a:spcBef>
              <a:buClr>
                <a:srgbClr val="FFFFFF"/>
              </a:buClr>
              <a:buFont typeface="Arial" charset="0"/>
              <a:buChar char="•"/>
              <a:tabLst>
                <a:tab pos="331788"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ru-RU" sz="2800">
                <a:solidFill>
                  <a:srgbClr val="FFFFFF"/>
                </a:solidFill>
              </a:rPr>
              <a:t>It must answer the questions</a:t>
            </a:r>
          </a:p>
          <a:p>
            <a:pPr marL="733425" lvl="1" indent="-276225" eaLnBrk="1" hangingPunct="1">
              <a:lnSpc>
                <a:spcPct val="104000"/>
              </a:lnSpc>
              <a:spcBef>
                <a:spcPts val="600"/>
              </a:spcBef>
              <a:buClr>
                <a:srgbClr val="FFFFFF"/>
              </a:buClr>
              <a:buFont typeface="Arial" charset="0"/>
              <a:buChar char="–"/>
              <a:tabLst>
                <a:tab pos="331788"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ru-RU">
                <a:solidFill>
                  <a:srgbClr val="FFFFFF"/>
                </a:solidFill>
              </a:rPr>
              <a:t>where am I?</a:t>
            </a:r>
          </a:p>
          <a:p>
            <a:pPr marL="733425" lvl="1" indent="-276225" eaLnBrk="1" hangingPunct="1">
              <a:lnSpc>
                <a:spcPct val="104000"/>
              </a:lnSpc>
              <a:spcBef>
                <a:spcPts val="600"/>
              </a:spcBef>
              <a:buClr>
                <a:srgbClr val="FFFFFF"/>
              </a:buClr>
              <a:buFont typeface="Arial" charset="0"/>
              <a:buChar char="–"/>
              <a:tabLst>
                <a:tab pos="331788"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ru-RU">
                <a:solidFill>
                  <a:srgbClr val="FFFFFF"/>
                </a:solidFill>
              </a:rPr>
              <a:t>what does this site do?</a:t>
            </a:r>
          </a:p>
          <a:p>
            <a:pPr marL="330200" indent="-317500" eaLnBrk="1" hangingPunct="1">
              <a:lnSpc>
                <a:spcPct val="104000"/>
              </a:lnSpc>
              <a:spcBef>
                <a:spcPts val="700"/>
              </a:spcBef>
              <a:buClr>
                <a:srgbClr val="FFFFFF"/>
              </a:buClr>
              <a:buFont typeface="Arial" charset="0"/>
              <a:buChar char="•"/>
              <a:tabLst>
                <a:tab pos="331788"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ru-RU" sz="2800">
                <a:solidFill>
                  <a:srgbClr val="FFFFFF"/>
                </a:solidFill>
              </a:rPr>
              <a:t>It needs at least an intuitive summary of the site purpose.</a:t>
            </a:r>
          </a:p>
          <a:p>
            <a:pPr marL="330200" indent="-317500" eaLnBrk="1" hangingPunct="1">
              <a:lnSpc>
                <a:spcPct val="104000"/>
              </a:lnSpc>
              <a:spcBef>
                <a:spcPts val="700"/>
              </a:spcBef>
              <a:buClrTx/>
              <a:buSzTx/>
              <a:buFontTx/>
              <a:buNone/>
              <a:tabLst>
                <a:tab pos="331788"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endParaRPr lang="ru-RU" sz="2800">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7" name="Text Box 1"/>
          <p:cNvSpPr txBox="1">
            <a:spLocks noChangeArrowheads="1"/>
          </p:cNvSpPr>
          <p:nvPr/>
        </p:nvSpPr>
        <p:spPr bwMode="auto">
          <a:xfrm>
            <a:off x="457200" y="274638"/>
            <a:ext cx="8228013" cy="1141412"/>
          </a:xfrm>
          <a:prstGeom prst="rect">
            <a:avLst/>
          </a:prstGeom>
          <a:noFill/>
          <a:ln w="9525">
            <a:noFill/>
            <a:round/>
            <a:headEnd/>
            <a:tailEnd/>
          </a:ln>
          <a:effectLst/>
        </p:spPr>
        <p:txBody>
          <a:bodyPr lIns="0" tIns="0" rIns="0" bIns="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other things on the homepage</a:t>
            </a:r>
          </a:p>
        </p:txBody>
      </p:sp>
      <p:sp>
        <p:nvSpPr>
          <p:cNvPr id="413698" name="Text Box 2"/>
          <p:cNvSpPr txBox="1">
            <a:spLocks noChangeArrowheads="1"/>
          </p:cNvSpPr>
          <p:nvPr/>
        </p:nvSpPr>
        <p:spPr bwMode="auto">
          <a:xfrm>
            <a:off x="457200" y="1600200"/>
            <a:ext cx="8228013" cy="4525963"/>
          </a:xfrm>
          <a:prstGeom prst="rect">
            <a:avLst/>
          </a:prstGeom>
          <a:noFill/>
          <a:ln w="9525">
            <a:noFill/>
            <a:round/>
            <a:headEnd/>
            <a:tailEnd/>
          </a:ln>
          <a:effectLst/>
        </p:spPr>
        <p:txBody>
          <a:bodyPr lIns="0" tIns="0" rIns="0" bIns="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It need a directory of main area.</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A principal search feature may be included.</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Otherwise a link to a search page will do</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You may want to put news, but not prominently.</a:t>
            </a:r>
          </a:p>
          <a:p>
            <a:pPr marL="330200" indent="-317500" eaLnBrk="1" hangingPunct="1">
              <a:lnSpc>
                <a:spcPct val="104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ru-RU" sz="2800">
              <a:solidFill>
                <a:srgbClr val="FFFFFF"/>
              </a:solidFill>
            </a:endParaRPr>
          </a:p>
          <a:p>
            <a:pPr marL="330200" indent="-317500" eaLnBrk="1" hangingPunct="1">
              <a:lnSpc>
                <a:spcPct val="104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ru-RU" sz="280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1" name="Text Box 1"/>
          <p:cNvSpPr txBox="1">
            <a:spLocks noChangeArrowheads="1"/>
          </p:cNvSpPr>
          <p:nvPr/>
        </p:nvSpPr>
        <p:spPr bwMode="auto">
          <a:xfrm>
            <a:off x="457200" y="274638"/>
            <a:ext cx="8228013" cy="1141412"/>
          </a:xfrm>
          <a:prstGeom prst="rect">
            <a:avLst/>
          </a:prstGeom>
          <a:noFill/>
          <a:ln w="9525">
            <a:noFill/>
            <a:round/>
            <a:headEnd/>
            <a:tailEnd/>
          </a:ln>
          <a:effectLst/>
        </p:spPr>
        <p:txBody>
          <a:bodyPr lIns="0" tIns="0" rIns="0" bIns="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Nielsen’s guideline for corporate homepages 1–5</a:t>
            </a:r>
          </a:p>
        </p:txBody>
      </p:sp>
      <p:sp>
        <p:nvSpPr>
          <p:cNvPr id="414722" name="Text Box 2"/>
          <p:cNvSpPr txBox="1">
            <a:spLocks noChangeArrowheads="1"/>
          </p:cNvSpPr>
          <p:nvPr/>
        </p:nvSpPr>
        <p:spPr bwMode="auto">
          <a:xfrm>
            <a:off x="457200" y="1600200"/>
            <a:ext cx="8228013" cy="4525963"/>
          </a:xfrm>
          <a:prstGeom prst="rect">
            <a:avLst/>
          </a:prstGeom>
          <a:noFill/>
          <a:ln w="9525">
            <a:noFill/>
            <a:round/>
            <a:headEnd/>
            <a:tailEnd/>
          </a:ln>
          <a:effectLst/>
        </p:spPr>
        <p:txBody>
          <a:bodyPr lIns="0" tIns="0" rIns="0" bIns="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Include a one-sentence tagline</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Write a page title with good visibility in search engines and bookmark lists</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Group all corporate information in one distinct area</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Emphasize the site's top high-priority tasks</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Include a search input box</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49"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box</a:t>
            </a:r>
          </a:p>
        </p:txBody>
      </p:sp>
      <p:sp>
        <p:nvSpPr>
          <p:cNvPr id="360450" name="Text Box 2"/>
          <p:cNvSpPr txBox="1">
            <a:spLocks noChangeArrowheads="1"/>
          </p:cNvSpPr>
          <p:nvPr/>
        </p:nvSpPr>
        <p:spPr bwMode="auto">
          <a:xfrm>
            <a:off x="457200" y="1600200"/>
            <a:ext cx="8226425" cy="4524375"/>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When visual rendering of HTML takes place, every HMTL element that requires visualization is put into a box.</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Thus the box is a place where something is visually rendered into. It is always a rectangular shape.</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Parent elements are created from the boxes of their children.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5" name="Text Box 1"/>
          <p:cNvSpPr txBox="1">
            <a:spLocks noChangeArrowheads="1"/>
          </p:cNvSpPr>
          <p:nvPr/>
        </p:nvSpPr>
        <p:spPr bwMode="auto">
          <a:xfrm>
            <a:off x="457200" y="274638"/>
            <a:ext cx="8228013" cy="1141412"/>
          </a:xfrm>
          <a:prstGeom prst="rect">
            <a:avLst/>
          </a:prstGeom>
          <a:noFill/>
          <a:ln w="9525">
            <a:noFill/>
            <a:round/>
            <a:headEnd/>
            <a:tailEnd/>
          </a:ln>
          <a:effectLst/>
        </p:spPr>
        <p:txBody>
          <a:bodyPr lIns="0" tIns="0" rIns="0" bIns="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Nielsen’s guideline for corporate homepages 6–10</a:t>
            </a:r>
          </a:p>
        </p:txBody>
      </p:sp>
      <p:sp>
        <p:nvSpPr>
          <p:cNvPr id="415746" name="Text Box 2"/>
          <p:cNvSpPr txBox="1">
            <a:spLocks noChangeArrowheads="1"/>
          </p:cNvSpPr>
          <p:nvPr/>
        </p:nvSpPr>
        <p:spPr bwMode="auto">
          <a:xfrm>
            <a:off x="457200" y="1600200"/>
            <a:ext cx="8228013" cy="4525963"/>
          </a:xfrm>
          <a:prstGeom prst="rect">
            <a:avLst/>
          </a:prstGeom>
          <a:noFill/>
          <a:ln w="9525">
            <a:noFill/>
            <a:round/>
            <a:headEnd/>
            <a:tailEnd/>
          </a:ln>
          <a:effectLst/>
        </p:spPr>
        <p:txBody>
          <a:bodyPr lIns="0" tIns="0" rIns="0" bIns="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Show examples of real site content.</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Begin link names with the most important keyword.</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Offer easy access to recent past features.</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Don't over-format critical content, such as navigation areas.</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Use meaningful graphics.</a:t>
            </a:r>
          </a:p>
          <a:p>
            <a:pPr marL="330200" indent="-317500" eaLnBrk="1" hangingPunct="1">
              <a:lnSpc>
                <a:spcPct val="104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ru-RU" sz="280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69"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home page and rest of site</a:t>
            </a:r>
          </a:p>
        </p:txBody>
      </p:sp>
      <p:sp>
        <p:nvSpPr>
          <p:cNvPr id="416770" name="Text Box 2"/>
          <p:cNvSpPr txBox="1">
            <a:spLocks noChangeArrowheads="1"/>
          </p:cNvSpPr>
          <p:nvPr/>
        </p:nvSpPr>
        <p:spPr bwMode="auto">
          <a:xfrm>
            <a:off x="457200" y="1295400"/>
            <a:ext cx="8229600" cy="5183188"/>
          </a:xfrm>
          <a:prstGeom prst="rect">
            <a:avLst/>
          </a:prstGeom>
          <a:noFill/>
          <a:ln w="9525">
            <a:noFill/>
            <a:round/>
            <a:headEnd/>
            <a:tailEnd/>
          </a:ln>
          <a:effectLst/>
        </p:spPr>
        <p:txBody>
          <a:bodyPr lIns="90000" tIns="46800" rIns="90000" bIns="46800"/>
          <a:lstStyle/>
          <a:p>
            <a:pPr marL="330200" indent="-317500" eaLnBrk="1" hangingPunct="1">
              <a:lnSpc>
                <a:spcPct val="9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The name of the site should be very prominent on the home page, more so than on interior pages, where it should also be named.</a:t>
            </a:r>
          </a:p>
          <a:p>
            <a:pPr marL="330200" indent="-317500" eaLnBrk="1" hangingPunct="1">
              <a:lnSpc>
                <a:spcPct val="9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There should be a link to the homepage from all interior pages, maybe in the logo.</a:t>
            </a:r>
          </a:p>
          <a:p>
            <a:pPr marL="330200" indent="-317500" eaLnBrk="1" hangingPunct="1">
              <a:lnSpc>
                <a:spcPct val="9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The less famous a site, the more it has to have information about the site on interior pages. Your users are not likely to come through the home page.</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3"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navigating web sites</a:t>
            </a:r>
          </a:p>
        </p:txBody>
      </p:sp>
      <p:sp>
        <p:nvSpPr>
          <p:cNvPr id="417794" name="Text Box 2"/>
          <p:cNvSpPr txBox="1">
            <a:spLocks noChangeArrowheads="1"/>
          </p:cNvSpPr>
          <p:nvPr/>
        </p:nvSpPr>
        <p:spPr bwMode="auto">
          <a:xfrm>
            <a:off x="457200" y="1295400"/>
            <a:ext cx="8229600" cy="4954588"/>
          </a:xfrm>
          <a:prstGeom prst="rect">
            <a:avLst/>
          </a:prstGeom>
          <a:noFill/>
          <a:ln w="9525">
            <a:noFill/>
            <a:round/>
            <a:headEnd/>
            <a:tailEnd/>
          </a:ln>
          <a:effectLst/>
        </p:spPr>
        <p:txBody>
          <a:bodyPr lIns="90000" tIns="46800" rIns="90000" bIns="4680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People are usually trying to find something.</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It is more difficult than in a shop or on the street</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no sense of scale</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no sense of direction</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no sense of location</a:t>
            </a:r>
          </a:p>
          <a:p>
            <a:pPr marL="330200" indent="-317500" eaLnBrk="1" hangingPunct="1">
              <a:lnSpc>
                <a:spcPct val="104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ru-RU">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7" name="Text Box 1"/>
          <p:cNvSpPr txBox="1">
            <a:spLocks noChangeArrowheads="1"/>
          </p:cNvSpPr>
          <p:nvPr/>
        </p:nvSpPr>
        <p:spPr bwMode="auto">
          <a:xfrm>
            <a:off x="457200" y="274638"/>
            <a:ext cx="8228013" cy="1141412"/>
          </a:xfrm>
          <a:prstGeom prst="rect">
            <a:avLst/>
          </a:prstGeom>
          <a:noFill/>
          <a:ln w="9525">
            <a:noFill/>
            <a:round/>
            <a:headEnd/>
            <a:tailEnd/>
          </a:ln>
          <a:effectLst/>
        </p:spPr>
        <p:txBody>
          <a:bodyPr lIns="0" tIns="0" rIns="0" bIns="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purpose of navigation</a:t>
            </a:r>
          </a:p>
        </p:txBody>
      </p:sp>
      <p:sp>
        <p:nvSpPr>
          <p:cNvPr id="418818" name="Text Box 2"/>
          <p:cNvSpPr txBox="1">
            <a:spLocks noChangeArrowheads="1"/>
          </p:cNvSpPr>
          <p:nvPr/>
        </p:nvSpPr>
        <p:spPr bwMode="auto">
          <a:xfrm>
            <a:off x="457200" y="1600200"/>
            <a:ext cx="8228013" cy="4525963"/>
          </a:xfrm>
          <a:prstGeom prst="rect">
            <a:avLst/>
          </a:prstGeom>
          <a:noFill/>
          <a:ln w="9525">
            <a:noFill/>
            <a:round/>
            <a:headEnd/>
            <a:tailEnd/>
          </a:ln>
          <a:effectLst/>
        </p:spPr>
        <p:txBody>
          <a:bodyPr lIns="0" tIns="0" rIns="0" bIns="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Navigation can</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give users something to hold on to</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tell users what is here</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explain users how to use the site</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give confidence in the site builder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1"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why navigation?</a:t>
            </a:r>
          </a:p>
        </p:txBody>
      </p:sp>
      <p:sp>
        <p:nvSpPr>
          <p:cNvPr id="419842" name="Text Box 2"/>
          <p:cNvSpPr txBox="1">
            <a:spLocks noChangeArrowheads="1"/>
          </p:cNvSpPr>
          <p:nvPr/>
        </p:nvSpPr>
        <p:spPr bwMode="auto">
          <a:xfrm>
            <a:off x="228600" y="1295400"/>
            <a:ext cx="8686800" cy="5335588"/>
          </a:xfrm>
          <a:prstGeom prst="rect">
            <a:avLst/>
          </a:prstGeom>
          <a:noFill/>
          <a:ln w="9525">
            <a:noFill/>
            <a:round/>
            <a:headEnd/>
            <a:tailEnd/>
          </a:ln>
          <a:effectLst/>
        </p:spPr>
        <p:txBody>
          <a:bodyPr lIns="90000" tIns="46800" rIns="90000" bIns="4680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Navigation should address three questions</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where am I?</a:t>
            </a:r>
          </a:p>
          <a:p>
            <a:pPr marL="1138238" lvl="2" indent="-223838" eaLnBrk="1" hangingPunct="1">
              <a:lnSpc>
                <a:spcPct val="104000"/>
              </a:lnSpc>
              <a:spcBef>
                <a:spcPts val="5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000">
                <a:solidFill>
                  <a:srgbClr val="FFFFFF"/>
                </a:solidFill>
              </a:rPr>
              <a:t>relative to the whole web</a:t>
            </a:r>
          </a:p>
          <a:p>
            <a:pPr marL="1138238" lvl="2" indent="-223838" eaLnBrk="1" hangingPunct="1">
              <a:lnSpc>
                <a:spcPct val="104000"/>
              </a:lnSpc>
              <a:spcBef>
                <a:spcPts val="5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000">
                <a:solidFill>
                  <a:srgbClr val="FFFFFF"/>
                </a:solidFill>
              </a:rPr>
              <a:t>relative to the site </a:t>
            </a:r>
          </a:p>
          <a:p>
            <a:pPr marL="1138238" lvl="2" indent="-223838" eaLnBrk="1" hangingPunct="1">
              <a:lnSpc>
                <a:spcPct val="104000"/>
              </a:lnSpc>
              <a:spcBef>
                <a:spcPts val="5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000">
                <a:solidFill>
                  <a:srgbClr val="FFFFFF"/>
                </a:solidFill>
              </a:rPr>
              <a:t>the former dominates, as users only click through 4 to 5 pages on a site</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where have I been?</a:t>
            </a:r>
          </a:p>
          <a:p>
            <a:pPr marL="1138238" lvl="2" indent="-223838" eaLnBrk="1" hangingPunct="1">
              <a:lnSpc>
                <a:spcPct val="104000"/>
              </a:lnSpc>
              <a:spcBef>
                <a:spcPts val="5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000">
                <a:solidFill>
                  <a:srgbClr val="FFFFFF"/>
                </a:solidFill>
              </a:rPr>
              <a:t>but this is mainly the job of the browser esp. if links colors are not tempered with</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where can I go?</a:t>
            </a:r>
          </a:p>
          <a:p>
            <a:pPr marL="1138238" lvl="2" indent="-223838" eaLnBrk="1" hangingPunct="1">
              <a:lnSpc>
                <a:spcPct val="104000"/>
              </a:lnSpc>
              <a:spcBef>
                <a:spcPts val="5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000">
                <a:solidFill>
                  <a:srgbClr val="FFFFFF"/>
                </a:solidFill>
              </a:rPr>
              <a:t>this is a matter for site structure</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5"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navigation elements</a:t>
            </a:r>
          </a:p>
        </p:txBody>
      </p:sp>
      <p:sp>
        <p:nvSpPr>
          <p:cNvPr id="420866" name="Text Box 2"/>
          <p:cNvSpPr txBox="1">
            <a:spLocks noChangeArrowheads="1"/>
          </p:cNvSpPr>
          <p:nvPr/>
        </p:nvSpPr>
        <p:spPr bwMode="auto">
          <a:xfrm>
            <a:off x="457200" y="1600200"/>
            <a:ext cx="8229600" cy="5048250"/>
          </a:xfrm>
          <a:prstGeom prst="rect">
            <a:avLst/>
          </a:prstGeom>
          <a:noFill/>
          <a:ln w="9525">
            <a:noFill/>
            <a:round/>
            <a:headEnd/>
            <a:tailEnd/>
          </a:ln>
          <a:effectLst/>
        </p:spPr>
        <p:txBody>
          <a:bodyPr lIns="90000" tIns="46800" rIns="90000" bIns="4680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Site ID / logo linking to home page</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Sections of items</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Utilities</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link to home page if no logo</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link to search page </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separate instructions sheet</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If you have a menu that includes the current position, it has to be highlighted.</a:t>
            </a:r>
          </a:p>
          <a:p>
            <a:pPr marL="330200" indent="-317500" eaLnBrk="1" hangingPunct="1">
              <a:lnSpc>
                <a:spcPct val="104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ru-RU" sz="2800">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89"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navigational elements on the page</a:t>
            </a:r>
          </a:p>
        </p:txBody>
      </p:sp>
      <p:sp>
        <p:nvSpPr>
          <p:cNvPr id="421890" name="Text Box 2"/>
          <p:cNvSpPr txBox="1">
            <a:spLocks noChangeArrowheads="1"/>
          </p:cNvSpPr>
          <p:nvPr/>
        </p:nvSpPr>
        <p:spPr bwMode="auto">
          <a:xfrm>
            <a:off x="457200" y="1371600"/>
            <a:ext cx="8229600" cy="6126163"/>
          </a:xfrm>
          <a:prstGeom prst="rect">
            <a:avLst/>
          </a:prstGeom>
          <a:noFill/>
          <a:ln w="9525">
            <a:noFill/>
            <a:round/>
            <a:headEnd/>
            <a:tailEnd/>
          </a:ln>
          <a:effectLst/>
        </p:spPr>
        <p:txBody>
          <a:bodyPr lIns="90000" tIns="46800" rIns="90000" bIns="4680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All pages except should have navigation except perhaps</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home page</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search page</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instructions pages</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3"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breath vs depth in navigation</a:t>
            </a:r>
          </a:p>
        </p:txBody>
      </p:sp>
      <p:sp>
        <p:nvSpPr>
          <p:cNvPr id="422914" name="Text Box 2"/>
          <p:cNvSpPr txBox="1">
            <a:spLocks noChangeArrowheads="1"/>
          </p:cNvSpPr>
          <p:nvPr/>
        </p:nvSpPr>
        <p:spPr bwMode="auto">
          <a:xfrm>
            <a:off x="457200" y="1295400"/>
            <a:ext cx="8458200" cy="5357813"/>
          </a:xfrm>
          <a:prstGeom prst="rect">
            <a:avLst/>
          </a:prstGeom>
          <a:noFill/>
          <a:ln w="9525">
            <a:noFill/>
            <a:round/>
            <a:headEnd/>
            <a:tailEnd/>
          </a:ln>
          <a:effectLst/>
        </p:spPr>
        <p:txBody>
          <a:bodyPr lIns="90000" tIns="46800" rIns="90000" bIns="46800"/>
          <a:lstStyle/>
          <a:p>
            <a:pPr marL="330200" indent="-317500" eaLnBrk="1" hangingPunct="1">
              <a:lnSpc>
                <a:spcPct val="110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Some sites list all the top categories on the side</a:t>
            </a:r>
          </a:p>
          <a:p>
            <a:pPr marL="733425" lvl="1" indent="-276225" eaLnBrk="1" hangingPunct="1">
              <a:lnSpc>
                <a:spcPct val="110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Users are reminded of all that the site has to offer</a:t>
            </a:r>
          </a:p>
          <a:p>
            <a:pPr marL="733425" lvl="1" indent="-276225" eaLnBrk="1" hangingPunct="1">
              <a:lnSpc>
                <a:spcPct val="110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Stripe can brand a site through a distinctive look</a:t>
            </a:r>
          </a:p>
          <a:p>
            <a:pPr marL="733425" lvl="1" indent="-276225" eaLnBrk="1" hangingPunct="1">
              <a:lnSpc>
                <a:spcPct val="110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It is better to have it on the right rather than the left</a:t>
            </a:r>
          </a:p>
          <a:p>
            <a:pPr marL="1138238" lvl="2" indent="-223838" eaLnBrk="1" hangingPunct="1">
              <a:lnSpc>
                <a:spcPct val="110000"/>
              </a:lnSpc>
              <a:spcBef>
                <a:spcPts val="5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000">
                <a:solidFill>
                  <a:srgbClr val="FFFFFF"/>
                </a:solidFill>
              </a:rPr>
              <a:t>It takes scrolling user less mouse movement.</a:t>
            </a:r>
          </a:p>
          <a:p>
            <a:pPr marL="1138238" lvl="2" indent="-223838" eaLnBrk="1" hangingPunct="1">
              <a:lnSpc>
                <a:spcPct val="110000"/>
              </a:lnSpc>
              <a:spcBef>
                <a:spcPts val="5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000">
                <a:solidFill>
                  <a:srgbClr val="FFFFFF"/>
                </a:solidFill>
              </a:rPr>
              <a:t>It saves reading users the effort to skip over.</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7" name="Text Box 1"/>
          <p:cNvSpPr txBox="1">
            <a:spLocks noChangeArrowheads="1"/>
          </p:cNvSpPr>
          <p:nvPr/>
        </p:nvSpPr>
        <p:spPr bwMode="auto">
          <a:xfrm>
            <a:off x="457200" y="274638"/>
            <a:ext cx="8228013" cy="1141412"/>
          </a:xfrm>
          <a:prstGeom prst="rect">
            <a:avLst/>
          </a:prstGeom>
          <a:noFill/>
          <a:ln w="9525">
            <a:noFill/>
            <a:round/>
            <a:headEnd/>
            <a:tailEnd/>
          </a:ln>
          <a:effectLst/>
        </p:spPr>
        <p:txBody>
          <a:bodyPr lIns="0" tIns="0" rIns="0" bIns="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more navigation</a:t>
            </a:r>
          </a:p>
        </p:txBody>
      </p:sp>
      <p:sp>
        <p:nvSpPr>
          <p:cNvPr id="423938" name="Text Box 2"/>
          <p:cNvSpPr txBox="1">
            <a:spLocks noChangeArrowheads="1"/>
          </p:cNvSpPr>
          <p:nvPr/>
        </p:nvSpPr>
        <p:spPr bwMode="auto">
          <a:xfrm>
            <a:off x="457200" y="1600200"/>
            <a:ext cx="8228013" cy="4525963"/>
          </a:xfrm>
          <a:prstGeom prst="rect">
            <a:avLst/>
          </a:prstGeom>
          <a:noFill/>
          <a:ln w="9525">
            <a:noFill/>
            <a:round/>
            <a:headEnd/>
            <a:tailEnd/>
          </a:ln>
          <a:effectLst/>
        </p:spPr>
        <p:txBody>
          <a:bodyPr lIns="0" tIns="0" rIns="0" bIns="0"/>
          <a:lstStyle/>
          <a:p>
            <a:pPr marL="330200" indent="-317500" eaLnBrk="1" hangingPunct="1">
              <a:lnSpc>
                <a:spcPct val="110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Some sites have the navigation as a top line.</a:t>
            </a:r>
          </a:p>
          <a:p>
            <a:pPr marL="330200" indent="-317500" eaLnBrk="1" hangingPunct="1">
              <a:lnSpc>
                <a:spcPct val="110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Combining both side and top navigation is possible. </a:t>
            </a:r>
          </a:p>
          <a:p>
            <a:pPr marL="733425" lvl="1" indent="-276225" eaLnBrk="1" hangingPunct="1">
              <a:lnSpc>
                <a:spcPct val="110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It can be done as an L shape.</a:t>
            </a:r>
          </a:p>
          <a:p>
            <a:pPr marL="733425" lvl="1" indent="-276225" eaLnBrk="1" hangingPunct="1">
              <a:lnSpc>
                <a:spcPct val="110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But it takes up a lot of space.</a:t>
            </a:r>
          </a:p>
          <a:p>
            <a:pPr marL="733425" lvl="1" indent="-276225" eaLnBrk="1" hangingPunct="1">
              <a:lnSpc>
                <a:spcPct val="110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This is recommended for large sites (10k+ pages) with heterogeneous contents.</a:t>
            </a:r>
          </a:p>
          <a:p>
            <a:pPr marL="330200" indent="-317500" eaLnBrk="1" hangingPunct="1">
              <a:lnSpc>
                <a:spcPct val="104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ru-RU">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1" name="Text Box 1"/>
          <p:cNvSpPr txBox="1">
            <a:spLocks noChangeArrowheads="1"/>
          </p:cNvSpPr>
          <p:nvPr/>
        </p:nvSpPr>
        <p:spPr bwMode="auto">
          <a:xfrm>
            <a:off x="457200" y="274638"/>
            <a:ext cx="8228013" cy="1141412"/>
          </a:xfrm>
          <a:prstGeom prst="rect">
            <a:avLst/>
          </a:prstGeom>
          <a:noFill/>
          <a:ln w="9525">
            <a:noFill/>
            <a:round/>
            <a:headEnd/>
            <a:tailEnd/>
          </a:ln>
          <a:effectLst/>
        </p:spPr>
        <p:txBody>
          <a:bodyPr lIns="0" tIns="0" rIns="0" bIns="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navigation through breadcrumbs</a:t>
            </a:r>
          </a:p>
        </p:txBody>
      </p:sp>
      <p:sp>
        <p:nvSpPr>
          <p:cNvPr id="424962" name="Text Box 2"/>
          <p:cNvSpPr txBox="1">
            <a:spLocks noChangeArrowheads="1"/>
          </p:cNvSpPr>
          <p:nvPr/>
        </p:nvSpPr>
        <p:spPr bwMode="auto">
          <a:xfrm>
            <a:off x="457200" y="1600200"/>
            <a:ext cx="8228013" cy="4525963"/>
          </a:xfrm>
          <a:prstGeom prst="rect">
            <a:avLst/>
          </a:prstGeom>
          <a:noFill/>
          <a:ln w="9525">
            <a:noFill/>
            <a:round/>
            <a:headEnd/>
            <a:tailEnd/>
          </a:ln>
          <a:effectLst/>
        </p:spPr>
        <p:txBody>
          <a:bodyPr lIns="0" tIns="0" rIns="0" bIns="0"/>
          <a:lstStyle/>
          <a:p>
            <a:pPr marL="330200" indent="-317500" eaLnBrk="1" hangingPunct="1">
              <a:lnSpc>
                <a:spcPct val="110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An alternative is to list the hierarchical path to the position that the user is in, through the use of breadcrumbs</a:t>
            </a:r>
          </a:p>
          <a:p>
            <a:pPr marL="330200" indent="-317500" eaLnBrk="1" hangingPunct="1">
              <a:lnSpc>
                <a:spcPct val="110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It can be done as a one liner</a:t>
            </a:r>
          </a:p>
          <a:p>
            <a:pPr marL="330200" indent="-317500" eaLnBrk="1" hangingPunct="1">
              <a:lnSpc>
                <a:spcPct val="104000"/>
              </a:lnSpc>
              <a:spcBef>
                <a:spcPts val="6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“store &gt; fruit &amp; veg &gt; tomato”</a:t>
            </a:r>
          </a:p>
          <a:p>
            <a:pPr marL="330200" indent="-317500" eaLnBrk="1" hangingPunct="1">
              <a:lnSpc>
                <a:spcPct val="110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ru-RU" sz="2800">
              <a:solidFill>
                <a:srgbClr val="FFFFFF"/>
              </a:solidFill>
            </a:endParaRPr>
          </a:p>
          <a:p>
            <a:pPr marL="330200" indent="-317500" eaLnBrk="1" hangingPunct="1">
              <a:lnSpc>
                <a:spcPct val="104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ru-RU" sz="280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3" name="Text Box 1"/>
          <p:cNvSpPr txBox="1">
            <a:spLocks noChangeArrowheads="1"/>
          </p:cNvSpPr>
          <p:nvPr/>
        </p:nvSpPr>
        <p:spPr bwMode="auto">
          <a:xfrm>
            <a:off x="457200" y="274638"/>
            <a:ext cx="8224838" cy="1138237"/>
          </a:xfrm>
          <a:prstGeom prst="rect">
            <a:avLst/>
          </a:prstGeom>
          <a:noFill/>
          <a:ln w="9525">
            <a:noFill/>
            <a:round/>
            <a:headEnd/>
            <a:tailEnd/>
          </a:ln>
          <a:effectLst/>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anonymous box</a:t>
            </a:r>
          </a:p>
        </p:txBody>
      </p:sp>
      <p:sp>
        <p:nvSpPr>
          <p:cNvPr id="361474" name="Text Box 2"/>
          <p:cNvSpPr txBox="1">
            <a:spLocks noChangeArrowheads="1"/>
          </p:cNvSpPr>
          <p:nvPr/>
        </p:nvSpPr>
        <p:spPr bwMode="auto">
          <a:xfrm>
            <a:off x="457200" y="1600200"/>
            <a:ext cx="8224838" cy="4522788"/>
          </a:xfrm>
          <a:prstGeom prst="rect">
            <a:avLst/>
          </a:prstGeom>
          <a:noFill/>
          <a:ln w="9525">
            <a:noFill/>
            <a:round/>
            <a:headEnd/>
            <a:tailEnd/>
          </a:ln>
          <a:effectLst/>
        </p:spPr>
        <p:txBody>
          <a:bodyPr lIns="0" tIns="0" rIns="0" bIns="0"/>
          <a:lstStyle/>
          <a:p>
            <a:pPr marL="330200" indent="-317500">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Sometimes, text has to be rendered in a box but there is no element for it. Example</a:t>
            </a:r>
          </a:p>
          <a:p>
            <a:pPr marL="330200" indent="-317500">
              <a:lnSpc>
                <a:spcPct val="108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   &lt;div&gt; Some text &lt;p&gt;More text &lt;/p&gt;&lt;/div&gt;</a:t>
            </a:r>
          </a:p>
          <a:p>
            <a:pPr marL="330200" indent="-317500">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Here “ Some text ” does not have its own element surrounding it but it is treated as if an anonymous element would be there. Properties of the anonymous box’ parent apply to the anonymous box.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5" name="Text Box 1"/>
          <p:cNvSpPr txBox="1">
            <a:spLocks noChangeArrowheads="1"/>
          </p:cNvSpPr>
          <p:nvPr/>
        </p:nvSpPr>
        <p:spPr bwMode="auto">
          <a:xfrm>
            <a:off x="457200" y="274638"/>
            <a:ext cx="8228013" cy="1141412"/>
          </a:xfrm>
          <a:prstGeom prst="rect">
            <a:avLst/>
          </a:prstGeom>
          <a:noFill/>
          <a:ln w="9525">
            <a:noFill/>
            <a:round/>
            <a:headEnd/>
            <a:tailEnd/>
          </a:ln>
          <a:effectLst/>
        </p:spPr>
        <p:txBody>
          <a:bodyPr lIns="0" tIns="0" rIns="0" bIns="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navigation through tabs</a:t>
            </a:r>
          </a:p>
        </p:txBody>
      </p:sp>
      <p:sp>
        <p:nvSpPr>
          <p:cNvPr id="425986" name="Text Box 2"/>
          <p:cNvSpPr txBox="1">
            <a:spLocks noChangeArrowheads="1"/>
          </p:cNvSpPr>
          <p:nvPr/>
        </p:nvSpPr>
        <p:spPr bwMode="auto">
          <a:xfrm>
            <a:off x="457200" y="1600200"/>
            <a:ext cx="8228013" cy="3289300"/>
          </a:xfrm>
          <a:prstGeom prst="rect">
            <a:avLst/>
          </a:prstGeom>
          <a:noFill/>
          <a:ln w="9525">
            <a:noFill/>
            <a:round/>
            <a:headEnd/>
            <a:tailEnd/>
          </a:ln>
          <a:effectLst/>
        </p:spPr>
        <p:txBody>
          <a:bodyPr lIns="0" tIns="0" rIns="0" bIns="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Amazon.com and other commercial sites have them.</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They look cute, but are not very easy to implement, I think. </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According to a recent Nielsen report, he does not think that Amazon is an example worth following as far as e-commerce sites go.</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09" name="Text Box 1"/>
          <p:cNvSpPr txBox="1">
            <a:spLocks noChangeArrowheads="1"/>
          </p:cNvSpPr>
          <p:nvPr/>
        </p:nvSpPr>
        <p:spPr bwMode="auto">
          <a:xfrm>
            <a:off x="457200" y="274638"/>
            <a:ext cx="8228013" cy="1141412"/>
          </a:xfrm>
          <a:prstGeom prst="rect">
            <a:avLst/>
          </a:prstGeom>
          <a:noFill/>
          <a:ln w="9525">
            <a:noFill/>
            <a:round/>
            <a:headEnd/>
            <a:tailEnd/>
          </a:ln>
          <a:effectLst/>
        </p:spPr>
        <p:txBody>
          <a:bodyPr lIns="0" tIns="0" rIns="0" bIns="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navigation through pulldown menus</a:t>
            </a:r>
          </a:p>
        </p:txBody>
      </p:sp>
      <p:sp>
        <p:nvSpPr>
          <p:cNvPr id="427010" name="Text Box 2"/>
          <p:cNvSpPr txBox="1">
            <a:spLocks noChangeArrowheads="1"/>
          </p:cNvSpPr>
          <p:nvPr/>
        </p:nvSpPr>
        <p:spPr bwMode="auto">
          <a:xfrm>
            <a:off x="457200" y="1600200"/>
            <a:ext cx="8228013" cy="4525963"/>
          </a:xfrm>
          <a:prstGeom prst="rect">
            <a:avLst/>
          </a:prstGeom>
          <a:noFill/>
          <a:ln w="9525">
            <a:noFill/>
            <a:round/>
            <a:headEnd/>
            <a:tailEnd/>
          </a:ln>
          <a:effectLst/>
        </p:spPr>
        <p:txBody>
          <a:bodyPr lIns="0" tIns="0" rIns="0" bIns="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These are mostly done with javascript.</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They do make sense in principle</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 But there are problems with inconsistent implementation in Javascript.</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If they don't work well, they discredit the site creator.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3" name="Text Box 1"/>
          <p:cNvSpPr txBox="1">
            <a:spLocks noChangeArrowheads="1"/>
          </p:cNvSpPr>
          <p:nvPr/>
        </p:nvSpPr>
        <p:spPr bwMode="auto">
          <a:xfrm>
            <a:off x="457200" y="228600"/>
            <a:ext cx="8229600" cy="884238"/>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reducing navigational clutter</a:t>
            </a:r>
          </a:p>
        </p:txBody>
      </p:sp>
      <p:sp>
        <p:nvSpPr>
          <p:cNvPr id="428034" name="Text Box 2"/>
          <p:cNvSpPr txBox="1">
            <a:spLocks noChangeArrowheads="1"/>
          </p:cNvSpPr>
          <p:nvPr/>
        </p:nvSpPr>
        <p:spPr bwMode="auto">
          <a:xfrm>
            <a:off x="381000" y="1143000"/>
            <a:ext cx="8458200" cy="5486400"/>
          </a:xfrm>
          <a:prstGeom prst="rect">
            <a:avLst/>
          </a:prstGeom>
          <a:noFill/>
          <a:ln w="9525">
            <a:noFill/>
            <a:round/>
            <a:headEnd/>
            <a:tailEnd/>
          </a:ln>
          <a:effectLst/>
        </p:spPr>
        <p:txBody>
          <a:bodyPr lIns="90000" tIns="46800" rIns="90000" bIns="4680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There are several techniques to organize information</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“Aggregation” shows that a single piece of data is part of a whole.</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“Summarization” represents large amounts of data by a smaller amount.</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“Filtering” is throwing out information that we don't need.</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“Truncation” is having a "more" link on a page.</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“Example-based presentation” is just having a few examples.</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7" name="Text Box 1"/>
          <p:cNvSpPr txBox="1">
            <a:spLocks noChangeArrowheads="1"/>
          </p:cNvSpPr>
          <p:nvPr/>
        </p:nvSpPr>
        <p:spPr bwMode="auto">
          <a:xfrm>
            <a:off x="457200" y="274638"/>
            <a:ext cx="8228013" cy="1141412"/>
          </a:xfrm>
          <a:prstGeom prst="rect">
            <a:avLst/>
          </a:prstGeom>
          <a:noFill/>
          <a:ln w="9525">
            <a:noFill/>
            <a:round/>
            <a:headEnd/>
            <a:tailEnd/>
          </a:ln>
          <a:effectLst/>
        </p:spPr>
        <p:txBody>
          <a:bodyPr lIns="0" tIns="0" rIns="0" bIns="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the FAQ page</a:t>
            </a:r>
          </a:p>
        </p:txBody>
      </p:sp>
      <p:sp>
        <p:nvSpPr>
          <p:cNvPr id="429058" name="Text Box 2"/>
          <p:cNvSpPr txBox="1">
            <a:spLocks noChangeArrowheads="1"/>
          </p:cNvSpPr>
          <p:nvPr/>
        </p:nvSpPr>
        <p:spPr bwMode="auto">
          <a:xfrm>
            <a:off x="457200" y="1600200"/>
            <a:ext cx="8228013" cy="4525963"/>
          </a:xfrm>
          <a:prstGeom prst="rect">
            <a:avLst/>
          </a:prstGeom>
          <a:noFill/>
          <a:ln w="9525">
            <a:noFill/>
            <a:round/>
            <a:headEnd/>
            <a:tailEnd/>
          </a:ln>
          <a:effectLst/>
        </p:spPr>
        <p:txBody>
          <a:bodyPr lIns="0" tIns="0" rIns="0" bIns="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FAQ pages are good, provided that the questions are really frequently asked.</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Often, the FAQ contains questions that the providers would like the users to ask. </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Sites loose credibility as a consequence.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1"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search and link behavior</a:t>
            </a:r>
          </a:p>
        </p:txBody>
      </p:sp>
      <p:sp>
        <p:nvSpPr>
          <p:cNvPr id="430082" name="Text Box 2"/>
          <p:cNvSpPr txBox="1">
            <a:spLocks noChangeArrowheads="1"/>
          </p:cNvSpPr>
          <p:nvPr/>
        </p:nvSpPr>
        <p:spPr bwMode="auto">
          <a:xfrm>
            <a:off x="457200" y="1295400"/>
            <a:ext cx="8229600" cy="4832350"/>
          </a:xfrm>
          <a:prstGeom prst="rect">
            <a:avLst/>
          </a:prstGeom>
          <a:noFill/>
          <a:ln w="9525">
            <a:noFill/>
            <a:round/>
            <a:headEnd/>
            <a:tailEnd/>
          </a:ln>
          <a:effectLst/>
        </p:spPr>
        <p:txBody>
          <a:bodyPr lIns="90000" tIns="46800" rIns="90000" bIns="4680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Nielsen in 2000 says that </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Slightly more than 50% of users are search-dominant, they go straight to the search.</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One in five users is link-dominant. They will only use the search after extensive looking around the site through links</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The rest have mixed behaviour.</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I doubt these numbers.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5" name="Text Box 1"/>
          <p:cNvSpPr txBox="1">
            <a:spLocks noChangeArrowheads="1"/>
          </p:cNvSpPr>
          <p:nvPr/>
        </p:nvSpPr>
        <p:spPr bwMode="auto">
          <a:xfrm>
            <a:off x="457200" y="274638"/>
            <a:ext cx="8228013" cy="1141412"/>
          </a:xfrm>
          <a:prstGeom prst="rect">
            <a:avLst/>
          </a:prstGeom>
          <a:noFill/>
          <a:ln w="9525">
            <a:noFill/>
            <a:round/>
            <a:headEnd/>
            <a:tailEnd/>
          </a:ln>
          <a:effectLst/>
        </p:spPr>
        <p:txBody>
          <a:bodyPr lIns="0" tIns="0" rIns="0" bIns="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search as escape</a:t>
            </a:r>
          </a:p>
        </p:txBody>
      </p:sp>
      <p:sp>
        <p:nvSpPr>
          <p:cNvPr id="431106" name="Text Box 2"/>
          <p:cNvSpPr txBox="1">
            <a:spLocks noChangeArrowheads="1"/>
          </p:cNvSpPr>
          <p:nvPr/>
        </p:nvSpPr>
        <p:spPr bwMode="auto">
          <a:xfrm>
            <a:off x="457200" y="1600200"/>
            <a:ext cx="8228013" cy="4953000"/>
          </a:xfrm>
          <a:prstGeom prst="rect">
            <a:avLst/>
          </a:prstGeom>
          <a:noFill/>
          <a:ln w="9525">
            <a:noFill/>
            <a:round/>
            <a:headEnd/>
            <a:tailEnd/>
          </a:ln>
          <a:effectLst/>
        </p:spPr>
        <p:txBody>
          <a:bodyPr lIns="0" tIns="0" rIns="0" bIns="0"/>
          <a:lstStyle/>
          <a:p>
            <a:pPr marL="330200" indent="-317500" eaLnBrk="1" hangingPunct="1">
              <a:lnSpc>
                <a:spcPct val="9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Search is often used as an escape hatch for users.</a:t>
            </a:r>
          </a:p>
          <a:p>
            <a:pPr marL="330200" indent="-317500" eaLnBrk="1" hangingPunct="1">
              <a:lnSpc>
                <a:spcPct val="9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If you have it, put a simple box on every page. </a:t>
            </a:r>
          </a:p>
          <a:p>
            <a:pPr marL="330200" indent="-317500" eaLnBrk="1" hangingPunct="1">
              <a:lnSpc>
                <a:spcPct val="9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We know that people don’t use or only badly use advanced search features.</a:t>
            </a:r>
          </a:p>
          <a:p>
            <a:pPr marL="330200" indent="-317500" eaLnBrk="1" hangingPunct="1">
              <a:lnSpc>
                <a:spcPct val="9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Average query length is two words.</a:t>
            </a:r>
          </a:p>
          <a:p>
            <a:pPr marL="330200" indent="-317500" eaLnBrk="1" hangingPunct="1">
              <a:lnSpc>
                <a:spcPct val="9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Users rarely look beyond first result screen.</a:t>
            </a:r>
          </a:p>
          <a:p>
            <a:pPr marL="330200" indent="-317500" eaLnBrk="1" hangingPunct="1">
              <a:lnSpc>
                <a:spcPct val="9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Don’t bother with Boolean searches.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29"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help the user search</a:t>
            </a:r>
          </a:p>
        </p:txBody>
      </p:sp>
      <p:sp>
        <p:nvSpPr>
          <p:cNvPr id="432130" name="Text Box 2"/>
          <p:cNvSpPr txBox="1">
            <a:spLocks noChangeArrowheads="1"/>
          </p:cNvSpPr>
          <p:nvPr/>
        </p:nvSpPr>
        <p:spPr bwMode="auto">
          <a:xfrm>
            <a:off x="457200" y="1600200"/>
            <a:ext cx="8229600" cy="4525963"/>
          </a:xfrm>
          <a:prstGeom prst="rect">
            <a:avLst/>
          </a:prstGeom>
          <a:noFill/>
          <a:ln w="9525">
            <a:noFill/>
            <a:round/>
            <a:headEnd/>
            <a:tailEnd/>
          </a:ln>
          <a:effectLst/>
        </p:spPr>
        <p:txBody>
          <a:bodyPr lIns="90000" tIns="46800" rIns="90000" bIns="4680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Nielsen in 2000 says that computers are good at remembering synonyms, checking spelling etc, so they should evaluate the query and make suggestions on how to improve it.</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I am not aware of systems that do this “out of the box”, that we could install.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3" name="Text Box 1"/>
          <p:cNvSpPr txBox="1">
            <a:spLocks noChangeArrowheads="1"/>
          </p:cNvSpPr>
          <p:nvPr/>
        </p:nvSpPr>
        <p:spPr bwMode="auto">
          <a:xfrm>
            <a:off x="457200" y="274638"/>
            <a:ext cx="8228013" cy="1141412"/>
          </a:xfrm>
          <a:prstGeom prst="rect">
            <a:avLst/>
          </a:prstGeom>
          <a:noFill/>
          <a:ln w="9525">
            <a:noFill/>
            <a:round/>
            <a:headEnd/>
            <a:tailEnd/>
          </a:ln>
          <a:effectLst/>
        </p:spPr>
        <p:txBody>
          <a:bodyPr lIns="0" tIns="0" rIns="0" bIns="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encourage long queries</a:t>
            </a:r>
          </a:p>
        </p:txBody>
      </p:sp>
      <p:sp>
        <p:nvSpPr>
          <p:cNvPr id="433154" name="Text Box 2"/>
          <p:cNvSpPr txBox="1">
            <a:spLocks noChangeArrowheads="1"/>
          </p:cNvSpPr>
          <p:nvPr/>
        </p:nvSpPr>
        <p:spPr bwMode="auto">
          <a:xfrm>
            <a:off x="457200" y="1600200"/>
            <a:ext cx="8228013" cy="4525963"/>
          </a:xfrm>
          <a:prstGeom prst="rect">
            <a:avLst/>
          </a:prstGeom>
          <a:noFill/>
          <a:ln w="9525">
            <a:noFill/>
            <a:round/>
            <a:headEnd/>
            <a:tailEnd/>
          </a:ln>
          <a:effectLst/>
        </p:spPr>
        <p:txBody>
          <a:bodyPr lIns="0" tIns="0" rIns="0" bIns="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One trivial way to encourage long queries to use a wide box. </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Information retrieval research has shown that users tend  to enter more words in a wider box.</a:t>
            </a:r>
          </a:p>
          <a:p>
            <a:pPr marL="330200" indent="-317500" eaLnBrk="1" hangingPunct="1">
              <a:lnSpc>
                <a:spcPct val="104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ru-RU" sz="280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7"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the results page</a:t>
            </a:r>
          </a:p>
        </p:txBody>
      </p:sp>
      <p:sp>
        <p:nvSpPr>
          <p:cNvPr id="434178" name="Text Box 2"/>
          <p:cNvSpPr txBox="1">
            <a:spLocks noChangeArrowheads="1"/>
          </p:cNvSpPr>
          <p:nvPr/>
        </p:nvSpPr>
        <p:spPr bwMode="auto">
          <a:xfrm>
            <a:off x="457200" y="1371600"/>
            <a:ext cx="8534400" cy="5181600"/>
          </a:xfrm>
          <a:prstGeom prst="rect">
            <a:avLst/>
          </a:prstGeom>
          <a:noFill/>
          <a:ln w="9525">
            <a:noFill/>
            <a:round/>
            <a:headEnd/>
            <a:tailEnd/>
          </a:ln>
          <a:effectLst/>
        </p:spPr>
        <p:txBody>
          <a:bodyPr lIns="90000" tIns="46800" rIns="90000" bIns="4680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URLs pointing to the same page should be consolidated.</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Computed relevance scores are useless for the user.</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Search may use quality evaluation. say, if the query matches the FAQ, the FAQ should give higher ranking. A search feature via Google may help there, because it does have page rank calculations built it in. </a:t>
            </a:r>
          </a:p>
          <a:p>
            <a:pPr marL="330200" indent="-317500" eaLnBrk="1" hangingPunct="1">
              <a:lnSpc>
                <a:spcPct val="104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ru-RU" sz="2800">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1"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search destination design</a:t>
            </a:r>
          </a:p>
        </p:txBody>
      </p:sp>
      <p:sp>
        <p:nvSpPr>
          <p:cNvPr id="435202" name="Text Box 2"/>
          <p:cNvSpPr txBox="1">
            <a:spLocks noChangeArrowheads="1"/>
          </p:cNvSpPr>
          <p:nvPr/>
        </p:nvSpPr>
        <p:spPr bwMode="auto">
          <a:xfrm>
            <a:off x="457200" y="1600200"/>
            <a:ext cx="8229600" cy="4525963"/>
          </a:xfrm>
          <a:prstGeom prst="rect">
            <a:avLst/>
          </a:prstGeom>
          <a:noFill/>
          <a:ln w="9525">
            <a:noFill/>
            <a:round/>
            <a:headEnd/>
            <a:tailEnd/>
          </a:ln>
          <a:effectLst/>
        </p:spPr>
        <p:txBody>
          <a:bodyPr lIns="90000" tIns="46800" rIns="90000" bIns="4680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When the user follows a link from search to a page, the page should be presented in context of the user's search.</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The most common way is to highlight all the occurrences of the search terms. </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This helps scanning the destination page.</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Helps understanding why the user reached this result.</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7"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replaced elements</a:t>
            </a:r>
          </a:p>
        </p:txBody>
      </p:sp>
      <p:sp>
        <p:nvSpPr>
          <p:cNvPr id="362498" name="Text Box 2"/>
          <p:cNvSpPr txBox="1">
            <a:spLocks noChangeArrowheads="1"/>
          </p:cNvSpPr>
          <p:nvPr/>
        </p:nvSpPr>
        <p:spPr bwMode="auto">
          <a:xfrm>
            <a:off x="457200" y="1600200"/>
            <a:ext cx="8226425" cy="4524375"/>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Replaced elements are elements that receive contents from outside the document.</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In XHTML, as we study it here, there is only one replaced element, the &lt;img/&gt;.  </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Some form elements are also replaced elements, but we don’t cover them here.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5"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URL design</a:t>
            </a:r>
          </a:p>
        </p:txBody>
      </p:sp>
      <p:sp>
        <p:nvSpPr>
          <p:cNvPr id="436226" name="Text Box 2"/>
          <p:cNvSpPr txBox="1">
            <a:spLocks noChangeArrowheads="1"/>
          </p:cNvSpPr>
          <p:nvPr/>
        </p:nvSpPr>
        <p:spPr bwMode="auto">
          <a:xfrm>
            <a:off x="457200" y="1600200"/>
            <a:ext cx="8229600" cy="4525963"/>
          </a:xfrm>
          <a:prstGeom prst="rect">
            <a:avLst/>
          </a:prstGeom>
          <a:noFill/>
          <a:ln w="9525">
            <a:noFill/>
            <a:round/>
            <a:headEnd/>
            <a:tailEnd/>
          </a:ln>
          <a:effectLst/>
        </p:spPr>
        <p:txBody>
          <a:bodyPr lIns="90000" tIns="46800" rIns="90000" bIns="4680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URLs should not be part of design, but in practice, they are.</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Leave out the "http://" when referring to your web page. </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You need a good domain name that is easy to remember.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49" name="Text Box 1"/>
          <p:cNvSpPr txBox="1">
            <a:spLocks noChangeArrowheads="1"/>
          </p:cNvSpPr>
          <p:nvPr/>
        </p:nvSpPr>
        <p:spPr bwMode="auto">
          <a:xfrm>
            <a:off x="457200" y="0"/>
            <a:ext cx="8229600" cy="992188"/>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understandable URLs</a:t>
            </a:r>
          </a:p>
        </p:txBody>
      </p:sp>
      <p:sp>
        <p:nvSpPr>
          <p:cNvPr id="437250" name="Text Box 2"/>
          <p:cNvSpPr txBox="1">
            <a:spLocks noChangeArrowheads="1"/>
          </p:cNvSpPr>
          <p:nvPr/>
        </p:nvSpPr>
        <p:spPr bwMode="auto">
          <a:xfrm>
            <a:off x="457200" y="1066800"/>
            <a:ext cx="8382000" cy="4954588"/>
          </a:xfrm>
          <a:prstGeom prst="rect">
            <a:avLst/>
          </a:prstGeom>
          <a:noFill/>
          <a:ln w="9525">
            <a:noFill/>
            <a:round/>
            <a:headEnd/>
            <a:tailEnd/>
          </a:ln>
          <a:effectLst/>
        </p:spPr>
        <p:txBody>
          <a:bodyPr lIns="90000" tIns="46800" rIns="90000" bIns="4680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Users rely on reading URLs when getting an idea about where they are on the web site.</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all directory names must be human-readable</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they must be words or compound words</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A site must support URL butchering where users remove the trailing part after a slash.</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3" name="Text Box 1"/>
          <p:cNvSpPr txBox="1">
            <a:spLocks noChangeArrowheads="1"/>
          </p:cNvSpPr>
          <p:nvPr/>
        </p:nvSpPr>
        <p:spPr bwMode="auto">
          <a:xfrm>
            <a:off x="457200" y="274638"/>
            <a:ext cx="8228013" cy="1141412"/>
          </a:xfrm>
          <a:prstGeom prst="rect">
            <a:avLst/>
          </a:prstGeom>
          <a:noFill/>
          <a:ln w="9525">
            <a:noFill/>
            <a:round/>
            <a:headEnd/>
            <a:tailEnd/>
          </a:ln>
          <a:effectLst/>
        </p:spPr>
        <p:txBody>
          <a:bodyPr lIns="0" tIns="0" rIns="0" bIns="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other advice on URLs</a:t>
            </a:r>
          </a:p>
        </p:txBody>
      </p:sp>
      <p:sp>
        <p:nvSpPr>
          <p:cNvPr id="438274" name="Text Box 2"/>
          <p:cNvSpPr txBox="1">
            <a:spLocks noChangeArrowheads="1"/>
          </p:cNvSpPr>
          <p:nvPr/>
        </p:nvSpPr>
        <p:spPr bwMode="auto">
          <a:xfrm>
            <a:off x="457200" y="1600200"/>
            <a:ext cx="8228013" cy="4525963"/>
          </a:xfrm>
          <a:prstGeom prst="rect">
            <a:avLst/>
          </a:prstGeom>
          <a:noFill/>
          <a:ln w="9525">
            <a:noFill/>
            <a:round/>
            <a:headEnd/>
            <a:tailEnd/>
          </a:ln>
          <a:effectLst/>
        </p:spPr>
        <p:txBody>
          <a:bodyPr lIns="0" tIns="0" rIns="0" bIns="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Make URLs as short as possible</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Use lowercase letters throughout</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Avoid special chars i.e. anything but letters or digits, and simple punctuation.</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Stick to one visual word separator, i.e. either hyphen or underscore.</a:t>
            </a:r>
          </a:p>
          <a:p>
            <a:pPr marL="330200" indent="-317500" eaLnBrk="1" hangingPunct="1">
              <a:lnSpc>
                <a:spcPct val="104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ru-RU" sz="280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7"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archival URL</a:t>
            </a:r>
          </a:p>
        </p:txBody>
      </p:sp>
      <p:sp>
        <p:nvSpPr>
          <p:cNvPr id="439298" name="Text Box 2"/>
          <p:cNvSpPr txBox="1">
            <a:spLocks noChangeArrowheads="1"/>
          </p:cNvSpPr>
          <p:nvPr/>
        </p:nvSpPr>
        <p:spPr bwMode="auto">
          <a:xfrm>
            <a:off x="457200" y="1371600"/>
            <a:ext cx="8229600" cy="5181600"/>
          </a:xfrm>
          <a:prstGeom prst="rect">
            <a:avLst/>
          </a:prstGeom>
          <a:noFill/>
          <a:ln w="9525">
            <a:noFill/>
            <a:round/>
            <a:headEnd/>
            <a:tailEnd/>
          </a:ln>
          <a:effectLst/>
        </p:spPr>
        <p:txBody>
          <a:bodyPr lIns="90000" tIns="46800" rIns="90000" bIns="4680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After search engines and email recommendations, links are the third most common way for people to come across a web site.</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Incoming links must not be discouraged by changing site structures.</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1"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3600">
                <a:solidFill>
                  <a:srgbClr val="E3EBF1"/>
                </a:solidFill>
              </a:rPr>
              <a:t>dealing with yesterday current contents </a:t>
            </a:r>
          </a:p>
        </p:txBody>
      </p:sp>
      <p:sp>
        <p:nvSpPr>
          <p:cNvPr id="440322" name="Text Box 2"/>
          <p:cNvSpPr txBox="1">
            <a:spLocks noChangeArrowheads="1"/>
          </p:cNvSpPr>
          <p:nvPr/>
        </p:nvSpPr>
        <p:spPr bwMode="auto">
          <a:xfrm>
            <a:off x="457200" y="1295400"/>
            <a:ext cx="8458200" cy="5183188"/>
          </a:xfrm>
          <a:prstGeom prst="rect">
            <a:avLst/>
          </a:prstGeom>
          <a:noFill/>
          <a:ln w="9525">
            <a:noFill/>
            <a:round/>
            <a:headEnd/>
            <a:tailEnd/>
          </a:ln>
          <a:effectLst/>
        </p:spPr>
        <p:txBody>
          <a:bodyPr lIns="90000" tIns="46800" rIns="90000" bIns="4680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Sometimes it is necessary to have two URLs for the same contents:</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"todays_news" …</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"feature_2004-09-12"</a:t>
            </a:r>
          </a:p>
          <a:p>
            <a:pPr marL="330200" indent="-317500" eaLnBrk="1" hangingPunct="1">
              <a:lnSpc>
                <a:spcPct val="104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    some may wish to link to the former, others to the latter</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In this case advertise the URL at which the contents is archived (immediately) an hope that link providers will link to it there.</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5"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supporting old URLs</a:t>
            </a:r>
          </a:p>
        </p:txBody>
      </p:sp>
      <p:sp>
        <p:nvSpPr>
          <p:cNvPr id="441346" name="Text Box 2"/>
          <p:cNvSpPr txBox="1">
            <a:spLocks noChangeArrowheads="1"/>
          </p:cNvSpPr>
          <p:nvPr/>
        </p:nvSpPr>
        <p:spPr bwMode="auto">
          <a:xfrm>
            <a:off x="457200" y="1600200"/>
            <a:ext cx="8229600" cy="4525963"/>
          </a:xfrm>
          <a:prstGeom prst="rect">
            <a:avLst/>
          </a:prstGeom>
          <a:noFill/>
          <a:ln w="9525">
            <a:noFill/>
            <a:round/>
            <a:headEnd/>
            <a:tailEnd/>
          </a:ln>
          <a:effectLst/>
        </p:spPr>
        <p:txBody>
          <a:bodyPr lIns="90000" tIns="46800" rIns="90000" bIns="4680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Old URLs should be kept alive for as long as possible. </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Best way to deal with them is to set up a http redirect 301</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good browsers will update bookmarks</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search engines will delete old URLs</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There is also a 302 temporary redirect.</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69"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refresh header</a:t>
            </a:r>
          </a:p>
        </p:txBody>
      </p:sp>
      <p:sp>
        <p:nvSpPr>
          <p:cNvPr id="442370" name="Text Box 2"/>
          <p:cNvSpPr txBox="1">
            <a:spLocks noChangeArrowheads="1"/>
          </p:cNvSpPr>
          <p:nvPr/>
        </p:nvSpPr>
        <p:spPr bwMode="auto">
          <a:xfrm>
            <a:off x="457200" y="1600200"/>
            <a:ext cx="8229600" cy="4916488"/>
          </a:xfrm>
          <a:prstGeom prst="rect">
            <a:avLst/>
          </a:prstGeom>
          <a:noFill/>
          <a:ln w="9525">
            <a:noFill/>
            <a:round/>
            <a:headEnd/>
            <a:tailEnd/>
          </a:ln>
          <a:effectLst/>
        </p:spPr>
        <p:txBody>
          <a:bodyPr lIns="90000" tIns="46800" rIns="90000" bIns="4680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2800">
                <a:solidFill>
                  <a:srgbClr val="FFFFFF"/>
                </a:solidFill>
              </a:rPr>
              <a:t>&lt;head&gt;&lt;meta http-equiv="refresh" content="0; </a:t>
            </a:r>
          </a:p>
          <a:p>
            <a:pPr marL="330200" indent="-317500" eaLnBrk="1" hangingPunct="1">
              <a:lnSpc>
                <a:spcPct val="104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2800">
                <a:solidFill>
                  <a:srgbClr val="FFFFFF"/>
                </a:solidFill>
              </a:rPr>
              <a:t>    url</a:t>
            </a:r>
            <a:r>
              <a:rPr lang="en-GB" sz="2800" i="1">
                <a:solidFill>
                  <a:srgbClr val="FFFFFF"/>
                </a:solidFill>
              </a:rPr>
              <a:t>=new_url</a:t>
            </a:r>
            <a:r>
              <a:rPr lang="en-GB" sz="2800">
                <a:solidFill>
                  <a:srgbClr val="FFFFFF"/>
                </a:solidFill>
              </a:rPr>
              <a:t>“</a:t>
            </a:r>
            <a:r>
              <a:rPr lang="en-US" sz="2800">
                <a:solidFill>
                  <a:srgbClr val="FFFFFF"/>
                </a:solidFill>
              </a:rPr>
              <a:t>/</a:t>
            </a:r>
            <a:r>
              <a:rPr lang="en-GB" sz="2800">
                <a:solidFill>
                  <a:srgbClr val="FFFFFF"/>
                </a:solidFill>
              </a:rPr>
              <a:t>&gt;</a:t>
            </a:r>
            <a:r>
              <a:rPr lang="en-GB" sz="2800" i="1">
                <a:solidFill>
                  <a:srgbClr val="FFFFFF"/>
                </a:solidFill>
              </a:rPr>
              <a:t> </a:t>
            </a:r>
            <a:r>
              <a:rPr lang="en-GB" sz="2800">
                <a:solidFill>
                  <a:srgbClr val="FFFFFF"/>
                </a:solidFill>
              </a:rPr>
              <a:t>&lt;/head&gt;</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2800">
                <a:solidFill>
                  <a:srgbClr val="FFFFFF"/>
                </a:solidFill>
              </a:rPr>
              <a:t>This method has a bad reputation because it is used by search engine spammers. They create pages with useful keywords, and then the user is redirect to a page with spam contents. </a:t>
            </a:r>
          </a:p>
          <a:p>
            <a:pPr marL="330200" indent="-317500" eaLnBrk="1" hangingPunct="1">
              <a:lnSpc>
                <a:spcPct val="104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GB" sz="2800">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3"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.htaccess</a:t>
            </a:r>
          </a:p>
        </p:txBody>
      </p:sp>
      <p:sp>
        <p:nvSpPr>
          <p:cNvPr id="443394" name="Text Box 2"/>
          <p:cNvSpPr txBox="1">
            <a:spLocks noChangeArrowheads="1"/>
          </p:cNvSpPr>
          <p:nvPr/>
        </p:nvSpPr>
        <p:spPr bwMode="auto">
          <a:xfrm>
            <a:off x="457200" y="1600200"/>
            <a:ext cx="8229600" cy="4572000"/>
          </a:xfrm>
          <a:prstGeom prst="rect">
            <a:avLst/>
          </a:prstGeom>
          <a:noFill/>
          <a:ln w="9525">
            <a:noFill/>
            <a:round/>
            <a:headEnd/>
            <a:tailEnd/>
          </a:ln>
          <a:effectLst/>
        </p:spPr>
        <p:txBody>
          <a:bodyPr lIns="90000" tIns="46800" rIns="90000" bIns="4680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If you use Apache, you can create a file .htaccess (note the dot!) with a  line</a:t>
            </a:r>
          </a:p>
          <a:p>
            <a:pPr marL="330200" indent="-317500" eaLnBrk="1" hangingPunct="1">
              <a:lnSpc>
                <a:spcPct val="104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   redirect 301 </a:t>
            </a:r>
            <a:r>
              <a:rPr lang="ru-RU" sz="2800" i="1">
                <a:solidFill>
                  <a:srgbClr val="FFFFFF"/>
                </a:solidFill>
              </a:rPr>
              <a:t>old_url new_url</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i="1">
                <a:solidFill>
                  <a:srgbClr val="FFFFFF"/>
                </a:solidFill>
              </a:rPr>
              <a:t>old_url </a:t>
            </a:r>
            <a:r>
              <a:rPr lang="ru-RU" sz="2800">
                <a:solidFill>
                  <a:srgbClr val="FFFFFF"/>
                </a:solidFill>
              </a:rPr>
              <a:t> must be a relative path from the top of your site</a:t>
            </a:r>
          </a:p>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i="1">
                <a:solidFill>
                  <a:srgbClr val="FFFFFF"/>
                </a:solidFill>
              </a:rPr>
              <a:t>new_url </a:t>
            </a:r>
            <a:r>
              <a:rPr lang="ru-RU" sz="2800">
                <a:solidFill>
                  <a:srgbClr val="FFFFFF"/>
                </a:solidFill>
              </a:rPr>
              <a:t>can be any URL, even outside your site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7" name="Text Box 1"/>
          <p:cNvSpPr txBox="1">
            <a:spLocks noChangeArrowheads="1"/>
          </p:cNvSpPr>
          <p:nvPr/>
        </p:nvSpPr>
        <p:spPr bwMode="auto">
          <a:xfrm>
            <a:off x="457200" y="588963"/>
            <a:ext cx="8228013" cy="512762"/>
          </a:xfrm>
          <a:prstGeom prst="rect">
            <a:avLst/>
          </a:prstGeom>
          <a:noFill/>
          <a:ln w="9525">
            <a:noFill/>
            <a:round/>
            <a:headEnd/>
            <a:tailEnd/>
          </a:ln>
          <a:effectLst/>
        </p:spPr>
        <p:txBody>
          <a:bodyPr lIns="0" tIns="0" rIns="0" bIns="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a:solidFill>
                  <a:srgbClr val="E3EBF1"/>
                </a:solidFill>
              </a:rPr>
              <a:t>on apache at wotan</a:t>
            </a:r>
          </a:p>
        </p:txBody>
      </p:sp>
      <p:sp>
        <p:nvSpPr>
          <p:cNvPr id="444418" name="Text Box 2"/>
          <p:cNvSpPr txBox="1">
            <a:spLocks noChangeArrowheads="1"/>
          </p:cNvSpPr>
          <p:nvPr/>
        </p:nvSpPr>
        <p:spPr bwMode="auto">
          <a:xfrm>
            <a:off x="457200" y="1600200"/>
            <a:ext cx="8228013" cy="4525963"/>
          </a:xfrm>
          <a:prstGeom prst="rect">
            <a:avLst/>
          </a:prstGeom>
          <a:noFill/>
          <a:ln w="9525">
            <a:noFill/>
            <a:round/>
            <a:headEnd/>
            <a:tailEnd/>
          </a:ln>
          <a:effectLst/>
        </p:spPr>
        <p:txBody>
          <a:bodyPr lIns="0" tIns="0" rIns="0" bIns="0"/>
          <a:lstStyle/>
          <a:p>
            <a:pPr marL="330200" indent="-317500" eaLnBrk="1" hangingPunct="1">
              <a:lnSpc>
                <a:spcPct val="104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sz="2800">
                <a:solidFill>
                  <a:srgbClr val="FFFFFF"/>
                </a:solidFill>
              </a:rPr>
              <a:t>This works on wotan by virtue of configuration set for apache for your home directory. Examples</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redirect 301 /~krichel http://openlib.org/home/krichel</a:t>
            </a:r>
          </a:p>
          <a:p>
            <a:pPr marL="733425" lvl="1" indent="-276225" eaLnBrk="1" hangingPunct="1">
              <a:lnSpc>
                <a:spcPct val="104000"/>
              </a:lnSpc>
              <a:spcBef>
                <a:spcPts val="6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ru-RU">
                <a:solidFill>
                  <a:srgbClr val="FFFFFF"/>
                </a:solidFill>
              </a:rPr>
              <a:t>redirect 301 Cantcook.jpg http://www.foodtv.com</a:t>
            </a:r>
          </a:p>
          <a:p>
            <a:pPr marL="330200" indent="-317500" eaLnBrk="1" hangingPunct="1">
              <a:lnSpc>
                <a:spcPct val="104000"/>
              </a:lnSpc>
              <a:spcBef>
                <a:spcPts val="700"/>
              </a:spcBef>
              <a:buClrTx/>
              <a:buSz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ru-RU">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1" name="Text Box 1"/>
          <p:cNvSpPr txBox="1">
            <a:spLocks noChangeArrowheads="1"/>
          </p:cNvSpPr>
          <p:nvPr/>
        </p:nvSpPr>
        <p:spPr bwMode="auto">
          <a:xfrm>
            <a:off x="685800" y="2130425"/>
            <a:ext cx="7772400" cy="1470025"/>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rPr>
              <a:t>http://openlib.org/home/krichel</a:t>
            </a:r>
          </a:p>
        </p:txBody>
      </p:sp>
      <p:sp>
        <p:nvSpPr>
          <p:cNvPr id="445442" name="Text Box 2"/>
          <p:cNvSpPr txBox="1">
            <a:spLocks noChangeArrowheads="1"/>
          </p:cNvSpPr>
          <p:nvPr/>
        </p:nvSpPr>
        <p:spPr bwMode="auto">
          <a:xfrm>
            <a:off x="1371600" y="3886200"/>
            <a:ext cx="6400800" cy="1752600"/>
          </a:xfrm>
          <a:prstGeom prst="rect">
            <a:avLst/>
          </a:prstGeom>
          <a:noFill/>
          <a:ln w="9525">
            <a:noFill/>
            <a:round/>
            <a:headEnd/>
            <a:tailEnd/>
          </a:ln>
          <a:effectLst/>
        </p:spPr>
        <p:txBody>
          <a:bodyPr lIns="90000" tIns="46800" rIns="90000" bIns="46800"/>
          <a:lstStyle/>
          <a:p>
            <a:pPr algn="ctr" eaLnBrk="1" hangingPunct="1">
              <a:lnSpc>
                <a:spcPct val="84000"/>
              </a:lnSpc>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2800">
                <a:solidFill>
                  <a:srgbClr val="FFFFFF"/>
                </a:solidFill>
              </a:rPr>
              <a:t>Please switch off computers when done.</a:t>
            </a:r>
          </a:p>
          <a:p>
            <a:pPr algn="ctr" eaLnBrk="1" hangingPunct="1">
              <a:lnSpc>
                <a:spcPct val="84000"/>
              </a:lnSpc>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ru-RU" sz="2800">
              <a:solidFill>
                <a:srgbClr val="FFFFFF"/>
              </a:solidFill>
            </a:endParaRPr>
          </a:p>
          <a:p>
            <a:pPr algn="ctr" eaLnBrk="1" hangingPunct="1">
              <a:lnSpc>
                <a:spcPct val="84000"/>
              </a:lnSpc>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2800">
                <a:solidFill>
                  <a:srgbClr val="FFFFFF"/>
                </a:solidFill>
              </a:rPr>
              <a:t>Thank you for your attention!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1" name="Text Box 1"/>
          <p:cNvSpPr txBox="1">
            <a:spLocks noChangeArrowheads="1"/>
          </p:cNvSpPr>
          <p:nvPr/>
        </p:nvSpPr>
        <p:spPr bwMode="auto">
          <a:xfrm>
            <a:off x="457200" y="274638"/>
            <a:ext cx="8226425" cy="1139825"/>
          </a:xfrm>
          <a:prstGeom prst="rect">
            <a:avLst/>
          </a:prstGeom>
          <a:noFill/>
          <a:ln w="9525">
            <a:noFill/>
            <a:round/>
            <a:headEnd/>
            <a:tailEnd/>
          </a:ln>
          <a:effectLst/>
        </p:spPr>
        <p:txBody>
          <a:bodyPr lIns="0" tIns="0" rIns="0" bIns="0" anchor="ctr"/>
          <a:lstStyle/>
          <a:p>
            <a:pPr algn="ctr" eaLnBrk="1" hangingPunct="1">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containing block</a:t>
            </a:r>
          </a:p>
        </p:txBody>
      </p:sp>
      <p:sp>
        <p:nvSpPr>
          <p:cNvPr id="363522" name="Text Box 2"/>
          <p:cNvSpPr txBox="1">
            <a:spLocks noChangeArrowheads="1"/>
          </p:cNvSpPr>
          <p:nvPr/>
        </p:nvSpPr>
        <p:spPr bwMode="auto">
          <a:xfrm>
            <a:off x="457200" y="1600200"/>
            <a:ext cx="8226425" cy="4524375"/>
          </a:xfrm>
          <a:prstGeom prst="rect">
            <a:avLst/>
          </a:prstGeom>
          <a:noFill/>
          <a:ln w="9525">
            <a:noFill/>
            <a:round/>
            <a:headEnd/>
            <a:tailEnd/>
          </a:ln>
          <a:effectLst/>
        </p:spPr>
        <p:txBody>
          <a:bodyPr lIns="0" tIns="0" rIns="0" bIns="0"/>
          <a:lstStyle/>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Each element is being placed with respect to its containing block.</a:t>
            </a:r>
          </a:p>
          <a:p>
            <a:pPr marL="330200" indent="-317500" eaLnBrk="1" hangingPunct="1">
              <a:lnSpc>
                <a:spcPct val="108000"/>
              </a:lnSpc>
              <a:spcBef>
                <a:spcPts val="700"/>
              </a:spcBef>
              <a:buClr>
                <a:srgbClr val="FFFFFF"/>
              </a:buClr>
              <a:buFont typeface="Arial"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800">
                <a:solidFill>
                  <a:srgbClr val="FFFFFF"/>
                </a:solidFill>
              </a:rPr>
              <a:t>The containing block is formed by the space filled by the nearest block-level, table cell or text-level ancestor element.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727</TotalTime>
  <Words>4800</Words>
  <Application>Microsoft Office PowerPoint</Application>
  <PresentationFormat>On-screen Show (4:3)</PresentationFormat>
  <Paragraphs>442</Paragraphs>
  <Slides>89</Slides>
  <Notes>89</Notes>
  <HiddenSlides>0</HiddenSlides>
  <MMClips>0</MMClips>
  <ScaleCrop>false</ScaleCrop>
  <HeadingPairs>
    <vt:vector size="4" baseType="variant">
      <vt:variant>
        <vt:lpstr>Theme</vt:lpstr>
      </vt:variant>
      <vt:variant>
        <vt:i4>1</vt:i4>
      </vt:variant>
      <vt:variant>
        <vt:lpstr>Slide Titles</vt:lpstr>
      </vt:variant>
      <vt:variant>
        <vt:i4>89</vt:i4>
      </vt:variant>
    </vt:vector>
  </HeadingPairs>
  <TitlesOfParts>
    <vt:vector size="9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vector>
  </TitlesOfParts>
  <Company>LIU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dc:creator>
  <cp:lastModifiedBy>palmer</cp:lastModifiedBy>
  <cp:revision>77</cp:revision>
  <dcterms:created xsi:type="dcterms:W3CDTF">2010-01-27T21:33:58Z</dcterms:created>
  <dcterms:modified xsi:type="dcterms:W3CDTF">2010-05-04T15:59:36Z</dcterms:modified>
</cp:coreProperties>
</file>