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sldIdLst>
    <p:sldId id="257" r:id="rId2"/>
    <p:sldId id="258" r:id="rId3"/>
    <p:sldId id="259" r:id="rId4"/>
    <p:sldId id="260" r:id="rId5"/>
    <p:sldId id="261" r:id="rId6"/>
    <p:sldId id="262" r:id="rId7"/>
    <p:sldId id="790" r:id="rId8"/>
    <p:sldId id="263" r:id="rId9"/>
    <p:sldId id="264" r:id="rId10"/>
    <p:sldId id="267" r:id="rId11"/>
    <p:sldId id="756" r:id="rId12"/>
    <p:sldId id="265" r:id="rId13"/>
    <p:sldId id="266" r:id="rId14"/>
    <p:sldId id="268" r:id="rId15"/>
    <p:sldId id="269" r:id="rId16"/>
    <p:sldId id="757" r:id="rId17"/>
    <p:sldId id="781" r:id="rId18"/>
    <p:sldId id="270" r:id="rId19"/>
    <p:sldId id="271" r:id="rId20"/>
    <p:sldId id="274" r:id="rId21"/>
    <p:sldId id="791" r:id="rId22"/>
    <p:sldId id="275" r:id="rId23"/>
    <p:sldId id="276" r:id="rId24"/>
    <p:sldId id="281" r:id="rId25"/>
    <p:sldId id="278" r:id="rId26"/>
    <p:sldId id="758" r:id="rId27"/>
    <p:sldId id="759" r:id="rId28"/>
    <p:sldId id="760" r:id="rId29"/>
    <p:sldId id="280" r:id="rId30"/>
    <p:sldId id="761" r:id="rId31"/>
    <p:sldId id="783" r:id="rId32"/>
    <p:sldId id="283" r:id="rId33"/>
    <p:sldId id="284" r:id="rId34"/>
    <p:sldId id="762" r:id="rId35"/>
    <p:sldId id="291" r:id="rId36"/>
    <p:sldId id="771" r:id="rId37"/>
    <p:sldId id="292" r:id="rId38"/>
    <p:sldId id="772" r:id="rId39"/>
    <p:sldId id="763" r:id="rId40"/>
    <p:sldId id="764" r:id="rId41"/>
    <p:sldId id="773" r:id="rId42"/>
    <p:sldId id="774" r:id="rId43"/>
    <p:sldId id="775" r:id="rId44"/>
    <p:sldId id="766" r:id="rId45"/>
    <p:sldId id="767" r:id="rId46"/>
    <p:sldId id="784" r:id="rId47"/>
    <p:sldId id="770" r:id="rId48"/>
    <p:sldId id="768" r:id="rId49"/>
    <p:sldId id="769" r:id="rId50"/>
    <p:sldId id="776" r:id="rId51"/>
    <p:sldId id="777" r:id="rId52"/>
    <p:sldId id="778" r:id="rId53"/>
    <p:sldId id="786" r:id="rId54"/>
    <p:sldId id="787" r:id="rId55"/>
    <p:sldId id="293" r:id="rId56"/>
    <p:sldId id="294" r:id="rId57"/>
    <p:sldId id="295" r:id="rId58"/>
    <p:sldId id="296" r:id="rId59"/>
    <p:sldId id="297" r:id="rId60"/>
    <p:sldId id="298" r:id="rId61"/>
    <p:sldId id="299" r:id="rId62"/>
    <p:sldId id="303" r:id="rId63"/>
    <p:sldId id="304" r:id="rId64"/>
    <p:sldId id="305" r:id="rId65"/>
    <p:sldId id="306" r:id="rId66"/>
    <p:sldId id="307" r:id="rId67"/>
    <p:sldId id="308" r:id="rId68"/>
    <p:sldId id="309" r:id="rId69"/>
    <p:sldId id="310" r:id="rId70"/>
    <p:sldId id="311" r:id="rId71"/>
    <p:sldId id="312" r:id="rId72"/>
    <p:sldId id="313" r:id="rId73"/>
    <p:sldId id="314" r:id="rId74"/>
    <p:sldId id="315" r:id="rId75"/>
    <p:sldId id="316" r:id="rId76"/>
    <p:sldId id="329" r:id="rId77"/>
    <p:sldId id="330" r:id="rId78"/>
    <p:sldId id="341" r:id="rId79"/>
    <p:sldId id="342" r:id="rId80"/>
    <p:sldId id="343" r:id="rId81"/>
    <p:sldId id="344" r:id="rId82"/>
    <p:sldId id="345" r:id="rId83"/>
    <p:sldId id="346" r:id="rId84"/>
    <p:sldId id="755" r:id="rId8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462" y="-108"/>
      </p:cViewPr>
      <p:guideLst>
        <p:guide orient="horz" pos="2160"/>
        <p:guide pos="2880"/>
      </p:guideLst>
    </p:cSldViewPr>
  </p:slideViewPr>
  <p:notesTextViewPr>
    <p:cViewPr>
      <p:scale>
        <a:sx n="1" d="1"/>
        <a:sy n="1" d="1"/>
      </p:scale>
      <p:origin x="0" y="0"/>
    </p:cViewPr>
  </p:notesTextViewPr>
  <p:sorterViewPr>
    <p:cViewPr>
      <p:scale>
        <a:sx n="100" d="100"/>
        <a:sy n="100" d="100"/>
      </p:scale>
      <p:origin x="0" y="1581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049F61A-5A5C-4B83-A78A-558A8620DE7E}" type="datetimeFigureOut">
              <a:rPr lang="en-US"/>
              <a:pPr>
                <a:defRPr/>
              </a:pPr>
              <a:t>1/19/2012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E94BDA8-2192-4A29-877E-EF151994EDA9}" type="slidenum">
              <a:rPr lang="en-US"/>
              <a:pPr>
                <a:defRPr/>
              </a:pPr>
              <a:t>‹#›</a:t>
            </a:fld>
            <a:endParaRPr lang="en-US"/>
          </a:p>
        </p:txBody>
      </p:sp>
    </p:spTree>
    <p:extLst>
      <p:ext uri="{BB962C8B-B14F-4D97-AF65-F5344CB8AC3E}">
        <p14:creationId xmlns:p14="http://schemas.microsoft.com/office/powerpoint/2010/main" val="42883162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5363"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34819"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36867"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38915"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0963"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5059"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7107"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9155"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49155"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51203"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53251"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7411"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5299"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734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6246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66563"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68611"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70659"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72707"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75779"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78851"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80899"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9459"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82947"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84995"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87043"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89091"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91139"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05475"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01379"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103427"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94211"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96259"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1507"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98307"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6914"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806915"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07523"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09571"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11619"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13667"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4"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15715"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76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17763"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9810"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119811"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1858"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121859"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3555"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3906"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123907"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5954"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125955"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8002"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128003"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0050"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130051"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2098"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132099"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4146"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134147"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6194"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136195"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824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38243"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0290"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140291"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2338"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142339"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5603"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4386"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144387"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6434"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46435"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8482"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148483"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0530"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50531"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2578"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152579"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4626"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54627"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6674"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56675"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872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58723"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0770"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60771"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281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62819"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7651"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4866"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164867"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4866"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804867" name="Rectangle 2"/>
          <p:cNvSpPr txBox="1">
            <a:spLocks noGrp="1" noChangeArrowheads="1"/>
          </p:cNvSpPr>
          <p:nvPr>
            <p:ph type="body"/>
          </p:nvPr>
        </p:nvSpPr>
        <p:spPr bwMode="auto">
          <a:xfrm>
            <a:off x="914400" y="4344988"/>
            <a:ext cx="5019675" cy="410527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9699"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31747"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B7A542F-AACD-4C1F-A0C6-A5E8ED9E53FC}" type="datetimeFigureOut">
              <a:rPr lang="en-US"/>
              <a:pPr>
                <a:defRPr/>
              </a:pPr>
              <a:t>1/19/2012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C6B995-7048-4006-BB3B-1DE3FEF65C5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6A43C0-4B75-4666-87ED-FD90E2B290F5}" type="datetimeFigureOut">
              <a:rPr lang="en-US"/>
              <a:pPr>
                <a:defRPr/>
              </a:pPr>
              <a:t>1/19/2012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072A6D-1844-40F6-9DD2-3AC56A287EA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936009F-953C-40B6-B6F3-459373354462}" type="datetimeFigureOut">
              <a:rPr lang="en-US"/>
              <a:pPr>
                <a:defRPr/>
              </a:pPr>
              <a:t>1/19/2012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E0C7BA-566F-482D-AFBC-506FA1C3857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0EF96F-9BF9-4043-B4ED-2B6AFC18C145}" type="datetimeFigureOut">
              <a:rPr lang="en-US"/>
              <a:pPr>
                <a:defRPr/>
              </a:pPr>
              <a:t>1/19/2012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841250-63A5-4F0B-8221-2DC16391677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7E8BDFE-DADB-4055-8B29-7BA2428BEC6E}" type="datetimeFigureOut">
              <a:rPr lang="en-US"/>
              <a:pPr>
                <a:defRPr/>
              </a:pPr>
              <a:t>1/19/2012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14D067-62B6-43E3-8F1B-560F7A09C3B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B325865-9F11-496E-A246-5CC4F8EEB808}" type="datetimeFigureOut">
              <a:rPr lang="en-US"/>
              <a:pPr>
                <a:defRPr/>
              </a:pPr>
              <a:t>1/19/2012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F306AA-101D-4592-BA2F-2C6F92915AD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A04DDBA-C3EE-410A-9345-5C56E9A62C62}" type="datetimeFigureOut">
              <a:rPr lang="en-US"/>
              <a:pPr>
                <a:defRPr/>
              </a:pPr>
              <a:t>1/19/2012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6454297-CF3E-4AA2-99A6-BCD6D0E0AB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8E94ECC-080D-46EE-83F9-9A503DFD0B48}" type="datetimeFigureOut">
              <a:rPr lang="en-US"/>
              <a:pPr>
                <a:defRPr/>
              </a:pPr>
              <a:t>1/19/2012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C8F5242-453A-42AA-BBEA-54B5A287E32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A21283-BDE1-43DB-9F00-C7D64BF3650E}" type="datetimeFigureOut">
              <a:rPr lang="en-US"/>
              <a:pPr>
                <a:defRPr/>
              </a:pPr>
              <a:t>1/19/2012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4F3CC7A-9FDB-4B9D-9AC7-20853C3399A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F3EE16-26D1-4D71-A000-C55A0585FBC8}" type="datetimeFigureOut">
              <a:rPr lang="en-US"/>
              <a:pPr>
                <a:defRPr/>
              </a:pPr>
              <a:t>1/19/2012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767194-4D2C-4B8E-B968-12FB6688C86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FB7DFBD-48FD-48B8-81D4-3741623396AC}" type="datetimeFigureOut">
              <a:rPr lang="en-US"/>
              <a:pPr>
                <a:defRPr/>
              </a:pPr>
              <a:t>1/19/2012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989D85-BC2D-4061-8BCC-83DC39FF8DB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9D30CE5-2538-43C9-BFDB-9C557BD5638C}" type="datetimeFigureOut">
              <a:rPr lang="en-US"/>
              <a:pPr>
                <a:defRPr/>
              </a:pPr>
              <a:t>1/19/2012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4978E24-DB27-4FE4-9FE2-95DD2E932C9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685800" y="1371600"/>
            <a:ext cx="7772400" cy="2065338"/>
          </a:xfrm>
          <a:prstGeom prst="rect">
            <a:avLst/>
          </a:prstGeom>
          <a:noFill/>
          <a:ln w="9525">
            <a:noFill/>
            <a:round/>
            <a:headEnd/>
            <a:tailEnd/>
          </a:ln>
        </p:spPr>
        <p:txBody>
          <a:bodyPr lIns="90000" tIns="46800" rIns="90000" bIns="468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 pos="10779125" algn="l"/>
              </a:tabLst>
            </a:pPr>
            <a:r>
              <a:rPr lang="ru-RU" sz="4000">
                <a:solidFill>
                  <a:srgbClr val="E3EBF1"/>
                </a:solidFill>
                <a:latin typeface="Calibri" pitchFamily="34" charset="0"/>
              </a:rPr>
              <a:t>LIS650	</a:t>
            </a:r>
            <a:r>
              <a:rPr lang="en-US" sz="4000">
                <a:solidFill>
                  <a:srgbClr val="E3EBF1"/>
                </a:solidFill>
                <a:latin typeface="Calibri" pitchFamily="34" charset="0"/>
              </a:rPr>
              <a:t>part</a:t>
            </a:r>
            <a:r>
              <a:rPr lang="ru-RU" sz="4000">
                <a:solidFill>
                  <a:srgbClr val="E3EBF1"/>
                </a:solidFill>
                <a:latin typeface="Calibri" pitchFamily="34" charset="0"/>
              </a:rPr>
              <a:t> 0</a:t>
            </a:r>
            <a:br>
              <a:rPr lang="ru-RU" sz="4000">
                <a:solidFill>
                  <a:srgbClr val="E3EBF1"/>
                </a:solidFill>
                <a:latin typeface="Calibri" pitchFamily="34" charset="0"/>
              </a:rPr>
            </a:br>
            <a:r>
              <a:rPr lang="ru-RU" sz="4000">
                <a:solidFill>
                  <a:srgbClr val="E3EBF1"/>
                </a:solidFill>
                <a:latin typeface="Calibri" pitchFamily="34" charset="0"/>
              </a:rPr>
              <a:t/>
            </a:r>
            <a:br>
              <a:rPr lang="ru-RU" sz="4000">
                <a:solidFill>
                  <a:srgbClr val="E3EBF1"/>
                </a:solidFill>
                <a:latin typeface="Calibri" pitchFamily="34" charset="0"/>
              </a:rPr>
            </a:br>
            <a:r>
              <a:rPr lang="ru-RU" sz="4000">
                <a:solidFill>
                  <a:srgbClr val="E3EBF1"/>
                </a:solidFill>
                <a:latin typeface="Calibri" pitchFamily="34" charset="0"/>
              </a:rPr>
              <a:t>Introduction to the</a:t>
            </a:r>
            <a:r>
              <a:rPr lang="en-US" sz="4000">
                <a:solidFill>
                  <a:srgbClr val="E3EBF1"/>
                </a:solidFill>
                <a:latin typeface="Calibri" pitchFamily="34" charset="0"/>
              </a:rPr>
              <a:t> course and to the World Wide Web</a:t>
            </a:r>
          </a:p>
        </p:txBody>
      </p:sp>
      <p:sp>
        <p:nvSpPr>
          <p:cNvPr id="14338" name="Text Box 2"/>
          <p:cNvSpPr txBox="1">
            <a:spLocks noChangeArrowheads="1"/>
          </p:cNvSpPr>
          <p:nvPr/>
        </p:nvSpPr>
        <p:spPr bwMode="auto">
          <a:xfrm>
            <a:off x="1371600" y="4648200"/>
            <a:ext cx="6400800" cy="1035050"/>
          </a:xfrm>
          <a:prstGeom prst="rect">
            <a:avLst/>
          </a:prstGeom>
          <a:noFill/>
          <a:ln w="9525">
            <a:noFill/>
            <a:round/>
            <a:headEnd/>
            <a:tailEnd/>
          </a:ln>
        </p:spPr>
        <p:txBody>
          <a:bodyPr lIns="90000" tIns="46800" rIns="90000" bIns="46800"/>
          <a:lstStyle/>
          <a:p>
            <a:pPr algn="ctr">
              <a:spcBef>
                <a:spcPts val="70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800" dirty="0">
                <a:solidFill>
                  <a:srgbClr val="FFFFFF"/>
                </a:solidFill>
                <a:latin typeface="Calibri" pitchFamily="34" charset="0"/>
              </a:rPr>
              <a:t>Thomas </a:t>
            </a:r>
            <a:r>
              <a:rPr lang="en-GB" sz="2800" dirty="0" err="1">
                <a:solidFill>
                  <a:srgbClr val="FFFFFF"/>
                </a:solidFill>
                <a:latin typeface="Calibri" pitchFamily="34" charset="0"/>
              </a:rPr>
              <a:t>Krichel</a:t>
            </a:r>
            <a:endParaRPr lang="en-GB" sz="2800" dirty="0">
              <a:solidFill>
                <a:srgbClr val="FFFFFF"/>
              </a:solidFill>
              <a:latin typeface="Calibri" pitchFamily="34" charset="0"/>
            </a:endParaRPr>
          </a:p>
          <a:p>
            <a:pPr algn="ctr">
              <a:spcBef>
                <a:spcPts val="70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800" dirty="0" smtClean="0">
                <a:solidFill>
                  <a:srgbClr val="FFFFFF"/>
                </a:solidFill>
                <a:latin typeface="Calibri" pitchFamily="34" charset="0"/>
              </a:rPr>
              <a:t>2012-01-17</a:t>
            </a:r>
            <a:endParaRPr lang="en-GB" sz="2800" dirty="0">
              <a:solidFill>
                <a:srgbClr val="FFFFFF"/>
              </a:solidFill>
              <a:latin typeface="Calibri" pitchFamily="34" charset="0"/>
            </a:endParaRPr>
          </a:p>
          <a:p>
            <a:pPr algn="ctr">
              <a:spcBef>
                <a:spcPts val="70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sz="2800" dirty="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passive websites</a:t>
            </a:r>
          </a:p>
        </p:txBody>
      </p:sp>
      <p:sp>
        <p:nvSpPr>
          <p:cNvPr id="30722" name="Text Box 2"/>
          <p:cNvSpPr txBox="1">
            <a:spLocks noChangeArrowheads="1"/>
          </p:cNvSpPr>
          <p:nvPr/>
        </p:nvSpPr>
        <p:spPr bwMode="auto">
          <a:xfrm>
            <a:off x="457200" y="1600200"/>
            <a:ext cx="8229600" cy="4635500"/>
          </a:xfrm>
          <a:prstGeom prst="rect">
            <a:avLst/>
          </a:prstGeom>
          <a:noFill/>
          <a:ln w="9525">
            <a:noFill/>
            <a:round/>
            <a:headEnd/>
            <a:tailEnd/>
          </a:ln>
        </p:spPr>
        <p:txBody>
          <a:bodyPr lIns="90000" tIns="46800" rIns="90000" bIns="4680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a:solidFill>
                  <a:srgbClr val="FFFFFF"/>
                </a:solidFill>
                <a:latin typeface="Calibri" pitchFamily="34" charset="0"/>
              </a:rPr>
              <a:t>The term “passive web site” has been coined by yours truly.</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a:solidFill>
                  <a:srgbClr val="FFFFFF"/>
                </a:solidFill>
                <a:latin typeface="Calibri" pitchFamily="34" charset="0"/>
              </a:rPr>
              <a:t>Such a web site </a:t>
            </a:r>
          </a:p>
          <a:p>
            <a:pPr marL="731838" lvl="1" indent="-274638">
              <a:lnSpc>
                <a:spcPct val="108000"/>
              </a:lnSpc>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Remains the same whatever the user does with it.</a:t>
            </a:r>
          </a:p>
          <a:p>
            <a:pPr marL="731838" lvl="1" indent="-274638">
              <a:lnSpc>
                <a:spcPct val="108000"/>
              </a:lnSpc>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There is no customization for different users or times. </a:t>
            </a:r>
          </a:p>
          <a:p>
            <a:pPr marL="731838" lvl="1" indent="-274638">
              <a:lnSpc>
                <a:spcPct val="108000"/>
              </a:lnSpc>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Interactivity is limited to moving between pages in the site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recent course history</a:t>
            </a:r>
          </a:p>
        </p:txBody>
      </p:sp>
      <p:sp>
        <p:nvSpPr>
          <p:cNvPr id="3" name="Content Placeholder 2"/>
          <p:cNvSpPr>
            <a:spLocks noGrp="1"/>
          </p:cNvSpPr>
          <p:nvPr>
            <p:ph idx="1"/>
          </p:nvPr>
        </p:nvSpPr>
        <p:spPr/>
        <p:txBody>
          <a:bodyPr rtlCol="0">
            <a:normAutofit/>
          </a:bodyPr>
          <a:lstStyle/>
          <a:p>
            <a:pPr marL="328613" indent="-317500" fontAlgn="auto">
              <a:spcBef>
                <a:spcPts val="700"/>
              </a:spcBef>
              <a:spcAft>
                <a:spcPts val="0"/>
              </a:spcAft>
              <a:buClr>
                <a:srgbClr val="FFFFFF"/>
              </a:buCl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defRPr/>
            </a:pPr>
            <a:r>
              <a:rPr lang="en-GB" dirty="0" smtClean="0">
                <a:solidFill>
                  <a:srgbClr val="FFFFFF"/>
                </a:solidFill>
              </a:rPr>
              <a:t>In 2009 the </a:t>
            </a:r>
            <a:r>
              <a:rPr lang="en-US" dirty="0" smtClean="0">
                <a:solidFill>
                  <a:srgbClr val="FFFFFF"/>
                </a:solidFill>
              </a:rPr>
              <a:t>Palmer S</a:t>
            </a:r>
            <a:r>
              <a:rPr lang="en-GB" dirty="0" err="1" smtClean="0">
                <a:solidFill>
                  <a:srgbClr val="FFFFFF"/>
                </a:solidFill>
              </a:rPr>
              <a:t>chool</a:t>
            </a:r>
            <a:r>
              <a:rPr lang="en-GB" dirty="0" smtClean="0">
                <a:solidFill>
                  <a:srgbClr val="FFFFFF"/>
                </a:solidFill>
              </a:rPr>
              <a:t> management  changed the title to “basic web site design”.</a:t>
            </a:r>
          </a:p>
          <a:p>
            <a:pPr marL="328613" indent="-317500" fontAlgn="auto">
              <a:spcBef>
                <a:spcPts val="700"/>
              </a:spcBef>
              <a:spcAft>
                <a:spcPts val="0"/>
              </a:spcAft>
              <a:buClr>
                <a:srgbClr val="FFFFFF"/>
              </a:buCl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defRPr/>
            </a:pPr>
            <a:r>
              <a:rPr lang="en-GB" dirty="0" smtClean="0">
                <a:solidFill>
                  <a:srgbClr val="FFFFFF"/>
                </a:solidFill>
              </a:rPr>
              <a:t>In 2011, the school management requested the course contents to be cut. </a:t>
            </a:r>
          </a:p>
          <a:p>
            <a:pPr marL="328613" indent="-317500" fontAlgn="auto">
              <a:spcBef>
                <a:spcPts val="700"/>
              </a:spcBef>
              <a:spcAft>
                <a:spcPts val="0"/>
              </a:spcAft>
              <a:buClr>
                <a:srgbClr val="FFFFFF"/>
              </a:buCl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defRPr/>
            </a:pPr>
            <a:r>
              <a:rPr lang="en-GB" dirty="0" smtClean="0">
                <a:solidFill>
                  <a:srgbClr val="FFFFFF"/>
                </a:solidFill>
              </a:rPr>
              <a:t>This version of the course contains those cuts.</a:t>
            </a:r>
          </a:p>
          <a:p>
            <a:pPr marL="328613" indent="-317500" fontAlgn="auto">
              <a:spcBef>
                <a:spcPts val="700"/>
              </a:spcBef>
              <a:spcAft>
                <a:spcPts val="0"/>
              </a:spcAft>
              <a:buClr>
                <a:srgbClr val="FFFFFF"/>
              </a:buCl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defRPr/>
            </a:pPr>
            <a:r>
              <a:rPr lang="en-GB" dirty="0" smtClean="0">
                <a:solidFill>
                  <a:srgbClr val="FFFFFF"/>
                </a:solidFill>
              </a:rPr>
              <a:t>They are dramatic in number, but they don’t concern material that is often used. </a:t>
            </a:r>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a:solidFill>
                  <a:srgbClr val="E3EBF1"/>
                </a:solidFill>
                <a:latin typeface="Calibri" pitchFamily="34" charset="0"/>
              </a:rPr>
              <a:t>learning WebSAD</a:t>
            </a:r>
          </a:p>
        </p:txBody>
      </p:sp>
      <p:sp>
        <p:nvSpPr>
          <p:cNvPr id="33794" name="Text Box 2"/>
          <p:cNvSpPr txBox="1">
            <a:spLocks noChangeArrowheads="1"/>
          </p:cNvSpPr>
          <p:nvPr/>
        </p:nvSpPr>
        <p:spPr bwMode="auto">
          <a:xfrm>
            <a:off x="457200" y="1219200"/>
            <a:ext cx="8229600" cy="4264025"/>
          </a:xfrm>
          <a:prstGeom prst="rect">
            <a:avLst/>
          </a:prstGeom>
          <a:noFill/>
          <a:ln w="9525">
            <a:noFill/>
            <a:round/>
            <a:headEnd/>
            <a:tailEnd/>
          </a:ln>
        </p:spPr>
        <p:txBody>
          <a:bodyPr lIns="90000" tIns="46800" rIns="90000" bIns="4680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WebSAD combines many aspects:</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Authoring pages</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Work on the organization of data to fit onto pages</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Set display style of different pages</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Define look and feel of the site</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Organize the contribution of data</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Maintain a technical web installation</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Some of them can be learned in a course, but others can not.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Emphasis has to be on learnable elements.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teaching philosophy</a:t>
            </a:r>
          </a:p>
        </p:txBody>
      </p:sp>
      <p:sp>
        <p:nvSpPr>
          <p:cNvPr id="35842" name="Text Box 2"/>
          <p:cNvSpPr txBox="1">
            <a:spLocks noChangeArrowheads="1"/>
          </p:cNvSpPr>
          <p:nvPr/>
        </p:nvSpPr>
        <p:spPr bwMode="auto">
          <a:xfrm>
            <a:off x="457200" y="1600200"/>
            <a:ext cx="8229600" cy="4743450"/>
          </a:xfrm>
          <a:prstGeom prst="rect">
            <a:avLst/>
          </a:prstGeom>
          <a:noFill/>
          <a:ln w="9525">
            <a:noFill/>
            <a:round/>
            <a:headEnd/>
            <a:tailEnd/>
          </a:ln>
        </p:spPr>
        <p:txBody>
          <a:bodyPr lIns="90000" tIns="46800" rIns="90000" bIns="4680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a:solidFill>
                  <a:srgbClr val="FFFFFF"/>
                </a:solidFill>
                <a:latin typeface="Calibri" pitchFamily="34" charset="0"/>
              </a:rPr>
              <a:t>Point and click on a computer software is not enough.</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a:solidFill>
                  <a:srgbClr val="FFFFFF"/>
                </a:solidFill>
                <a:latin typeface="Calibri" pitchFamily="34" charset="0"/>
              </a:rPr>
              <a:t>Avoid proprietary software.</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a:solidFill>
                  <a:srgbClr val="FFFFFF"/>
                </a:solidFill>
                <a:latin typeface="Calibri" pitchFamily="34" charset="0"/>
              </a:rPr>
              <a:t>Explain underlying principles.</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a:solidFill>
                  <a:srgbClr val="FFFFFF"/>
                </a:solidFill>
                <a:latin typeface="Calibri" pitchFamily="34" charset="0"/>
              </a:rPr>
              <a:t>Promote standards</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400">
                <a:solidFill>
                  <a:srgbClr val="FFFFFF"/>
                </a:solidFill>
                <a:latin typeface="Calibri" pitchFamily="34" charset="0"/>
              </a:rPr>
              <a:t>XHTML 1.0 strict</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400">
                <a:solidFill>
                  <a:srgbClr val="FFFFFF"/>
                </a:solidFill>
                <a:latin typeface="Calibri" pitchFamily="34" charset="0"/>
              </a:rPr>
              <a:t>CSS level 2.1</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a:solidFill>
                  <a:srgbClr val="FFFFFF"/>
                </a:solidFill>
                <a:latin typeface="Calibri" pitchFamily="34" charset="0"/>
              </a:rPr>
              <a:t>Provide a reasonable rigorous introduction to digital information.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1"/>
          <p:cNvSpPr txBox="1">
            <a:spLocks noChangeArrowheads="1"/>
          </p:cNvSpPr>
          <p:nvPr/>
        </p:nvSpPr>
        <p:spPr bwMode="auto">
          <a:xfrm>
            <a:off x="457200" y="274638"/>
            <a:ext cx="8224838" cy="113982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Contents of LIS650</a:t>
            </a:r>
          </a:p>
        </p:txBody>
      </p:sp>
      <p:sp>
        <p:nvSpPr>
          <p:cNvPr id="37890" name="Text Box 2"/>
          <p:cNvSpPr txBox="1">
            <a:spLocks noChangeArrowheads="1"/>
          </p:cNvSpPr>
          <p:nvPr/>
        </p:nvSpPr>
        <p:spPr bwMode="auto">
          <a:xfrm>
            <a:off x="457200" y="1600200"/>
            <a:ext cx="8224838" cy="4432300"/>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a:solidFill>
                  <a:srgbClr val="FFFFFF"/>
                </a:solidFill>
                <a:latin typeface="Calibri" pitchFamily="34" charset="0"/>
              </a:rPr>
              <a:t>(x)html &amp; css</a:t>
            </a:r>
          </a:p>
          <a:p>
            <a:pPr marL="328613" indent="-317500">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a:solidFill>
                  <a:srgbClr val="FFFFFF"/>
                </a:solidFill>
                <a:latin typeface="Calibri" pitchFamily="34" charset="0"/>
              </a:rPr>
              <a:t>site usability &amp; information architecture</a:t>
            </a:r>
          </a:p>
          <a:p>
            <a:pPr marL="328613" indent="-317500">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a:solidFill>
                  <a:srgbClr val="FFFFFF"/>
                </a:solidFill>
                <a:latin typeface="Calibri" pitchFamily="34" charset="0"/>
              </a:rPr>
              <a:t>The course covers things general background information about the web, but only as far as this is useful to operate the web site.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things this course does not do</a:t>
            </a:r>
          </a:p>
        </p:txBody>
      </p:sp>
      <p:sp>
        <p:nvSpPr>
          <p:cNvPr id="39938" name="Text Box 2"/>
          <p:cNvSpPr txBox="1">
            <a:spLocks noChangeArrowheads="1"/>
          </p:cNvSpPr>
          <p:nvPr/>
        </p:nvSpPr>
        <p:spPr bwMode="auto">
          <a:xfrm>
            <a:off x="457200" y="1295400"/>
            <a:ext cx="8229600" cy="4289425"/>
          </a:xfrm>
          <a:prstGeom prst="rect">
            <a:avLst/>
          </a:prstGeom>
          <a:noFill/>
          <a:ln w="9525">
            <a:noFill/>
            <a:round/>
            <a:headEnd/>
            <a:tailEnd/>
          </a:ln>
        </p:spPr>
        <p:txBody>
          <a:bodyPr lIns="90000" tIns="46800" rIns="90000" bIns="4680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a:solidFill>
                  <a:srgbClr val="FFFFFF"/>
                </a:solidFill>
                <a:latin typeface="Calibri" pitchFamily="34" charset="0"/>
              </a:rPr>
              <a:t>Frames. These allow you to put several documents into one physical document. Most experts advise against them.</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a:solidFill>
                  <a:srgbClr val="FFFFFF"/>
                </a:solidFill>
                <a:latin typeface="Calibri" pitchFamily="34" charset="0"/>
              </a:rPr>
              <a:t>Image maps</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a:solidFill>
                  <a:srgbClr val="FFFFFF"/>
                </a:solidFill>
                <a:latin typeface="Calibri" pitchFamily="34" charset="0"/>
              </a:rPr>
              <a:t>Some advanced CSS properties</a:t>
            </a:r>
          </a:p>
          <a:p>
            <a:pPr marL="736600" lvl="1" indent="-279400">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aural properties</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a:solidFill>
                  <a:srgbClr val="FFFFFF"/>
                </a:solidFill>
                <a:latin typeface="Calibri" pitchFamily="34" charset="0"/>
              </a:rPr>
              <a:t>Some exotic features of HTML</a:t>
            </a:r>
          </a:p>
          <a:p>
            <a:pPr marL="736600" lvl="1" indent="-279400">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table axis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list of some cuts from longer version</a:t>
            </a:r>
            <a:endParaRPr lang="en-US" dirty="0"/>
          </a:p>
        </p:txBody>
      </p:sp>
      <p:sp>
        <p:nvSpPr>
          <p:cNvPr id="41986" name="Content Placeholder 2"/>
          <p:cNvSpPr>
            <a:spLocks noGrp="1"/>
          </p:cNvSpPr>
          <p:nvPr>
            <p:ph idx="1"/>
          </p:nvPr>
        </p:nvSpPr>
        <p:spPr/>
        <p:txBody>
          <a:bodyPr/>
          <a:lstStyle/>
          <a:p>
            <a:r>
              <a:rPr lang="en-US" smtClean="0"/>
              <a:t>SGML, DTD simplified</a:t>
            </a:r>
          </a:p>
          <a:p>
            <a:r>
              <a:rPr lang="en-US" smtClean="0"/>
              <a:t>Javascript containers and examples</a:t>
            </a:r>
          </a:p>
          <a:p>
            <a:r>
              <a:rPr lang="en-US" smtClean="0"/>
              <a:t>linking to specific elements</a:t>
            </a:r>
          </a:p>
          <a:p>
            <a:r>
              <a:rPr lang="en-US" smtClean="0"/>
              <a:t>rel= and rev=</a:t>
            </a:r>
          </a:p>
          <a:p>
            <a:r>
              <a:rPr lang="en-US" smtClean="0"/>
              <a:t>optional attributes of &lt;img&gt;</a:t>
            </a:r>
          </a:p>
          <a:p>
            <a:r>
              <a:rPr lang="en-US" smtClean="0"/>
              <a:t>XHTML entity references</a:t>
            </a:r>
          </a:p>
          <a:p>
            <a:r>
              <a:rPr lang="en-US" smtClean="0"/>
              <a:t>http-equiv= and schema= attributes to &lt;meta&gt;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lists of some cuts from longer version</a:t>
            </a:r>
            <a:endParaRPr lang="en-US" dirty="0"/>
          </a:p>
        </p:txBody>
      </p:sp>
      <p:sp>
        <p:nvSpPr>
          <p:cNvPr id="43010" name="Content Placeholder 2"/>
          <p:cNvSpPr>
            <a:spLocks noGrp="1"/>
          </p:cNvSpPr>
          <p:nvPr>
            <p:ph idx="1"/>
          </p:nvPr>
        </p:nvSpPr>
        <p:spPr/>
        <p:txBody>
          <a:bodyPr/>
          <a:lstStyle/>
          <a:p>
            <a:r>
              <a:rPr lang="en-US" smtClean="0"/>
              <a:t>frame= rules= and border= attributes of &lt;table&gt;</a:t>
            </a:r>
          </a:p>
          <a:p>
            <a:r>
              <a:rPr lang="en-US" smtClean="0"/>
              <a:t>some alignment attributes: char=, charoff=, cellspacing= and cellpadding=</a:t>
            </a:r>
          </a:p>
          <a:p>
            <a:r>
              <a:rPr lang="en-US" smtClean="0"/>
              <a:t>collapsing and stick-out vertical margins</a:t>
            </a:r>
          </a:p>
          <a:p>
            <a:r>
              <a:rPr lang="en-US" smtClean="0"/>
              <a:t>all CSS table properties </a:t>
            </a:r>
          </a:p>
          <a:p>
            <a:r>
              <a:rPr lang="en-US" smtClean="0"/>
              <a:t>entire last chapter of lis650w11s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1"/>
          <p:cNvSpPr txBox="1">
            <a:spLocks noChangeArrowheads="1"/>
          </p:cNvSpPr>
          <p:nvPr/>
        </p:nvSpPr>
        <p:spPr bwMode="auto">
          <a:xfrm>
            <a:off x="457200" y="493713"/>
            <a:ext cx="8229600" cy="703262"/>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active web sites</a:t>
            </a:r>
          </a:p>
        </p:txBody>
      </p:sp>
      <p:sp>
        <p:nvSpPr>
          <p:cNvPr id="44034" name="Text Box 2"/>
          <p:cNvSpPr txBox="1">
            <a:spLocks noChangeArrowheads="1"/>
          </p:cNvSpPr>
          <p:nvPr/>
        </p:nvSpPr>
        <p:spPr bwMode="auto">
          <a:xfrm>
            <a:off x="457200" y="1181100"/>
            <a:ext cx="8229600" cy="5295900"/>
          </a:xfrm>
          <a:prstGeom prst="rect">
            <a:avLst/>
          </a:prstGeom>
          <a:noFill/>
          <a:ln w="9525">
            <a:noFill/>
            <a:round/>
            <a:headEnd/>
            <a:tailEnd/>
          </a:ln>
        </p:spPr>
        <p:txBody>
          <a:bodyPr lIns="90000" tIns="46800" rIns="90000" bIns="4680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dirty="0">
                <a:solidFill>
                  <a:srgbClr val="FFFFFF"/>
                </a:solidFill>
                <a:latin typeface="Calibri" pitchFamily="34" charset="0"/>
              </a:rPr>
              <a:t>Can be as simple as write “Good morning” in the morning.</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dirty="0">
                <a:solidFill>
                  <a:srgbClr val="FFFFFF"/>
                </a:solidFill>
                <a:latin typeface="Calibri" pitchFamily="34" charset="0"/>
              </a:rPr>
              <a:t>Or change the contents as a result of mouse movements.</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dirty="0" smtClean="0">
                <a:solidFill>
                  <a:srgbClr val="FFFFFF"/>
                </a:solidFill>
                <a:latin typeface="Calibri" pitchFamily="34" charset="0"/>
              </a:rPr>
              <a:t>But typically, deals with a scenario where:</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dirty="0" smtClean="0">
                <a:solidFill>
                  <a:srgbClr val="FFFFFF"/>
                </a:solidFill>
                <a:latin typeface="Calibri" pitchFamily="34" charset="0"/>
              </a:rPr>
              <a:t>Users fill in a form</a:t>
            </a:r>
            <a:r>
              <a:rPr lang="en-US" sz="2400" dirty="0" smtClean="0">
                <a:solidFill>
                  <a:srgbClr val="FFFFFF"/>
                </a:solidFill>
                <a:latin typeface="Calibri" pitchFamily="34" charset="0"/>
              </a:rPr>
              <a:t>.</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dirty="0" smtClean="0">
                <a:solidFill>
                  <a:srgbClr val="FFFFFF"/>
                </a:solidFill>
                <a:latin typeface="Calibri" pitchFamily="34" charset="0"/>
              </a:rPr>
              <a:t>Users submit the form.</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dirty="0" smtClean="0">
                <a:solidFill>
                  <a:srgbClr val="FFFFFF"/>
                </a:solidFill>
                <a:latin typeface="Calibri" pitchFamily="34" charset="0"/>
              </a:rPr>
              <a:t>Web server return a page that is specific to the request of the user. </a:t>
            </a:r>
          </a:p>
          <a:p>
            <a:pPr marL="328613" indent="-317500">
              <a:spcBef>
                <a:spcPts val="6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en-GB" sz="3200" dirty="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 Box 1"/>
          <p:cNvSpPr txBox="1">
            <a:spLocks noChangeArrowheads="1"/>
          </p:cNvSpPr>
          <p:nvPr/>
        </p:nvSpPr>
        <p:spPr bwMode="auto">
          <a:xfrm>
            <a:off x="457200" y="274638"/>
            <a:ext cx="8224838" cy="1138237"/>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dirty="0" smtClean="0">
                <a:solidFill>
                  <a:srgbClr val="E3EBF1"/>
                </a:solidFill>
                <a:latin typeface="Calibri" pitchFamily="34" charset="0"/>
              </a:rPr>
              <a:t>LIS651: web contents management</a:t>
            </a:r>
            <a:endParaRPr lang="en-US" sz="4000" dirty="0">
              <a:solidFill>
                <a:srgbClr val="E3EBF1"/>
              </a:solidFill>
              <a:latin typeface="Calibri" pitchFamily="34" charset="0"/>
            </a:endParaRPr>
          </a:p>
        </p:txBody>
      </p:sp>
      <p:sp>
        <p:nvSpPr>
          <p:cNvPr id="46082" name="Text Box 2"/>
          <p:cNvSpPr txBox="1">
            <a:spLocks noChangeArrowheads="1"/>
          </p:cNvSpPr>
          <p:nvPr/>
        </p:nvSpPr>
        <p:spPr bwMode="auto">
          <a:xfrm>
            <a:off x="457200" y="1295400"/>
            <a:ext cx="8305800" cy="5257800"/>
          </a:xfrm>
          <a:prstGeom prst="rect">
            <a:avLst/>
          </a:prstGeom>
          <a:noFill/>
          <a:ln w="9525">
            <a:noFill/>
            <a:round/>
            <a:headEnd/>
            <a:tailEnd/>
          </a:ln>
        </p:spPr>
        <p:txBody>
          <a:bodyPr lIns="0" tIns="0" rIns="0" bIns="0"/>
          <a:lstStyle/>
          <a:p>
            <a:pPr marL="328613" indent="-317500">
              <a:lnSpc>
                <a:spcPts val="2825"/>
              </a:lnSpc>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dirty="0" smtClean="0">
                <a:solidFill>
                  <a:srgbClr val="FFFFFF"/>
                </a:solidFill>
                <a:latin typeface="Calibri" pitchFamily="34" charset="0"/>
              </a:rPr>
              <a:t>This is based on </a:t>
            </a:r>
            <a:r>
              <a:rPr lang="en-US" sz="2800" dirty="0" err="1" smtClean="0">
                <a:solidFill>
                  <a:srgbClr val="FFFFFF"/>
                </a:solidFill>
                <a:latin typeface="Calibri" pitchFamily="34" charset="0"/>
              </a:rPr>
              <a:t>Drupal</a:t>
            </a:r>
            <a:r>
              <a:rPr lang="en-US" sz="2800" dirty="0" smtClean="0">
                <a:solidFill>
                  <a:srgbClr val="FFFFFF"/>
                </a:solidFill>
                <a:latin typeface="Calibri" pitchFamily="34" charset="0"/>
              </a:rPr>
              <a:t> contents management system.</a:t>
            </a:r>
          </a:p>
          <a:p>
            <a:pPr marL="328613" indent="-317500">
              <a:lnSpc>
                <a:spcPts val="2825"/>
              </a:lnSpc>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dirty="0" smtClean="0">
                <a:solidFill>
                  <a:srgbClr val="FFFFFF"/>
                </a:solidFill>
                <a:latin typeface="Calibri" pitchFamily="34" charset="0"/>
              </a:rPr>
              <a:t>Tries to teach underlying technologies</a:t>
            </a:r>
          </a:p>
          <a:p>
            <a:pPr marL="328613" indent="-317500">
              <a:lnSpc>
                <a:spcPts val="2825"/>
              </a:lnSpc>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dirty="0" smtClean="0">
                <a:solidFill>
                  <a:srgbClr val="FFFFFF"/>
                </a:solidFill>
                <a:latin typeface="Calibri" pitchFamily="34" charset="0"/>
              </a:rPr>
              <a:t>PHP programming language</a:t>
            </a:r>
          </a:p>
          <a:p>
            <a:pPr marL="328613" indent="-317500">
              <a:lnSpc>
                <a:spcPts val="2825"/>
              </a:lnSpc>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dirty="0" smtClean="0">
                <a:solidFill>
                  <a:srgbClr val="FFFFFF"/>
                </a:solidFill>
                <a:latin typeface="Calibri" pitchFamily="34" charset="0"/>
              </a:rPr>
              <a:t>relational database system</a:t>
            </a:r>
          </a:p>
          <a:p>
            <a:pPr marL="328613" indent="-317500">
              <a:lnSpc>
                <a:spcPts val="2825"/>
              </a:lnSpc>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en-US" sz="2800" dirty="0" smtClean="0">
              <a:solidFill>
                <a:srgbClr val="FFFFFF"/>
              </a:solidFill>
              <a:latin typeface="Calibri" pitchFamily="34" charset="0"/>
            </a:endParaRPr>
          </a:p>
          <a:p>
            <a:pPr marL="328613" indent="-317500">
              <a:lnSpc>
                <a:spcPts val="2825"/>
              </a:lnSpc>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en-US" sz="2800" dirty="0" smtClean="0">
              <a:solidFill>
                <a:srgbClr val="FFFFFF"/>
              </a:solidFill>
              <a:latin typeface="Calibri" pitchFamily="34" charset="0"/>
            </a:endParaRPr>
          </a:p>
          <a:p>
            <a:pPr marL="328613" indent="-317500">
              <a:lnSpc>
                <a:spcPts val="2825"/>
              </a:lnSpc>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ru-RU" sz="2800" dirty="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in this part</a:t>
            </a:r>
          </a:p>
        </p:txBody>
      </p:sp>
      <p:sp>
        <p:nvSpPr>
          <p:cNvPr id="16386" name="Text Box 2"/>
          <p:cNvSpPr txBox="1">
            <a:spLocks noChangeArrowheads="1"/>
          </p:cNvSpPr>
          <p:nvPr/>
        </p:nvSpPr>
        <p:spPr bwMode="auto">
          <a:xfrm>
            <a:off x="457200" y="1233488"/>
            <a:ext cx="8229600" cy="4554537"/>
          </a:xfrm>
          <a:prstGeom prst="rect">
            <a:avLst/>
          </a:prstGeom>
          <a:noFill/>
          <a:ln w="9525">
            <a:noFill/>
            <a:round/>
            <a:headEnd/>
            <a:tailEnd/>
          </a:ln>
        </p:spPr>
        <p:txBody>
          <a:bodyPr lIns="90000" tIns="46800" rIns="90000" bIns="4680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a</a:t>
            </a:r>
            <a:r>
              <a:rPr lang="ru-RU" sz="2800">
                <a:solidFill>
                  <a:srgbClr val="FFFFFF"/>
                </a:solidFill>
                <a:latin typeface="Calibri" pitchFamily="34" charset="0"/>
              </a:rPr>
              <a:t>dministrative introduction to the course</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s</a:t>
            </a:r>
            <a:r>
              <a:rPr lang="ru-RU" sz="2800">
                <a:solidFill>
                  <a:srgbClr val="FFFFFF"/>
                </a:solidFill>
                <a:latin typeface="Calibri" pitchFamily="34" charset="0"/>
              </a:rPr>
              <a:t>ubstantive introduction to the course</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t</a:t>
            </a:r>
            <a:r>
              <a:rPr lang="ru-RU" sz="2800">
                <a:solidFill>
                  <a:srgbClr val="FFFFFF"/>
                </a:solidFill>
                <a:latin typeface="Calibri" pitchFamily="34" charset="0"/>
              </a:rPr>
              <a:t>alk about you!</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i</a:t>
            </a:r>
            <a:r>
              <a:rPr lang="ru-RU" sz="2800">
                <a:solidFill>
                  <a:srgbClr val="FFFFFF"/>
                </a:solidFill>
                <a:latin typeface="Calibri" pitchFamily="34" charset="0"/>
              </a:rPr>
              <a:t>ntroduction to the web</a:t>
            </a:r>
            <a:endParaRPr lang="en-US" sz="2800">
              <a:solidFill>
                <a:srgbClr val="FFFFFF"/>
              </a:solidFill>
              <a:latin typeface="Calibri" pitchFamily="34" charset="0"/>
            </a:endParaRPr>
          </a:p>
          <a:p>
            <a:pPr marL="785813" lvl="1"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introduction to hypertext</a:t>
            </a:r>
            <a:endParaRPr lang="ru-RU" sz="2800">
              <a:solidFill>
                <a:srgbClr val="FFFFFF"/>
              </a:solidFill>
              <a:latin typeface="Calibri" pitchFamily="34" charset="0"/>
            </a:endParaRPr>
          </a:p>
          <a:p>
            <a:pPr marL="785813" lvl="1"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http and ssh</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special topic: characters</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homework</a:t>
            </a:r>
          </a:p>
          <a:p>
            <a:pPr marL="328613" indent="-317500">
              <a:spcBef>
                <a:spcPts val="700"/>
              </a:spcBef>
              <a:buClr>
                <a:srgbClr val="FFFFFF"/>
              </a:buClr>
              <a:buFont typeface="Arial" charset="0"/>
              <a:buNone/>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en-US" sz="2800">
              <a:solidFill>
                <a:srgbClr val="FFFFFF"/>
              </a:solidFill>
              <a:latin typeface="Calibri" pitchFamily="34" charset="0"/>
            </a:endParaRPr>
          </a:p>
          <a:p>
            <a:pPr marL="328613" indent="-317500">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LIS651: web content management</a:t>
            </a:r>
            <a:endParaRPr lang="en-US" dirty="0"/>
          </a:p>
        </p:txBody>
      </p:sp>
      <p:sp>
        <p:nvSpPr>
          <p:cNvPr id="3" name="Content Placeholder 2"/>
          <p:cNvSpPr>
            <a:spLocks noGrp="1"/>
          </p:cNvSpPr>
          <p:nvPr>
            <p:ph idx="1"/>
          </p:nvPr>
        </p:nvSpPr>
        <p:spPr/>
        <p:txBody>
          <a:bodyPr/>
          <a:lstStyle/>
          <a:p>
            <a:pPr marL="328613" lvl="0" indent="-317500">
              <a:spcBef>
                <a:spcPts val="700"/>
              </a:spcBef>
              <a:buClr>
                <a:srgbClr val="FFFFFF"/>
              </a:buClr>
              <a:buFont typeface="Arial" pitchFamily="34"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dirty="0" smtClean="0">
                <a:solidFill>
                  <a:srgbClr val="FFFFFF"/>
                </a:solidFill>
                <a:latin typeface="Calibri" pitchFamily="34" charset="0"/>
              </a:rPr>
              <a:t>This is based on </a:t>
            </a:r>
            <a:r>
              <a:rPr lang="en-US" dirty="0" err="1" smtClean="0">
                <a:solidFill>
                  <a:srgbClr val="FFFFFF"/>
                </a:solidFill>
                <a:latin typeface="Calibri" pitchFamily="34" charset="0"/>
              </a:rPr>
              <a:t>Drupal</a:t>
            </a:r>
            <a:r>
              <a:rPr lang="en-US" dirty="0" smtClean="0">
                <a:solidFill>
                  <a:srgbClr val="FFFFFF"/>
                </a:solidFill>
                <a:latin typeface="Calibri" pitchFamily="34" charset="0"/>
              </a:rPr>
              <a:t> contents management system.</a:t>
            </a:r>
          </a:p>
          <a:p>
            <a:pPr marL="328613" indent="-317500">
              <a:spcBef>
                <a:spcPts val="700"/>
              </a:spcBef>
              <a:buClr>
                <a:srgbClr val="FFFFFF"/>
              </a:buCl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dirty="0" smtClean="0">
                <a:solidFill>
                  <a:srgbClr val="FFFFFF"/>
                </a:solidFill>
                <a:latin typeface="Calibri" pitchFamily="34" charset="0"/>
              </a:rPr>
              <a:t>Tries to teach the underlying technologies</a:t>
            </a:r>
          </a:p>
          <a:p>
            <a:pPr marL="731838" lvl="1" indent="-274638">
              <a:spcBef>
                <a:spcPts val="600"/>
              </a:spcBef>
              <a:buClr>
                <a:srgbClr val="FFFFFF"/>
              </a:buCl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dirty="0" smtClean="0">
                <a:solidFill>
                  <a:srgbClr val="FFFFFF"/>
                </a:solidFill>
                <a:latin typeface="Calibri" pitchFamily="34" charset="0"/>
              </a:rPr>
              <a:t>PHP programming language</a:t>
            </a:r>
            <a:endParaRPr lang="en-US" sz="2400" dirty="0" smtClean="0">
              <a:solidFill>
                <a:srgbClr val="FFFFFF"/>
              </a:solidFill>
              <a:latin typeface="Calibri" pitchFamily="34" charset="0"/>
            </a:endParaRPr>
          </a:p>
          <a:p>
            <a:pPr marL="731838" lvl="1" indent="-274638">
              <a:spcBef>
                <a:spcPts val="600"/>
              </a:spcBef>
              <a:buClr>
                <a:srgbClr val="FFFFFF"/>
              </a:buCl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dirty="0" smtClean="0">
                <a:solidFill>
                  <a:srgbClr val="FFFFFF"/>
                </a:solidFill>
                <a:latin typeface="Calibri" pitchFamily="34" charset="0"/>
              </a:rPr>
              <a:t>relational database systems</a:t>
            </a:r>
          </a:p>
          <a:p>
            <a:pPr marL="331788" indent="-274638">
              <a:spcBef>
                <a:spcPts val="600"/>
              </a:spcBef>
              <a:buClr>
                <a:srgbClr val="FFFFFF"/>
              </a:buCl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dirty="0" smtClean="0">
                <a:solidFill>
                  <a:srgbClr val="FFFFFF"/>
                </a:solidFill>
                <a:latin typeface="Calibri" pitchFamily="34" charset="0"/>
              </a:rPr>
              <a:t>Requires a part, LIS650 namely the HTML part.</a:t>
            </a: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information concentration</a:t>
            </a:r>
            <a:endParaRPr lang="en-US" dirty="0"/>
          </a:p>
        </p:txBody>
      </p:sp>
      <p:sp>
        <p:nvSpPr>
          <p:cNvPr id="3" name="Content Placeholder 2"/>
          <p:cNvSpPr>
            <a:spLocks noGrp="1"/>
          </p:cNvSpPr>
          <p:nvPr>
            <p:ph idx="1"/>
          </p:nvPr>
        </p:nvSpPr>
        <p:spPr/>
        <p:txBody>
          <a:bodyPr/>
          <a:lstStyle/>
          <a:p>
            <a:pPr marL="328613" lvl="0" indent="-317500">
              <a:spcBef>
                <a:spcPts val="700"/>
              </a:spcBef>
              <a:buClr>
                <a:srgbClr val="FFFFFF"/>
              </a:buClr>
              <a:buFont typeface="Arial" pitchFamily="34"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dirty="0" smtClean="0">
                <a:solidFill>
                  <a:srgbClr val="FFFFFF"/>
                </a:solidFill>
                <a:latin typeface="Calibri" pitchFamily="34" charset="0"/>
              </a:rPr>
              <a:t>Thomas </a:t>
            </a:r>
            <a:r>
              <a:rPr lang="en-US" dirty="0" err="1" smtClean="0">
                <a:solidFill>
                  <a:srgbClr val="FFFFFF"/>
                </a:solidFill>
                <a:latin typeface="Calibri" pitchFamily="34" charset="0"/>
              </a:rPr>
              <a:t>Krichel</a:t>
            </a:r>
            <a:r>
              <a:rPr lang="en-US" dirty="0" smtClean="0">
                <a:solidFill>
                  <a:srgbClr val="FFFFFF"/>
                </a:solidFill>
                <a:latin typeface="Calibri" pitchFamily="34" charset="0"/>
              </a:rPr>
              <a:t> has been working on a web information concentration since 2008.</a:t>
            </a:r>
          </a:p>
          <a:p>
            <a:pPr marL="328613" lvl="0" indent="-317500">
              <a:spcBef>
                <a:spcPts val="700"/>
              </a:spcBef>
              <a:buClr>
                <a:srgbClr val="FFFFFF"/>
              </a:buClr>
              <a:buFont typeface="Arial" pitchFamily="34"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dirty="0" smtClean="0">
                <a:solidFill>
                  <a:srgbClr val="FFFFFF"/>
                </a:solidFill>
                <a:latin typeface="Calibri" pitchFamily="34" charset="0"/>
              </a:rPr>
              <a:t>This would combine LIS650 and LIS651 with courses in system administration and user interfaces.</a:t>
            </a:r>
          </a:p>
          <a:p>
            <a:pPr marL="328613" lvl="0" indent="-317500">
              <a:spcBef>
                <a:spcPts val="700"/>
              </a:spcBef>
              <a:buClr>
                <a:srgbClr val="FFFFFF"/>
              </a:buClr>
              <a:buFont typeface="Arial" pitchFamily="34"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dirty="0" smtClean="0">
                <a:solidFill>
                  <a:srgbClr val="FFFFFF"/>
                </a:solidFill>
                <a:latin typeface="Calibri" pitchFamily="34" charset="0"/>
              </a:rPr>
              <a:t>The webmaster is the librarian of the future.</a:t>
            </a: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What is the Web?</a:t>
            </a:r>
          </a:p>
        </p:txBody>
      </p:sp>
      <p:sp>
        <p:nvSpPr>
          <p:cNvPr id="50178"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ts val="2825"/>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Wikipedia said on 2009-04-09</a:t>
            </a:r>
          </a:p>
          <a:p>
            <a:pPr marL="731838" lvl="1" indent="-274638">
              <a:lnSpc>
                <a:spcPct val="108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“The World Wide Web (commonly abbreviated as "the Web") is a very large set of interlinked hypertext documents accessed via the Internet.”</a:t>
            </a:r>
          </a:p>
          <a:p>
            <a:pPr marL="328613" indent="-317500">
              <a:lnSpc>
                <a:spcPts val="2825"/>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Therefore the web (I neglect the W) brings together  two things</a:t>
            </a:r>
          </a:p>
          <a:p>
            <a:pPr marL="731838" lvl="1" indent="-274638">
              <a:lnSpc>
                <a:spcPct val="108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hypertext		|next slide|</a:t>
            </a:r>
          </a:p>
          <a:p>
            <a:pPr marL="731838" lvl="1" indent="-274638">
              <a:lnSpc>
                <a:spcPct val="108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the Internet		|later slides|</a:t>
            </a:r>
          </a:p>
          <a:p>
            <a:pPr marL="328613" indent="-317500">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Both hypertext and the Internet are older than the web, but the web brings them together.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hypertext</a:t>
            </a:r>
          </a:p>
        </p:txBody>
      </p:sp>
      <p:sp>
        <p:nvSpPr>
          <p:cNvPr id="52226"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ts val="3388"/>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dirty="0">
                <a:solidFill>
                  <a:srgbClr val="FFFFFF"/>
                </a:solidFill>
                <a:latin typeface="Calibri" pitchFamily="34" charset="0"/>
              </a:rPr>
              <a:t>Is text that contains links to other texts. </a:t>
            </a:r>
          </a:p>
          <a:p>
            <a:pPr marL="328613" indent="-317500">
              <a:lnSpc>
                <a:spcPts val="3388"/>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dirty="0">
                <a:solidFill>
                  <a:srgbClr val="FFFFFF"/>
                </a:solidFill>
                <a:latin typeface="Calibri" pitchFamily="34" charset="0"/>
              </a:rPr>
              <a:t>Printed scientific papers, that contain links to other papers, are an ancestor of hypertext.</a:t>
            </a:r>
          </a:p>
          <a:p>
            <a:pPr marL="328613" indent="-317500">
              <a:lnSpc>
                <a:spcPts val="3388"/>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dirty="0">
                <a:solidFill>
                  <a:srgbClr val="FFFFFF"/>
                </a:solidFill>
                <a:latin typeface="Calibri" pitchFamily="34" charset="0"/>
              </a:rPr>
              <a:t>But hypertext really comes to work when we are looking at electronic texts.</a:t>
            </a:r>
          </a:p>
          <a:p>
            <a:pPr marL="328613" indent="-317500">
              <a:lnSpc>
                <a:spcPts val="3388"/>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dirty="0">
                <a:solidFill>
                  <a:srgbClr val="FFFFFF"/>
                </a:solidFill>
                <a:latin typeface="Calibri" pitchFamily="34" charset="0"/>
              </a:rPr>
              <a:t>The term was coined by Ted Nelson in 1965.</a:t>
            </a:r>
          </a:p>
          <a:p>
            <a:pPr marL="328613" indent="-317500">
              <a:lnSpc>
                <a:spcPts val="3388"/>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dirty="0">
                <a:solidFill>
                  <a:srgbClr val="FFFFFF"/>
                </a:solidFill>
                <a:latin typeface="Calibri" pitchFamily="34" charset="0"/>
              </a:rPr>
              <a:t>Web pages are a type of hypertext, written in HTML.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HTML </a:t>
            </a:r>
          </a:p>
        </p:txBody>
      </p:sp>
      <p:sp>
        <p:nvSpPr>
          <p:cNvPr id="54274" name="Text Box 2"/>
          <p:cNvSpPr txBox="1">
            <a:spLocks noChangeArrowheads="1"/>
          </p:cNvSpPr>
          <p:nvPr/>
        </p:nvSpPr>
        <p:spPr bwMode="auto">
          <a:xfrm>
            <a:off x="457200" y="1600200"/>
            <a:ext cx="8229600" cy="3860800"/>
          </a:xfrm>
          <a:prstGeom prst="rect">
            <a:avLst/>
          </a:prstGeom>
          <a:noFill/>
          <a:ln w="9525">
            <a:noFill/>
            <a:round/>
            <a:headEnd/>
            <a:tailEnd/>
          </a:ln>
        </p:spPr>
        <p:txBody>
          <a:bodyPr lIns="90000" tIns="46800" rIns="90000" bIns="4680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a:solidFill>
                  <a:srgbClr val="FFFFFF"/>
                </a:solidFill>
                <a:latin typeface="Calibri" pitchFamily="34" charset="0"/>
              </a:rPr>
              <a:t>HTML is the hypertext markup language.  |next 3 slides|</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a:solidFill>
                  <a:srgbClr val="FFFFFF"/>
                </a:solidFill>
                <a:latin typeface="Calibri" pitchFamily="34" charset="0"/>
              </a:rPr>
              <a:t>HTML is defined in an SGML DTD. |+4 slides|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a:solidFill>
                  <a:srgbClr val="FFFFFF"/>
                </a:solidFill>
                <a:latin typeface="Calibri" pitchFamily="34" charset="0"/>
              </a:rPr>
              <a:t>The last stable version of HTML is version 4.01.</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a:solidFill>
                  <a:srgbClr val="FFFFFF"/>
                </a:solidFill>
                <a:latin typeface="Calibri" pitchFamily="34" charset="0"/>
              </a:rPr>
              <a:t>It is described at http://www.w3.org/TR/html4/</a:t>
            </a:r>
          </a:p>
          <a:p>
            <a:pPr marL="328613" indent="-317500">
              <a:spcBef>
                <a:spcPts val="700"/>
              </a:spcBef>
              <a:buClr>
                <a:srgbClr val="FFFFFF"/>
              </a:buClr>
              <a:buFont typeface="Arial" charset="0"/>
              <a:buNone/>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en-GB" sz="32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ext Box 1"/>
          <p:cNvSpPr txBox="1">
            <a:spLocks noChangeArrowheads="1"/>
          </p:cNvSpPr>
          <p:nvPr/>
        </p:nvSpPr>
        <p:spPr bwMode="auto">
          <a:xfrm>
            <a:off x="457200" y="274638"/>
            <a:ext cx="8224838" cy="1138237"/>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Markup?</a:t>
            </a:r>
          </a:p>
        </p:txBody>
      </p:sp>
      <p:sp>
        <p:nvSpPr>
          <p:cNvPr id="24578" name="Text Box 2"/>
          <p:cNvSpPr txBox="1">
            <a:spLocks noChangeArrowheads="1"/>
          </p:cNvSpPr>
          <p:nvPr/>
        </p:nvSpPr>
        <p:spPr bwMode="auto">
          <a:xfrm>
            <a:off x="457200" y="1600200"/>
            <a:ext cx="8224838" cy="4724400"/>
          </a:xfrm>
          <a:prstGeom prst="rect">
            <a:avLst/>
          </a:prstGeom>
          <a:noFill/>
          <a:ln w="9525">
            <a:noFill/>
            <a:round/>
            <a:headEnd/>
            <a:tailEnd/>
          </a:ln>
          <a:effectLst/>
        </p:spPr>
        <p:txBody>
          <a:bodyPr lIns="0" tIns="0" rIns="0" bIns="0"/>
          <a:lstStyle/>
          <a:p>
            <a:pPr marL="328613" indent="-317500" fontAlgn="auto">
              <a:spcBef>
                <a:spcPts val="700"/>
              </a:spcBef>
              <a:spcAft>
                <a:spcPts val="0"/>
              </a:spcAft>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defRPr/>
            </a:pPr>
            <a:r>
              <a:rPr lang="en-GB" sz="3200" dirty="0" err="1">
                <a:solidFill>
                  <a:srgbClr val="FFFFFF"/>
                </a:solidFill>
                <a:latin typeface="+mn-lt"/>
              </a:rPr>
              <a:t>Markup</a:t>
            </a:r>
            <a:r>
              <a:rPr lang="en-GB" sz="3200" dirty="0">
                <a:solidFill>
                  <a:srgbClr val="FFFFFF"/>
                </a:solidFill>
                <a:latin typeface="+mn-lt"/>
              </a:rPr>
              <a:t> is a way to add notes to a text that are set aside from the contents of the text.</a:t>
            </a:r>
          </a:p>
          <a:p>
            <a:pPr marL="328613" indent="-317500" fontAlgn="auto">
              <a:spcBef>
                <a:spcPts val="700"/>
              </a:spcBef>
              <a:spcAft>
                <a:spcPts val="0"/>
              </a:spcAft>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defRPr/>
            </a:pPr>
            <a:r>
              <a:rPr lang="en-GB" sz="3200" dirty="0">
                <a:solidFill>
                  <a:srgbClr val="FFFFFF"/>
                </a:solidFill>
                <a:latin typeface="+mn-lt"/>
              </a:rPr>
              <a:t>Example</a:t>
            </a:r>
          </a:p>
          <a:p>
            <a:pPr marL="11113" fontAlgn="auto">
              <a:spcBef>
                <a:spcPts val="700"/>
              </a:spcBef>
              <a:spcAft>
                <a:spcPts val="0"/>
              </a:spcAft>
              <a:buClr>
                <a:srgbClr val="FFFFFF"/>
              </a:buCl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defRPr/>
            </a:pPr>
            <a:r>
              <a:rPr lang="en-GB" sz="3200" dirty="0">
                <a:solidFill>
                  <a:srgbClr val="FFFFFF"/>
                </a:solidFill>
                <a:latin typeface="+mn-lt"/>
              </a:rPr>
              <a:t>   {</a:t>
            </a:r>
            <a:r>
              <a:rPr lang="en-GB" sz="3200" dirty="0" err="1">
                <a:solidFill>
                  <a:srgbClr val="FFFFFF"/>
                </a:solidFill>
                <a:latin typeface="+mn-lt"/>
              </a:rPr>
              <a:t>paragraph_start</a:t>
            </a:r>
            <a:r>
              <a:rPr lang="en-GB" sz="3200" dirty="0">
                <a:solidFill>
                  <a:srgbClr val="FFFFFF"/>
                </a:solidFill>
                <a:latin typeface="+mn-lt"/>
              </a:rPr>
              <a:t>}</a:t>
            </a:r>
          </a:p>
          <a:p>
            <a:pPr marL="11113" fontAlgn="auto">
              <a:spcBef>
                <a:spcPts val="700"/>
              </a:spcBef>
              <a:spcAft>
                <a:spcPts val="0"/>
              </a:spcAft>
              <a:buClr>
                <a:srgbClr val="FFFFFF"/>
              </a:buCl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defRPr/>
            </a:pPr>
            <a:r>
              <a:rPr lang="en-GB" sz="3200" dirty="0">
                <a:solidFill>
                  <a:srgbClr val="FFFFFF"/>
                </a:solidFill>
                <a:latin typeface="+mn-lt"/>
              </a:rPr>
              <a:t>    This is a paragraph.</a:t>
            </a:r>
          </a:p>
          <a:p>
            <a:pPr marL="11113" fontAlgn="auto">
              <a:spcBef>
                <a:spcPts val="700"/>
              </a:spcBef>
              <a:spcAft>
                <a:spcPts val="0"/>
              </a:spcAft>
              <a:buClr>
                <a:srgbClr val="FFFFFF"/>
              </a:buCl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defRPr/>
            </a:pPr>
            <a:r>
              <a:rPr lang="en-GB" sz="3200" dirty="0">
                <a:solidFill>
                  <a:srgbClr val="FFFFFF"/>
                </a:solidFill>
                <a:latin typeface="+mn-lt"/>
              </a:rPr>
              <a:t>   {</a:t>
            </a:r>
            <a:r>
              <a:rPr lang="en-GB" sz="3200" dirty="0" err="1">
                <a:solidFill>
                  <a:srgbClr val="FFFFFF"/>
                </a:solidFill>
                <a:latin typeface="+mn-lt"/>
              </a:rPr>
              <a:t>paragraph_end</a:t>
            </a:r>
            <a:r>
              <a:rPr lang="en-GB" sz="3200" dirty="0">
                <a:solidFill>
                  <a:srgbClr val="FFFFFF"/>
                </a:solidFill>
                <a:latin typeface="+mn-lt"/>
              </a:rPr>
              <a:t>} </a:t>
            </a:r>
            <a:endParaRPr lang="ru-RU" sz="3200" dirty="0">
              <a:solidFill>
                <a:srgbClr val="FFFFFF"/>
              </a:solidFill>
              <a:latin typeface="+mn-lt"/>
            </a:endParaRPr>
          </a:p>
          <a:p>
            <a:pPr marL="328613" indent="-317500" fontAlgn="auto">
              <a:spcBef>
                <a:spcPts val="700"/>
              </a:spcBef>
              <a:spcAft>
                <a:spcPts val="0"/>
              </a:spcAft>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defRPr/>
            </a:pPr>
            <a:endParaRPr lang="ru-RU" sz="3200" dirty="0">
              <a:solidFill>
                <a:srgbClr val="FFFFFF"/>
              </a:solidFill>
              <a:latin typeface="+mn-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smtClean="0"/>
              <a:t>why markup</a:t>
            </a:r>
          </a:p>
        </p:txBody>
      </p:sp>
      <p:sp>
        <p:nvSpPr>
          <p:cNvPr id="58370" name="Content Placeholder 2"/>
          <p:cNvSpPr>
            <a:spLocks noGrp="1"/>
          </p:cNvSpPr>
          <p:nvPr>
            <p:ph idx="1"/>
          </p:nvPr>
        </p:nvSpPr>
        <p:spPr>
          <a:xfrm>
            <a:off x="457200" y="1295400"/>
            <a:ext cx="8229600" cy="5181600"/>
          </a:xfrm>
        </p:spPr>
        <p:txBody>
          <a:bodyPr/>
          <a:lstStyle/>
          <a:p>
            <a:r>
              <a:rPr lang="en-US" smtClean="0"/>
              <a:t>Markup can be used to set out the structure of a textual document.  </a:t>
            </a:r>
          </a:p>
          <a:p>
            <a:r>
              <a:rPr lang="en-US" smtClean="0"/>
              <a:t>Let me put two examples on the next two slides.</a:t>
            </a:r>
          </a:p>
          <a:p>
            <a:pPr lvl="1"/>
            <a:r>
              <a:rPr lang="en-US" smtClean="0"/>
              <a:t>The first uses an XML syntax.</a:t>
            </a:r>
          </a:p>
          <a:p>
            <a:pPr lvl="1"/>
            <a:r>
              <a:rPr lang="en-US" smtClean="0"/>
              <a:t>The second uses a LaTeX syntax.</a:t>
            </a:r>
          </a:p>
          <a:p>
            <a:pPr>
              <a:buFont typeface="Arial" charset="0"/>
              <a:buNone/>
            </a:pPr>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Content Placeholder 2"/>
          <p:cNvSpPr>
            <a:spLocks noGrp="1"/>
          </p:cNvSpPr>
          <p:nvPr>
            <p:ph idx="1"/>
          </p:nvPr>
        </p:nvSpPr>
        <p:spPr>
          <a:xfrm>
            <a:off x="381000" y="457200"/>
            <a:ext cx="8229600" cy="5867400"/>
          </a:xfrm>
        </p:spPr>
        <p:txBody>
          <a:bodyPr/>
          <a:lstStyle/>
          <a:p>
            <a:pPr marL="0" indent="0">
              <a:buFont typeface="Arial" charset="0"/>
              <a:buNone/>
            </a:pPr>
            <a:r>
              <a:rPr lang="en-US" sz="2800" smtClean="0"/>
              <a:t>&lt;slide&gt;</a:t>
            </a:r>
          </a:p>
          <a:p>
            <a:pPr marL="0" indent="0">
              <a:buFont typeface="Arial" charset="0"/>
              <a:buNone/>
            </a:pPr>
            <a:r>
              <a:rPr lang="en-US" sz="2800" smtClean="0"/>
              <a:t> &lt;title&gt;why bother?&lt;/title&gt;</a:t>
            </a:r>
          </a:p>
          <a:p>
            <a:pPr marL="0" indent="0">
              <a:buFont typeface="Arial" charset="0"/>
              <a:buNone/>
            </a:pPr>
            <a:r>
              <a:rPr lang="en-US" sz="2800" smtClean="0"/>
              <a:t> &lt;bullet&gt;Markup can be used to set out the structure of a textual document. &lt;/bullet&gt;</a:t>
            </a:r>
          </a:p>
          <a:p>
            <a:pPr marL="0" indent="0">
              <a:buFont typeface="Arial" charset="0"/>
              <a:buNone/>
            </a:pPr>
            <a:r>
              <a:rPr lang="en-US" sz="2800" smtClean="0"/>
              <a:t>&lt;bullet&gt;Let me put two examples on the next two slides.</a:t>
            </a:r>
          </a:p>
          <a:p>
            <a:pPr marL="457200" lvl="1" indent="0">
              <a:buFont typeface="Arial" charset="0"/>
              <a:buNone/>
            </a:pPr>
            <a:r>
              <a:rPr lang="en-US" smtClean="0"/>
              <a:t>&lt;bullet&gt;The first uses XML syntax.&lt;/bullet&gt;</a:t>
            </a:r>
          </a:p>
          <a:p>
            <a:pPr marL="457200" lvl="1" indent="0">
              <a:buFont typeface="Arial" charset="0"/>
              <a:buNone/>
            </a:pPr>
            <a:r>
              <a:rPr lang="en-US" smtClean="0"/>
              <a:t>&lt;bullet&gt;The second uses LaTeX syntax.&lt;/bullet&gt;</a:t>
            </a:r>
          </a:p>
          <a:p>
            <a:pPr marL="0" indent="0">
              <a:buFont typeface="Arial" charset="0"/>
              <a:buNone/>
            </a:pPr>
            <a:r>
              <a:rPr lang="en-US" sz="2800" smtClean="0"/>
              <a:t>&lt;/bullet&gt;</a:t>
            </a:r>
          </a:p>
          <a:p>
            <a:pPr marL="0" indent="0">
              <a:buFont typeface="Arial" charset="0"/>
              <a:buNone/>
            </a:pPr>
            <a:r>
              <a:rPr lang="en-US" sz="2800" smtClean="0"/>
              <a:t>&lt;/slide&gt;</a:t>
            </a:r>
          </a:p>
          <a:p>
            <a:pPr marL="0" indent="0">
              <a:buFont typeface="Arial" charset="0"/>
              <a:buNone/>
            </a:pPr>
            <a:endParaRPr lang="en-US" sz="28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248400"/>
          </a:xfrm>
        </p:spPr>
        <p:txBody>
          <a:bodyPr rtlCol="0">
            <a:normAutofit fontScale="92500" lnSpcReduction="10000"/>
          </a:bodyPr>
          <a:lstStyle/>
          <a:p>
            <a:pPr marL="0" indent="0" fontAlgn="auto">
              <a:spcAft>
                <a:spcPts val="0"/>
              </a:spcAft>
              <a:buFont typeface="Arial" pitchFamily="34" charset="0"/>
              <a:buNone/>
              <a:defRPr/>
            </a:pPr>
            <a:r>
              <a:rPr lang="en-US" dirty="0" smtClean="0"/>
              <a:t>\begin{frame}{why bother?}</a:t>
            </a:r>
            <a:endParaRPr lang="en-US" dirty="0"/>
          </a:p>
          <a:p>
            <a:pPr marL="0" indent="0" fontAlgn="auto">
              <a:spcAft>
                <a:spcPts val="0"/>
              </a:spcAft>
              <a:buFont typeface="Arial" pitchFamily="34" charset="0"/>
              <a:buNone/>
              <a:defRPr/>
            </a:pPr>
            <a:r>
              <a:rPr lang="en-US" dirty="0"/>
              <a:t>  \begin{itemize}</a:t>
            </a:r>
          </a:p>
          <a:p>
            <a:pPr marL="0" indent="0" fontAlgn="auto">
              <a:spcAft>
                <a:spcPts val="0"/>
              </a:spcAft>
              <a:buFont typeface="Arial" pitchFamily="34" charset="0"/>
              <a:buNone/>
              <a:defRPr/>
            </a:pPr>
            <a:r>
              <a:rPr lang="en-US" dirty="0"/>
              <a:t>  \item </a:t>
            </a:r>
            <a:r>
              <a:rPr lang="en-US" dirty="0" smtClean="0"/>
              <a:t>Markup </a:t>
            </a:r>
            <a:r>
              <a:rPr lang="en-US" dirty="0"/>
              <a:t>can be used to set out the structure of a textual document. </a:t>
            </a:r>
          </a:p>
          <a:p>
            <a:pPr marL="0" indent="0" fontAlgn="auto">
              <a:spcAft>
                <a:spcPts val="0"/>
              </a:spcAft>
              <a:buFont typeface="Arial" pitchFamily="34" charset="0"/>
              <a:buNone/>
              <a:defRPr/>
            </a:pPr>
            <a:r>
              <a:rPr lang="en-US" dirty="0"/>
              <a:t>  \item </a:t>
            </a:r>
            <a:r>
              <a:rPr lang="en-US" dirty="0" smtClean="0"/>
              <a:t>Let </a:t>
            </a:r>
            <a:r>
              <a:rPr lang="en-US" dirty="0"/>
              <a:t>me put two examples on the next two slides.</a:t>
            </a:r>
          </a:p>
          <a:p>
            <a:pPr marL="0" indent="0" fontAlgn="auto">
              <a:spcAft>
                <a:spcPts val="0"/>
              </a:spcAft>
              <a:buFont typeface="Arial" pitchFamily="34" charset="0"/>
              <a:buNone/>
              <a:defRPr/>
            </a:pPr>
            <a:r>
              <a:rPr lang="en-US" dirty="0"/>
              <a:t>    \begin{itemize}</a:t>
            </a:r>
          </a:p>
          <a:p>
            <a:pPr marL="0" indent="0" fontAlgn="auto">
              <a:spcAft>
                <a:spcPts val="0"/>
              </a:spcAft>
              <a:buFont typeface="Arial" pitchFamily="34" charset="0"/>
              <a:buNone/>
              <a:defRPr/>
            </a:pPr>
            <a:r>
              <a:rPr lang="en-US" dirty="0"/>
              <a:t>    \item </a:t>
            </a:r>
            <a:r>
              <a:rPr lang="en-US" dirty="0" smtClean="0"/>
              <a:t>The </a:t>
            </a:r>
            <a:r>
              <a:rPr lang="en-US" dirty="0"/>
              <a:t>first uses </a:t>
            </a:r>
            <a:r>
              <a:rPr lang="en-US" dirty="0" smtClean="0"/>
              <a:t>XML </a:t>
            </a:r>
            <a:r>
              <a:rPr lang="en-US" dirty="0"/>
              <a:t>syntax</a:t>
            </a:r>
            <a:r>
              <a:rPr lang="en-US" dirty="0" smtClean="0"/>
              <a:t>.</a:t>
            </a:r>
            <a:endParaRPr lang="en-US" dirty="0"/>
          </a:p>
          <a:p>
            <a:pPr marL="0" indent="0" fontAlgn="auto">
              <a:spcAft>
                <a:spcPts val="0"/>
              </a:spcAft>
              <a:buFont typeface="Arial" pitchFamily="34" charset="0"/>
              <a:buNone/>
              <a:defRPr/>
            </a:pPr>
            <a:r>
              <a:rPr lang="en-US" dirty="0"/>
              <a:t>    \</a:t>
            </a:r>
            <a:r>
              <a:rPr lang="en-US" dirty="0" smtClean="0"/>
              <a:t>item The second uses </a:t>
            </a:r>
            <a:r>
              <a:rPr lang="en-US" dirty="0" err="1"/>
              <a:t>uses</a:t>
            </a:r>
            <a:r>
              <a:rPr lang="en-US" dirty="0"/>
              <a:t> </a:t>
            </a:r>
            <a:r>
              <a:rPr lang="en-US" dirty="0" smtClean="0"/>
              <a:t> </a:t>
            </a:r>
            <a:r>
              <a:rPr lang="en-US" dirty="0" err="1" smtClean="0"/>
              <a:t>LaTeX</a:t>
            </a:r>
            <a:r>
              <a:rPr lang="en-US" dirty="0" smtClean="0"/>
              <a:t> </a:t>
            </a:r>
            <a:r>
              <a:rPr lang="en-US" dirty="0"/>
              <a:t>syntax</a:t>
            </a:r>
            <a:r>
              <a:rPr lang="en-US" dirty="0" smtClean="0"/>
              <a:t>.</a:t>
            </a:r>
            <a:endParaRPr lang="en-US" dirty="0"/>
          </a:p>
          <a:p>
            <a:pPr marL="0" indent="0" fontAlgn="auto">
              <a:spcAft>
                <a:spcPts val="0"/>
              </a:spcAft>
              <a:buFont typeface="Arial" pitchFamily="34" charset="0"/>
              <a:buNone/>
              <a:defRPr/>
            </a:pPr>
            <a:r>
              <a:rPr lang="en-US" dirty="0"/>
              <a:t>    \end{itemize}</a:t>
            </a:r>
          </a:p>
          <a:p>
            <a:pPr marL="0" indent="0" fontAlgn="auto">
              <a:spcAft>
                <a:spcPts val="0"/>
              </a:spcAft>
              <a:buFont typeface="Arial" pitchFamily="34" charset="0"/>
              <a:buNone/>
              <a:defRPr/>
            </a:pPr>
            <a:r>
              <a:rPr lang="en-US" dirty="0"/>
              <a:t>  \end{itemize}</a:t>
            </a:r>
          </a:p>
          <a:p>
            <a:pPr marL="0" indent="0" fontAlgn="auto">
              <a:spcAft>
                <a:spcPts val="0"/>
              </a:spcAft>
              <a:buFont typeface="Arial" pitchFamily="34" charset="0"/>
              <a:buNone/>
              <a:defRPr/>
            </a:pPr>
            <a:r>
              <a:rPr lang="en-US" dirty="0"/>
              <a:t>\end{frame}</a:t>
            </a:r>
          </a:p>
          <a:p>
            <a:pPr marL="0" indent="0"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 Box 1"/>
          <p:cNvSpPr txBox="1">
            <a:spLocks noChangeArrowheads="1"/>
          </p:cNvSpPr>
          <p:nvPr/>
        </p:nvSpPr>
        <p:spPr bwMode="auto">
          <a:xfrm>
            <a:off x="160338" y="225425"/>
            <a:ext cx="8915400" cy="1143000"/>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SGML DTD?</a:t>
            </a:r>
            <a:r>
              <a:rPr lang="ru-RU" sz="4000">
                <a:solidFill>
                  <a:srgbClr val="E3EBF1"/>
                </a:solidFill>
                <a:latin typeface="Calibri" pitchFamily="34" charset="0"/>
              </a:rPr>
              <a:t>‏</a:t>
            </a:r>
          </a:p>
        </p:txBody>
      </p:sp>
      <p:sp>
        <p:nvSpPr>
          <p:cNvPr id="61442" name="Text Box 2"/>
          <p:cNvSpPr txBox="1">
            <a:spLocks noChangeArrowheads="1"/>
          </p:cNvSpPr>
          <p:nvPr/>
        </p:nvSpPr>
        <p:spPr bwMode="auto">
          <a:xfrm>
            <a:off x="381000" y="1371600"/>
            <a:ext cx="8415338" cy="5094288"/>
          </a:xfrm>
          <a:prstGeom prst="rect">
            <a:avLst/>
          </a:prstGeom>
          <a:noFill/>
          <a:ln w="9525">
            <a:noFill/>
            <a:round/>
            <a:headEnd/>
            <a:tailEnd/>
          </a:ln>
        </p:spPr>
        <p:txBody>
          <a:bodyPr lIns="90000" tIns="46800" rIns="90000" bIns="4680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3200">
                <a:solidFill>
                  <a:srgbClr val="FFFFFF"/>
                </a:solidFill>
                <a:latin typeface="Calibri" pitchFamily="34" charset="0"/>
              </a:rPr>
              <a:t>SGML is the standard generalized markup language, an old markup language.</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3200">
                <a:solidFill>
                  <a:srgbClr val="FFFFFF"/>
                </a:solidFill>
                <a:latin typeface="Calibri" pitchFamily="34" charset="0"/>
              </a:rPr>
              <a:t>A DTD is a document type definition.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3200">
                <a:solidFill>
                  <a:srgbClr val="FFFFFF"/>
                </a:solidFill>
                <a:latin typeface="Calibri" pitchFamily="34" charset="0"/>
              </a:rPr>
              <a:t>An SGML DTD is a document </a:t>
            </a:r>
            <a:r>
              <a:rPr lang="ru-RU" sz="3200">
                <a:solidFill>
                  <a:srgbClr val="FFFFFF"/>
                </a:solidFill>
                <a:latin typeface="Calibri" pitchFamily="34" charset="0"/>
              </a:rPr>
              <a:t>language that describes </a:t>
            </a:r>
            <a:r>
              <a:rPr lang="en-US" sz="3200">
                <a:solidFill>
                  <a:srgbClr val="FFFFFF"/>
                </a:solidFill>
                <a:latin typeface="Calibri" pitchFamily="34" charset="0"/>
              </a:rPr>
              <a:t>an SGML document type.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3200">
                <a:solidFill>
                  <a:srgbClr val="FFFFFF"/>
                </a:solidFill>
                <a:latin typeface="Calibri" pitchFamily="34" charset="0"/>
              </a:rPr>
              <a:t>The type of document described in the HTML DTD is called a web page.</a:t>
            </a:r>
            <a:endParaRPr lang="ru-RU" sz="32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457200" y="304800"/>
            <a:ext cx="8229600" cy="808038"/>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course resources</a:t>
            </a:r>
          </a:p>
        </p:txBody>
      </p:sp>
      <p:sp>
        <p:nvSpPr>
          <p:cNvPr id="18434" name="Text Box 2"/>
          <p:cNvSpPr txBox="1">
            <a:spLocks noChangeArrowheads="1"/>
          </p:cNvSpPr>
          <p:nvPr/>
        </p:nvSpPr>
        <p:spPr bwMode="auto">
          <a:xfrm>
            <a:off x="457200" y="1447800"/>
            <a:ext cx="8305800" cy="4953000"/>
          </a:xfrm>
          <a:prstGeom prst="rect">
            <a:avLst/>
          </a:prstGeom>
          <a:noFill/>
          <a:ln w="9525">
            <a:noFill/>
            <a:round/>
            <a:headEnd/>
            <a:tailEnd/>
          </a:ln>
        </p:spPr>
        <p:txBody>
          <a:bodyPr lIns="90000" tIns="46800" rIns="90000" bIns="46800"/>
          <a:lstStyle/>
          <a:p>
            <a:pPr marL="328613" indent="-317500">
              <a:spcBef>
                <a:spcPts val="115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dirty="0">
                <a:solidFill>
                  <a:srgbClr val="FFFFFF"/>
                </a:solidFill>
                <a:latin typeface="Calibri" pitchFamily="34" charset="0"/>
              </a:rPr>
              <a:t>course home page is </a:t>
            </a:r>
            <a:r>
              <a:rPr lang="en-US" sz="3200" dirty="0">
                <a:solidFill>
                  <a:srgbClr val="FFFFFF"/>
                </a:solidFill>
                <a:latin typeface="Calibri" pitchFamily="34" charset="0"/>
              </a:rPr>
              <a:t>linked to from </a:t>
            </a:r>
            <a:r>
              <a:rPr lang="en-GB" sz="3200" dirty="0">
                <a:solidFill>
                  <a:srgbClr val="FFFFFF"/>
                </a:solidFill>
                <a:latin typeface="Calibri" pitchFamily="34" charset="0"/>
              </a:rPr>
              <a:t> http://</a:t>
            </a:r>
            <a:r>
              <a:rPr lang="en-GB" sz="3200" dirty="0" smtClean="0">
                <a:solidFill>
                  <a:srgbClr val="FFFFFF"/>
                </a:solidFill>
                <a:latin typeface="Calibri" pitchFamily="34" charset="0"/>
              </a:rPr>
              <a:t>openlib.org/home/krichel/courses</a:t>
            </a:r>
            <a:r>
              <a:rPr lang="en-GB" sz="3200" dirty="0">
                <a:solidFill>
                  <a:srgbClr val="FFFFFF"/>
                </a:solidFill>
                <a:latin typeface="Calibri" pitchFamily="34" charset="0"/>
              </a:rPr>
              <a:t>/.</a:t>
            </a:r>
            <a:endParaRPr lang="en-US" sz="3200" dirty="0">
              <a:solidFill>
                <a:srgbClr val="FFFFFF"/>
              </a:solidFill>
              <a:latin typeface="Calibri" pitchFamily="34" charset="0"/>
            </a:endParaRPr>
          </a:p>
          <a:p>
            <a:pPr marL="328613" indent="-317500">
              <a:spcBef>
                <a:spcPts val="115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dirty="0">
                <a:solidFill>
                  <a:srgbClr val="FFFFFF"/>
                </a:solidFill>
                <a:latin typeface="Calibri" pitchFamily="34" charset="0"/>
              </a:rPr>
              <a:t>course resource page http://openlib.org/h </a:t>
            </a:r>
            <a:r>
              <a:rPr lang="en-GB" sz="3200" dirty="0" err="1">
                <a:solidFill>
                  <a:srgbClr val="FFFFFF"/>
                </a:solidFill>
                <a:latin typeface="Calibri" pitchFamily="34" charset="0"/>
              </a:rPr>
              <a:t>ome</a:t>
            </a:r>
            <a:r>
              <a:rPr lang="en-GB" sz="3200" dirty="0">
                <a:solidFill>
                  <a:srgbClr val="FFFFFF"/>
                </a:solidFill>
                <a:latin typeface="Calibri" pitchFamily="34" charset="0"/>
              </a:rPr>
              <a:t>/</a:t>
            </a:r>
            <a:r>
              <a:rPr lang="en-GB" sz="3200" dirty="0" err="1">
                <a:solidFill>
                  <a:srgbClr val="FFFFFF"/>
                </a:solidFill>
                <a:latin typeface="Calibri" pitchFamily="34" charset="0"/>
              </a:rPr>
              <a:t>krichel</a:t>
            </a:r>
            <a:r>
              <a:rPr lang="en-GB" sz="3200" dirty="0">
                <a:solidFill>
                  <a:srgbClr val="FFFFFF"/>
                </a:solidFill>
                <a:latin typeface="Calibri" pitchFamily="34" charset="0"/>
              </a:rPr>
              <a:t>/courses/lis650</a:t>
            </a:r>
          </a:p>
          <a:p>
            <a:pPr marL="328613" indent="-317500">
              <a:spcBef>
                <a:spcPts val="115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dirty="0">
                <a:solidFill>
                  <a:srgbClr val="FFFFFF"/>
                </a:solidFill>
                <a:latin typeface="Calibri" pitchFamily="34" charset="0"/>
              </a:rPr>
              <a:t>class mailing list https://lists-1.liu.edu/ma </a:t>
            </a:r>
            <a:r>
              <a:rPr lang="en-GB" sz="3200" dirty="0" err="1">
                <a:solidFill>
                  <a:srgbClr val="FFFFFF"/>
                </a:solidFill>
                <a:latin typeface="Calibri" pitchFamily="34" charset="0"/>
              </a:rPr>
              <a:t>ilman</a:t>
            </a:r>
            <a:r>
              <a:rPr lang="en-GB" sz="3200" dirty="0">
                <a:solidFill>
                  <a:srgbClr val="FFFFFF"/>
                </a:solidFill>
                <a:latin typeface="Calibri" pitchFamily="34" charset="0"/>
              </a:rPr>
              <a:t>/</a:t>
            </a:r>
            <a:r>
              <a:rPr lang="en-GB" sz="3200" dirty="0" err="1">
                <a:solidFill>
                  <a:srgbClr val="FFFFFF"/>
                </a:solidFill>
                <a:latin typeface="Calibri" pitchFamily="34" charset="0"/>
              </a:rPr>
              <a:t>listinfo</a:t>
            </a:r>
            <a:r>
              <a:rPr lang="en-GB" sz="3200" dirty="0">
                <a:solidFill>
                  <a:srgbClr val="FFFFFF"/>
                </a:solidFill>
                <a:latin typeface="Calibri" pitchFamily="34" charset="0"/>
              </a:rPr>
              <a:t>/cwp-lis650-krichel</a:t>
            </a:r>
          </a:p>
          <a:p>
            <a:pPr marL="328613" indent="-317500">
              <a:spcBef>
                <a:spcPts val="115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dirty="0">
                <a:solidFill>
                  <a:srgbClr val="FFFFFF"/>
                </a:solidFill>
                <a:latin typeface="Calibri" pitchFamily="34" charset="0"/>
              </a:rPr>
              <a:t>me, write to krichel@openlib.org or </a:t>
            </a:r>
            <a:r>
              <a:rPr lang="en-GB" sz="3200" dirty="0" err="1">
                <a:solidFill>
                  <a:srgbClr val="FFFFFF"/>
                </a:solidFill>
                <a:latin typeface="Calibri" pitchFamily="34" charset="0"/>
              </a:rPr>
              <a:t>skype</a:t>
            </a:r>
            <a:r>
              <a:rPr lang="en-GB" sz="3200" dirty="0">
                <a:solidFill>
                  <a:srgbClr val="FFFFFF"/>
                </a:solidFill>
                <a:latin typeface="Calibri" pitchFamily="34" charset="0"/>
              </a:rPr>
              <a:t> to </a:t>
            </a:r>
            <a:r>
              <a:rPr lang="en-GB" sz="3200" dirty="0" err="1">
                <a:solidFill>
                  <a:srgbClr val="FFFFFF"/>
                </a:solidFill>
                <a:latin typeface="Calibri" pitchFamily="34" charset="0"/>
              </a:rPr>
              <a:t>thomaskrichel</a:t>
            </a:r>
            <a:r>
              <a:rPr lang="en-GB" sz="3200" dirty="0">
                <a:solidFill>
                  <a:srgbClr val="FFFFFF"/>
                </a:solidFill>
                <a:latin typeface="Calibri" pitchFamily="34" charset="0"/>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smtClean="0"/>
              <a:t>what type of information in a DTD?</a:t>
            </a:r>
          </a:p>
        </p:txBody>
      </p:sp>
      <p:sp>
        <p:nvSpPr>
          <p:cNvPr id="63490" name="Content Placeholder 2"/>
          <p:cNvSpPr>
            <a:spLocks noGrp="1"/>
          </p:cNvSpPr>
          <p:nvPr>
            <p:ph idx="1"/>
          </p:nvPr>
        </p:nvSpPr>
        <p:spPr/>
        <p:txBody>
          <a:bodyPr/>
          <a:lstStyle/>
          <a:p>
            <a:r>
              <a:rPr lang="en-US" smtClean="0"/>
              <a:t>Information elements that the document handles, e.g.</a:t>
            </a:r>
          </a:p>
          <a:p>
            <a:pPr lvl="1"/>
            <a:r>
              <a:rPr lang="en-US" smtClean="0"/>
              <a:t>title</a:t>
            </a:r>
          </a:p>
          <a:p>
            <a:pPr lvl="1"/>
            <a:r>
              <a:rPr lang="en-US" smtClean="0"/>
              <a:t>chapter</a:t>
            </a:r>
          </a:p>
          <a:p>
            <a:r>
              <a:rPr lang="en-US" smtClean="0"/>
              <a:t>Relationships between information elements e.g.</a:t>
            </a:r>
          </a:p>
          <a:p>
            <a:pPr lvl="1"/>
            <a:r>
              <a:rPr lang="en-US" smtClean="0"/>
              <a:t>A chapter contains sections.</a:t>
            </a:r>
          </a:p>
          <a:p>
            <a:pPr lvl="1"/>
            <a:r>
              <a:rPr lang="en-US" smtClean="0"/>
              <a:t>A title comes at the top of the document.</a:t>
            </a:r>
          </a:p>
          <a:p>
            <a:endParaRPr lang="en-US" smtClean="0"/>
          </a:p>
          <a:p>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smtClean="0"/>
              <a:t>what happened to SGML?</a:t>
            </a:r>
          </a:p>
        </p:txBody>
      </p:sp>
      <p:sp>
        <p:nvSpPr>
          <p:cNvPr id="64514" name="Content Placeholder 2"/>
          <p:cNvSpPr>
            <a:spLocks noGrp="1"/>
          </p:cNvSpPr>
          <p:nvPr>
            <p:ph idx="1"/>
          </p:nvPr>
        </p:nvSpPr>
        <p:spPr/>
        <p:txBody>
          <a:bodyPr/>
          <a:lstStyle/>
          <a:p>
            <a:r>
              <a:rPr lang="en-US" smtClean="0"/>
              <a:t>Charles Goldfarb invented SGML is 1974. See http://www.sgmlsource.com/.</a:t>
            </a:r>
          </a:p>
          <a:p>
            <a:r>
              <a:rPr lang="en-US" smtClean="0"/>
              <a:t>It is so complicated that no software implements it fully.</a:t>
            </a:r>
          </a:p>
          <a:p>
            <a:r>
              <a:rPr lang="en-US" smtClean="0"/>
              <a:t>The Word Wide Web consortium issued XML, a SGML application, as an “SGML lite”. </a:t>
            </a:r>
          </a:p>
          <a:p>
            <a:r>
              <a:rPr lang="en-US" smtClean="0"/>
              <a:t>This lead to the decline in SGML.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XML</a:t>
            </a:r>
          </a:p>
        </p:txBody>
      </p:sp>
      <p:sp>
        <p:nvSpPr>
          <p:cNvPr id="65538" name="Text Box 2"/>
          <p:cNvSpPr txBox="1">
            <a:spLocks noChangeArrowheads="1"/>
          </p:cNvSpPr>
          <p:nvPr/>
        </p:nvSpPr>
        <p:spPr bwMode="auto">
          <a:xfrm>
            <a:off x="228600" y="1219200"/>
            <a:ext cx="8686800" cy="5216525"/>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dirty="0">
                <a:solidFill>
                  <a:srgbClr val="FFFFFF"/>
                </a:solidFill>
                <a:latin typeface="Calibri" pitchFamily="34" charset="0"/>
              </a:rPr>
              <a:t>The W3C has issued XML, the </a:t>
            </a:r>
            <a:r>
              <a:rPr lang="en-GB" sz="3200" dirty="0" err="1">
                <a:solidFill>
                  <a:srgbClr val="FFFFFF"/>
                </a:solidFill>
                <a:latin typeface="Calibri" pitchFamily="34" charset="0"/>
              </a:rPr>
              <a:t>eXtensible</a:t>
            </a:r>
            <a:r>
              <a:rPr lang="en-GB" sz="3200" dirty="0">
                <a:solidFill>
                  <a:srgbClr val="FFFFFF"/>
                </a:solidFill>
                <a:latin typeface="Calibri" pitchFamily="34" charset="0"/>
              </a:rPr>
              <a:t> </a:t>
            </a:r>
            <a:r>
              <a:rPr lang="en-GB" sz="3200" dirty="0" err="1">
                <a:solidFill>
                  <a:srgbClr val="FFFFFF"/>
                </a:solidFill>
                <a:latin typeface="Calibri" pitchFamily="34" charset="0"/>
              </a:rPr>
              <a:t>Markup</a:t>
            </a:r>
            <a:r>
              <a:rPr lang="en-GB" sz="3200" dirty="0">
                <a:solidFill>
                  <a:srgbClr val="FFFFFF"/>
                </a:solidFill>
                <a:latin typeface="Calibri" pitchFamily="34" charset="0"/>
              </a:rPr>
              <a:t> </a:t>
            </a:r>
            <a:r>
              <a:rPr lang="en-GB" sz="3200" dirty="0" smtClean="0">
                <a:solidFill>
                  <a:srgbClr val="FFFFFF"/>
                </a:solidFill>
                <a:latin typeface="Calibri" pitchFamily="34" charset="0"/>
              </a:rPr>
              <a:t>Language. It </a:t>
            </a:r>
            <a:r>
              <a:rPr lang="en-GB" sz="3200" dirty="0">
                <a:solidFill>
                  <a:srgbClr val="FFFFFF"/>
                </a:solidFill>
                <a:latin typeface="Calibri" pitchFamily="34" charset="0"/>
              </a:rPr>
              <a:t>is a successor to SGML.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dirty="0">
                <a:solidFill>
                  <a:srgbClr val="FFFFFF"/>
                </a:solidFill>
                <a:latin typeface="Calibri" pitchFamily="34" charset="0"/>
              </a:rPr>
              <a:t>XML is like SGML but with many features removed.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dirty="0">
                <a:solidFill>
                  <a:srgbClr val="FFFFFF"/>
                </a:solidFill>
                <a:latin typeface="Calibri" pitchFamily="34" charset="0"/>
              </a:rPr>
              <a:t>Every XML document is SGML, but not the opposite.</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dirty="0">
                <a:solidFill>
                  <a:srgbClr val="FFFFFF"/>
                </a:solidFill>
                <a:latin typeface="Calibri" pitchFamily="34" charset="0"/>
              </a:rPr>
              <a:t>XML defines the syntax that we will use to write HTML.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dirty="0">
                <a:solidFill>
                  <a:srgbClr val="FFFFFF"/>
                </a:solidFill>
                <a:latin typeface="Calibri" pitchFamily="34" charset="0"/>
              </a:rPr>
              <a:t>This combination of HTML and XML is known as XHTML.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XHTML</a:t>
            </a:r>
          </a:p>
        </p:txBody>
      </p:sp>
      <p:sp>
        <p:nvSpPr>
          <p:cNvPr id="67586" name="Text Box 2"/>
          <p:cNvSpPr txBox="1">
            <a:spLocks noChangeArrowheads="1"/>
          </p:cNvSpPr>
          <p:nvPr/>
        </p:nvSpPr>
        <p:spPr bwMode="auto">
          <a:xfrm>
            <a:off x="381000" y="1371600"/>
            <a:ext cx="8220075" cy="4516438"/>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XHTML is HTML written the XML way.</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HTML is a language. XML is a way to write out the language.</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As an analogy imagine that HTML is English. Then XML could be thought of as typewritten English, rather than hand-written English.</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French can also be typed or handwritten.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So XML is not a language, but it is a set of constraints that apply to the expression of a language.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MARC for example can be written in XML.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anatomy of a web page</a:t>
            </a:r>
          </a:p>
        </p:txBody>
      </p:sp>
      <p:sp>
        <p:nvSpPr>
          <p:cNvPr id="69634"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Any browser lets you view the source code of a web page.</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It is text with a lot of &lt; and &gt; in it. The text is code in a computer language that is called XHTML.</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Note that this is the source code of the web page. The web browser renders the source code. We first talk about some aspects of the source code here, then we look at how the pages is rendered.</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Some pages contain a lot of JavaScript.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Internet</a:t>
            </a:r>
          </a:p>
        </p:txBody>
      </p:sp>
      <p:sp>
        <p:nvSpPr>
          <p:cNvPr id="71682" name="Text Box 2"/>
          <p:cNvSpPr txBox="1">
            <a:spLocks noChangeArrowheads="1"/>
          </p:cNvSpPr>
          <p:nvPr/>
        </p:nvSpPr>
        <p:spPr bwMode="auto">
          <a:xfrm>
            <a:off x="457200" y="1219200"/>
            <a:ext cx="8220075" cy="5257800"/>
          </a:xfrm>
          <a:prstGeom prst="rect">
            <a:avLst/>
          </a:prstGeom>
          <a:noFill/>
          <a:ln w="9525">
            <a:noFill/>
            <a:round/>
            <a:headEnd/>
            <a:tailEnd/>
          </a:ln>
        </p:spPr>
        <p:txBody>
          <a:bodyPr lIns="0" tIns="0" rIns="0" bIns="0"/>
          <a:lstStyle/>
          <a:p>
            <a:pPr marL="328613" indent="-317500">
              <a:lnSpc>
                <a:spcPts val="3188"/>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a:solidFill>
                  <a:srgbClr val="FFFFFF"/>
                </a:solidFill>
                <a:latin typeface="Calibri" pitchFamily="34" charset="0"/>
              </a:rPr>
              <a:t>According to Wikipedia, “The Internet is a standardized, global system of interconnected computer networks that connects millions of people.”</a:t>
            </a:r>
          </a:p>
          <a:p>
            <a:pPr marL="328613" indent="-317500">
              <a:lnSpc>
                <a:spcPts val="3188"/>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a:solidFill>
                  <a:srgbClr val="FFFFFF"/>
                </a:solidFill>
                <a:latin typeface="Calibri" pitchFamily="34" charset="0"/>
              </a:rPr>
              <a:t>It connects a very large number of disparate networks.</a:t>
            </a:r>
          </a:p>
          <a:p>
            <a:pPr marL="328613" indent="-317500">
              <a:lnSpc>
                <a:spcPts val="3188"/>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a:solidFill>
                  <a:srgbClr val="FFFFFF"/>
                </a:solidFill>
                <a:latin typeface="Calibri" pitchFamily="34" charset="0"/>
              </a:rPr>
              <a:t>It proposes a standard system to transport packets of data between computers. That’s the IP protocol. </a:t>
            </a:r>
          </a:p>
          <a:p>
            <a:pPr marL="328613" indent="-317500">
              <a:lnSpc>
                <a:spcPts val="3188"/>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a:solidFill>
                  <a:srgbClr val="FFFFFF"/>
                </a:solidFill>
                <a:latin typeface="Calibri" pitchFamily="34" charset="0"/>
              </a:rPr>
              <a:t>Each machine on the Internet has an IP address. It consists out of four number, each between 0 and 255. They are roughly geographical.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r>
              <a:rPr lang="en-US" smtClean="0"/>
              <a:t>Internet application protocols</a:t>
            </a:r>
          </a:p>
        </p:txBody>
      </p:sp>
      <p:sp>
        <p:nvSpPr>
          <p:cNvPr id="73730" name="Content Placeholder 2"/>
          <p:cNvSpPr>
            <a:spLocks noGrp="1"/>
          </p:cNvSpPr>
          <p:nvPr>
            <p:ph idx="1"/>
          </p:nvPr>
        </p:nvSpPr>
        <p:spPr/>
        <p:txBody>
          <a:bodyPr/>
          <a:lstStyle/>
          <a:p>
            <a:r>
              <a:rPr lang="en-US" smtClean="0"/>
              <a:t>Most of the time in digital libraries, we assume that Internet access works.</a:t>
            </a:r>
          </a:p>
          <a:p>
            <a:r>
              <a:rPr lang="en-US" smtClean="0"/>
              <a:t>What we need are protocols that make the Internet do something useful.</a:t>
            </a:r>
          </a:p>
          <a:p>
            <a:r>
              <a:rPr lang="en-US" smtClean="0"/>
              <a:t>Such protocols are called Internet application protocols.</a:t>
            </a:r>
          </a:p>
          <a:p>
            <a:r>
              <a:rPr lang="en-US" smtClean="0"/>
              <a:t>The most important one of them is the domain name system.</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Domain Name System</a:t>
            </a:r>
          </a:p>
        </p:txBody>
      </p:sp>
      <p:sp>
        <p:nvSpPr>
          <p:cNvPr id="31746" name="Text Box 2"/>
          <p:cNvSpPr txBox="1">
            <a:spLocks noChangeArrowheads="1"/>
          </p:cNvSpPr>
          <p:nvPr/>
        </p:nvSpPr>
        <p:spPr bwMode="auto">
          <a:xfrm>
            <a:off x="457200" y="1600200"/>
            <a:ext cx="8220075" cy="4516438"/>
          </a:xfrm>
          <a:prstGeom prst="rect">
            <a:avLst/>
          </a:prstGeom>
          <a:noFill/>
          <a:ln w="9525">
            <a:noFill/>
            <a:round/>
            <a:headEnd/>
            <a:tailEnd/>
          </a:ln>
          <a:effectLst/>
        </p:spPr>
        <p:txBody>
          <a:bodyPr lIns="0" tIns="0" rIns="0" bIns="0"/>
          <a:lstStyle/>
          <a:p>
            <a:pPr marL="328613" indent="-317500" fontAlgn="auto">
              <a:lnSpc>
                <a:spcPct val="110000"/>
              </a:lnSpc>
              <a:spcBef>
                <a:spcPts val="700"/>
              </a:spcBef>
              <a:spcAft>
                <a:spcPts val="0"/>
              </a:spcAft>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solidFill>
                  <a:srgbClr val="FFFFFF"/>
                </a:solidFill>
                <a:latin typeface="+mn-lt"/>
              </a:rPr>
              <a:t>Domain Name System allows us to associate human-friendly names with IP addresses. These names are called domains names. </a:t>
            </a:r>
          </a:p>
          <a:p>
            <a:pPr marL="328613" indent="-317500" fontAlgn="auto">
              <a:lnSpc>
                <a:spcPct val="110000"/>
              </a:lnSpc>
              <a:spcBef>
                <a:spcPts val="700"/>
              </a:spcBef>
              <a:spcAft>
                <a:spcPts val="0"/>
              </a:spcAft>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solidFill>
                  <a:srgbClr val="FFFFFF"/>
                </a:solidFill>
                <a:latin typeface="+mn-lt"/>
              </a:rPr>
              <a:t>Domain names can be leased from domain </a:t>
            </a:r>
            <a:r>
              <a:rPr lang="en-US" sz="2800" dirty="0" err="1">
                <a:solidFill>
                  <a:srgbClr val="FFFFFF"/>
                </a:solidFill>
                <a:latin typeface="+mn-lt"/>
              </a:rPr>
              <a:t>nate</a:t>
            </a:r>
            <a:r>
              <a:rPr lang="en-US" sz="2800" dirty="0">
                <a:solidFill>
                  <a:srgbClr val="FFFFFF"/>
                </a:solidFill>
                <a:latin typeface="+mn-lt"/>
              </a:rPr>
              <a:t> registrars.</a:t>
            </a:r>
          </a:p>
          <a:p>
            <a:pPr marL="328613" indent="-317500" fontAlgn="auto">
              <a:lnSpc>
                <a:spcPct val="110000"/>
              </a:lnSpc>
              <a:spcBef>
                <a:spcPts val="700"/>
              </a:spcBef>
              <a:spcAft>
                <a:spcPts val="0"/>
              </a:spcAft>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solidFill>
                  <a:srgbClr val="FFFFFF"/>
                </a:solidFill>
                <a:latin typeface="+mn-lt"/>
              </a:rPr>
              <a:t>A machine with a domain name on the Internet is called a host. </a:t>
            </a:r>
          </a:p>
          <a:p>
            <a:pPr marL="328613" indent="-317500" fontAlgn="auto">
              <a:lnSpc>
                <a:spcPct val="110000"/>
              </a:lnSpc>
              <a:spcBef>
                <a:spcPts val="700"/>
              </a:spcBef>
              <a:spcAft>
                <a:spcPts val="0"/>
              </a:spcAft>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solidFill>
                  <a:srgbClr val="FFFFFF"/>
                </a:solidFill>
                <a:latin typeface="+mn-lt"/>
              </a:rPr>
              <a:t>When we know the domain name of the host, we can communicate with the host.  </a:t>
            </a:r>
          </a:p>
          <a:p>
            <a:pPr marL="11113" fontAlgn="auto">
              <a:lnSpc>
                <a:spcPct val="110000"/>
              </a:lnSpc>
              <a:spcBef>
                <a:spcPts val="700"/>
              </a:spcBef>
              <a:spcAft>
                <a:spcPts val="0"/>
              </a:spcAft>
              <a:buClr>
                <a:srgbClr val="FFFFFF"/>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solidFill>
                  <a:srgbClr val="FFFFFF"/>
                </a:solidFill>
                <a:latin typeface="+mn-lt"/>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protocols to communicate with hosts</a:t>
            </a:r>
            <a:endParaRPr lang="en-US" dirty="0"/>
          </a:p>
        </p:txBody>
      </p:sp>
      <p:sp>
        <p:nvSpPr>
          <p:cNvPr id="76802" name="Content Placeholder 2"/>
          <p:cNvSpPr>
            <a:spLocks noGrp="1"/>
          </p:cNvSpPr>
          <p:nvPr>
            <p:ph idx="1"/>
          </p:nvPr>
        </p:nvSpPr>
        <p:spPr/>
        <p:txBody>
          <a:bodyPr/>
          <a:lstStyle/>
          <a:p>
            <a:r>
              <a:rPr lang="en-US" smtClean="0"/>
              <a:t>There are two protocol we use in this class.</a:t>
            </a:r>
          </a:p>
          <a:p>
            <a:pPr lvl="1"/>
            <a:r>
              <a:rPr lang="en-US" smtClean="0"/>
              <a:t>We use ssh to compose web pages.</a:t>
            </a:r>
          </a:p>
          <a:p>
            <a:pPr lvl="1"/>
            <a:r>
              <a:rPr lang="en-US" smtClean="0"/>
              <a:t>We use http to read web pages. </a:t>
            </a:r>
          </a:p>
          <a:p>
            <a:r>
              <a:rPr lang="en-US" smtClean="0"/>
              <a:t>Both protocols are client/server protocols.</a:t>
            </a:r>
          </a:p>
          <a:p>
            <a:r>
              <a:rPr lang="en-US" smtClean="0"/>
              <a:t>You run as ssh or http client on your local machine.</a:t>
            </a:r>
          </a:p>
          <a:p>
            <a:r>
              <a:rPr lang="en-US" smtClean="0"/>
              <a:t>You communicate with a machine that runs ssh or http server software.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ext Box 1"/>
          <p:cNvSpPr txBox="1">
            <a:spLocks noChangeArrowheads="1"/>
          </p:cNvSpPr>
          <p:nvPr/>
        </p:nvSpPr>
        <p:spPr bwMode="auto">
          <a:xfrm>
            <a:off x="457200" y="274638"/>
            <a:ext cx="8224838" cy="1138237"/>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the ssh protocol</a:t>
            </a:r>
          </a:p>
        </p:txBody>
      </p:sp>
      <p:sp>
        <p:nvSpPr>
          <p:cNvPr id="77826" name="Text Box 2"/>
          <p:cNvSpPr txBox="1">
            <a:spLocks noChangeArrowheads="1"/>
          </p:cNvSpPr>
          <p:nvPr/>
        </p:nvSpPr>
        <p:spPr bwMode="auto">
          <a:xfrm>
            <a:off x="457200" y="1295400"/>
            <a:ext cx="8224838" cy="5181600"/>
          </a:xfrm>
          <a:prstGeom prst="rect">
            <a:avLst/>
          </a:prstGeom>
          <a:noFill/>
          <a:ln w="9525">
            <a:noFill/>
            <a:round/>
            <a:headEnd/>
            <a:tailEnd/>
          </a:ln>
        </p:spPr>
        <p:txBody>
          <a:bodyPr lIns="0" tIns="0" rIns="0" bIns="0"/>
          <a:lstStyle/>
          <a:p>
            <a:pPr marL="328613" indent="-317500">
              <a:lnSpc>
                <a:spcPts val="3450"/>
              </a:lnSpc>
              <a:spcBef>
                <a:spcPts val="8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ssh is protocol that uses public key cryptography to encrypt a stream of communication between client and server. </a:t>
            </a:r>
          </a:p>
          <a:p>
            <a:pPr marL="328613" indent="-317500">
              <a:lnSpc>
                <a:spcPts val="3450"/>
              </a:lnSpc>
              <a:spcBef>
                <a:spcPts val="8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This allows us to privately manipulate the server.  Or “manipulations” are really just changes to files on the server that contain our web pages.  </a:t>
            </a:r>
          </a:p>
          <a:p>
            <a:pPr marL="328613" indent="-317500">
              <a:lnSpc>
                <a:spcPts val="3450"/>
              </a:lnSpc>
              <a:spcBef>
                <a:spcPts val="8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The ssh client software we use on the PC is called WinSCP. It is a file transfer program.</a:t>
            </a:r>
          </a:p>
          <a:p>
            <a:pPr marL="328613" indent="-317500">
              <a:lnSpc>
                <a:spcPts val="3450"/>
              </a:lnSpc>
              <a:spcBef>
                <a:spcPts val="8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457200" y="541338"/>
            <a:ext cx="8229600" cy="609600"/>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quizzes</a:t>
            </a:r>
          </a:p>
        </p:txBody>
      </p:sp>
      <p:sp>
        <p:nvSpPr>
          <p:cNvPr id="20482" name="Text Box 2"/>
          <p:cNvSpPr txBox="1">
            <a:spLocks noChangeArrowheads="1"/>
          </p:cNvSpPr>
          <p:nvPr/>
        </p:nvSpPr>
        <p:spPr bwMode="auto">
          <a:xfrm>
            <a:off x="457200" y="1219200"/>
            <a:ext cx="8229600" cy="5105400"/>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a:solidFill>
                  <a:srgbClr val="FFFFFF"/>
                </a:solidFill>
                <a:latin typeface="Calibri" pitchFamily="34" charset="0"/>
              </a:rPr>
              <a:t>First quiz next lecture.</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a:solidFill>
                  <a:srgbClr val="FFFFFF"/>
                </a:solidFill>
                <a:latin typeface="Calibri" pitchFamily="34" charset="0"/>
              </a:rPr>
              <a:t>If you miss a lecture, let me know in advance.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a:solidFill>
                  <a:srgbClr val="FFFFFF"/>
                </a:solidFill>
                <a:latin typeface="Calibri" pitchFamily="34" charset="0"/>
              </a:rPr>
              <a:t>Final grade is calculated by computer.  Quizzes go through a complicated discounting scheme. It disregards the worst quiz performance.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3200">
                <a:solidFill>
                  <a:srgbClr val="FFFFFF"/>
                </a:solidFill>
                <a:latin typeface="Calibri" pitchFamily="34" charset="0"/>
              </a:rPr>
              <a:t>Details about how final grades are calculated is on the course homepage. </a:t>
            </a:r>
          </a:p>
          <a:p>
            <a:pPr marL="328613" indent="-317500">
              <a:spcBef>
                <a:spcPts val="700"/>
              </a:spcBef>
              <a:buClr>
                <a:srgbClr val="FFFFFF"/>
              </a:buClr>
              <a:buFont typeface="Arial" charset="0"/>
              <a:buNone/>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en-US" sz="32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the host key</a:t>
            </a:r>
          </a:p>
        </p:txBody>
      </p:sp>
      <p:sp>
        <p:nvSpPr>
          <p:cNvPr id="79874"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When an ssh client opens a connection with a host, it requests its key.</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If you have not connected to the host before, you get a warning that your ssh client does not know the host with that key. When you accept, your ssh client remembers the key.</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If you connect to the a host you have a key stored for and the key changes, your ssh client will warn you. This may be a host controlled by a mafioso.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ext Box 1"/>
          <p:cNvSpPr txBox="1">
            <a:spLocks noChangeArrowheads="1"/>
          </p:cNvSpPr>
          <p:nvPr/>
        </p:nvSpPr>
        <p:spPr bwMode="auto">
          <a:xfrm>
            <a:off x="457200" y="274638"/>
            <a:ext cx="8226425" cy="1139825"/>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dirty="0">
                <a:solidFill>
                  <a:srgbClr val="E3EBF1"/>
                </a:solidFill>
                <a:latin typeface="Calibri" pitchFamily="34" charset="0"/>
              </a:rPr>
              <a:t>our </a:t>
            </a:r>
            <a:r>
              <a:rPr lang="en-US" sz="4000" dirty="0" smtClean="0">
                <a:solidFill>
                  <a:srgbClr val="E3EBF1"/>
                </a:solidFill>
                <a:latin typeface="Calibri" pitchFamily="34" charset="0"/>
              </a:rPr>
              <a:t>favorite host</a:t>
            </a:r>
            <a:endParaRPr lang="ru-RU" sz="4000" dirty="0">
              <a:solidFill>
                <a:srgbClr val="E3EBF1"/>
              </a:solidFill>
              <a:latin typeface="Calibri" pitchFamily="34" charset="0"/>
            </a:endParaRPr>
          </a:p>
        </p:txBody>
      </p:sp>
      <p:sp>
        <p:nvSpPr>
          <p:cNvPr id="81922" name="Text Box 2"/>
          <p:cNvSpPr txBox="1">
            <a:spLocks noChangeArrowheads="1"/>
          </p:cNvSpPr>
          <p:nvPr/>
        </p:nvSpPr>
        <p:spPr bwMode="auto">
          <a:xfrm>
            <a:off x="457200" y="1600200"/>
            <a:ext cx="8226425" cy="4924425"/>
          </a:xfrm>
          <a:prstGeom prst="rect">
            <a:avLst/>
          </a:prstGeom>
          <a:noFill/>
          <a:ln w="9525">
            <a:noFill/>
            <a:round/>
            <a:headEnd/>
            <a:tailEnd/>
          </a:ln>
        </p:spPr>
        <p:txBody>
          <a:bodyPr lIns="0" tIns="0" rIns="0" bIns="0"/>
          <a:lstStyle/>
          <a:p>
            <a:pPr marL="328613" indent="-317500">
              <a:lnSpc>
                <a:spcPts val="3338"/>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Is the machine wotan.liu.edu</a:t>
            </a:r>
          </a:p>
          <a:p>
            <a:pPr marL="328613" indent="-317500">
              <a:lnSpc>
                <a:spcPts val="3338"/>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We also say it is a “host” on the Internet. </a:t>
            </a:r>
          </a:p>
          <a:p>
            <a:pPr marL="328613" indent="-317500">
              <a:lnSpc>
                <a:spcPts val="3338"/>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wotan is the head of the gods in the Germanic legend. The name has nothing to do with Chinese food.</a:t>
            </a:r>
          </a:p>
          <a:p>
            <a:pPr marL="328613" indent="-317500">
              <a:lnSpc>
                <a:spcPts val="3338"/>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It is a humble PC.</a:t>
            </a:r>
          </a:p>
          <a:p>
            <a:pPr marL="328613" indent="-317500">
              <a:lnSpc>
                <a:spcPts val="3338"/>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It runs the testing version of Debian/GNU Linux.</a:t>
            </a:r>
          </a:p>
          <a:p>
            <a:pPr marL="328613" indent="-317500">
              <a:lnSpc>
                <a:spcPts val="3338"/>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It runs both http and ssh server software.</a:t>
            </a:r>
          </a:p>
          <a:p>
            <a:pPr marL="328613" indent="-317500">
              <a:lnSpc>
                <a:spcPts val="3338"/>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It is maintained by Thomas Krichel.</a:t>
            </a:r>
          </a:p>
          <a:p>
            <a:pPr marL="328613" indent="-317500">
              <a:lnSpc>
                <a:spcPts val="3338"/>
              </a:lnSpc>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en-GB"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user name &amp; password</a:t>
            </a:r>
          </a:p>
        </p:txBody>
      </p:sp>
      <p:sp>
        <p:nvSpPr>
          <p:cNvPr id="83970" name="Text Box 2"/>
          <p:cNvSpPr txBox="1">
            <a:spLocks noChangeArrowheads="1"/>
          </p:cNvSpPr>
          <p:nvPr/>
        </p:nvSpPr>
        <p:spPr bwMode="auto">
          <a:xfrm>
            <a:off x="457200" y="1600200"/>
            <a:ext cx="8229600" cy="3767138"/>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To open a meaningful ssh session on wotan, you need a use name and a password.</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You can choose your user name as a short form of your own name.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It should be all lowercases and can not have spaces.</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Please don't choose an insecure password. </a:t>
            </a:r>
          </a:p>
          <a:p>
            <a:pPr marL="328613" indent="-317500">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ru-RU"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after </a:t>
            </a:r>
            <a:r>
              <a:rPr lang="ru-RU" sz="4000">
                <a:solidFill>
                  <a:srgbClr val="E3EBF1"/>
                </a:solidFill>
                <a:latin typeface="Calibri" pitchFamily="34" charset="0"/>
              </a:rPr>
              <a:t>registration time </a:t>
            </a:r>
          </a:p>
        </p:txBody>
      </p:sp>
      <p:sp>
        <p:nvSpPr>
          <p:cNvPr id="86018" name="Text Box 2"/>
          <p:cNvSpPr txBox="1">
            <a:spLocks noChangeArrowheads="1"/>
          </p:cNvSpPr>
          <p:nvPr/>
        </p:nvSpPr>
        <p:spPr bwMode="auto">
          <a:xfrm>
            <a:off x="228600" y="1219200"/>
            <a:ext cx="8686800" cy="4806950"/>
          </a:xfrm>
          <a:prstGeom prst="rect">
            <a:avLst/>
          </a:prstGeom>
          <a:noFill/>
          <a:ln w="9525">
            <a:noFill/>
            <a:round/>
            <a:headEnd/>
            <a:tailEnd/>
          </a:ln>
        </p:spPr>
        <p:txBody>
          <a:bodyPr lIns="90000" tIns="46800" rIns="90000" bIns="4680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As part of the course, you are being provided with web space on the server wotan.liu.edu, at the URL</a:t>
            </a:r>
          </a:p>
          <a:p>
            <a:pPr marL="328613" indent="-317500">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	http://wotan.liu.edu/</a:t>
            </a:r>
            <a:r>
              <a:rPr lang="en-US" sz="2800">
                <a:solidFill>
                  <a:srgbClr val="FFFFFF"/>
                </a:solidFill>
                <a:latin typeface="Calibri" pitchFamily="34" charset="0"/>
              </a:rPr>
              <a:t>home/</a:t>
            </a:r>
            <a:r>
              <a:rPr lang="en-GB" sz="2800" i="1">
                <a:solidFill>
                  <a:srgbClr val="FFFFFF"/>
                </a:solidFill>
                <a:latin typeface="Calibri" pitchFamily="34" charset="0"/>
              </a:rPr>
              <a:t>user </a:t>
            </a:r>
          </a:p>
          <a:p>
            <a:pPr marL="328613" indent="-317500" algn="just">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	where </a:t>
            </a:r>
            <a:r>
              <a:rPr lang="en-GB" sz="2800" i="1">
                <a:solidFill>
                  <a:srgbClr val="FFFFFF"/>
                </a:solidFill>
                <a:latin typeface="Calibri" pitchFamily="34" charset="0"/>
              </a:rPr>
              <a:t>user</a:t>
            </a:r>
            <a:r>
              <a:rPr lang="en-GB" sz="2800">
                <a:solidFill>
                  <a:srgbClr val="FFFFFF"/>
                </a:solidFill>
                <a:latin typeface="Calibri" pitchFamily="34" charset="0"/>
              </a:rPr>
              <a:t> is a user name that you have chosen. </a:t>
            </a:r>
          </a:p>
          <a:p>
            <a:pPr marL="328613" indent="-317500" algn="just">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This shows a list of available fails as prepared by the web server at wotan. </a:t>
            </a:r>
          </a:p>
          <a:p>
            <a:pPr marL="328613" indent="-317500" algn="just">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When you are there, click on "validated.html".</a:t>
            </a:r>
          </a:p>
          <a:p>
            <a:pPr marL="328613" indent="-317500" algn="just">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This is a page that Thomas has prepared for you.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WinSCP</a:t>
            </a:r>
          </a:p>
        </p:txBody>
      </p:sp>
      <p:sp>
        <p:nvSpPr>
          <p:cNvPr id="88066" name="Text Box 2"/>
          <p:cNvSpPr txBox="1">
            <a:spLocks noChangeArrowheads="1"/>
          </p:cNvSpPr>
          <p:nvPr/>
        </p:nvSpPr>
        <p:spPr bwMode="auto">
          <a:xfrm>
            <a:off x="457200" y="1295400"/>
            <a:ext cx="8220075" cy="5181600"/>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On MS Windows machine, we can use the winscp software as an ssh client.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WinSCP uses ssh as a means to transfer files.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When WinSCP saves a file, it may require to open a new connection and will ask you the password again. This request may be in a window you can’t immediately see.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ext Box 1"/>
          <p:cNvSpPr txBox="1">
            <a:spLocks noChangeArrowheads="1"/>
          </p:cNvSpPr>
          <p:nvPr/>
        </p:nvSpPr>
        <p:spPr bwMode="auto">
          <a:xfrm>
            <a:off x="381000" y="228600"/>
            <a:ext cx="8229600" cy="884238"/>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a:solidFill>
                  <a:srgbClr val="E3EBF1"/>
                </a:solidFill>
                <a:latin typeface="Calibri" pitchFamily="34" charset="0"/>
              </a:rPr>
              <a:t>open a wotan session with winscp</a:t>
            </a:r>
          </a:p>
        </p:txBody>
      </p:sp>
      <p:sp>
        <p:nvSpPr>
          <p:cNvPr id="90114" name="Text Box 2"/>
          <p:cNvSpPr txBox="1">
            <a:spLocks noChangeArrowheads="1"/>
          </p:cNvSpPr>
          <p:nvPr/>
        </p:nvSpPr>
        <p:spPr bwMode="auto">
          <a:xfrm>
            <a:off x="381000" y="1066800"/>
            <a:ext cx="8305800" cy="5345113"/>
          </a:xfrm>
          <a:prstGeom prst="rect">
            <a:avLst/>
          </a:prstGeom>
          <a:noFill/>
          <a:ln w="9525">
            <a:noFill/>
            <a:round/>
            <a:headEnd/>
            <a:tailEnd/>
          </a:ln>
        </p:spPr>
        <p:txBody>
          <a:bodyPr lIns="90000" tIns="46800" rIns="90000" bIns="4680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If you see a list of session, click on “new session”.</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The host name is “wotan.liu.edu”.</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Give your user name.</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Click on “save”, this will save the session, after “ok”.</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You will be lead to the list of saved sessions, double-click to open a session.</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At initial connection, you will be shown a warning message that you can ignore.</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When saving or duplicating files, you may be asked to enter your password again. Watch out for that.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p:cNvSpPr>
            <a:spLocks noGrp="1"/>
          </p:cNvSpPr>
          <p:nvPr>
            <p:ph type="title"/>
          </p:nvPr>
        </p:nvSpPr>
        <p:spPr/>
        <p:txBody>
          <a:bodyPr/>
          <a:lstStyle/>
          <a:p>
            <a:r>
              <a:rPr lang="en-US" smtClean="0"/>
              <a:t>WinSCP “open”</a:t>
            </a:r>
          </a:p>
        </p:txBody>
      </p:sp>
      <p:sp>
        <p:nvSpPr>
          <p:cNvPr id="92162" name="Content Placeholder 2"/>
          <p:cNvSpPr>
            <a:spLocks noGrp="1"/>
          </p:cNvSpPr>
          <p:nvPr>
            <p:ph idx="1"/>
          </p:nvPr>
        </p:nvSpPr>
        <p:spPr/>
        <p:txBody>
          <a:bodyPr/>
          <a:lstStyle/>
          <a:p>
            <a:r>
              <a:rPr lang="en-US" smtClean="0"/>
              <a:t>If you right-click to “open” a file, a copy of the file on wotan will be downloaded to a temporary space.</a:t>
            </a:r>
          </a:p>
          <a:p>
            <a:r>
              <a:rPr lang="en-US" smtClean="0"/>
              <a:t>An application may be run on the local machine that will read/write the file. </a:t>
            </a:r>
          </a:p>
          <a:p>
            <a:r>
              <a:rPr lang="en-US" smtClean="0"/>
              <a:t>When the temporary file is written, WinSCP will try to upload the new version to wotan.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ext Box 1"/>
          <p:cNvSpPr txBox="1">
            <a:spLocks noChangeArrowheads="1"/>
          </p:cNvSpPr>
          <p:nvPr/>
        </p:nvSpPr>
        <p:spPr bwMode="auto">
          <a:xfrm>
            <a:off x="381000" y="228600"/>
            <a:ext cx="8229600" cy="609600"/>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important rule</a:t>
            </a:r>
          </a:p>
        </p:txBody>
      </p:sp>
      <p:sp>
        <p:nvSpPr>
          <p:cNvPr id="104450" name="Text Box 2"/>
          <p:cNvSpPr txBox="1">
            <a:spLocks noChangeArrowheads="1"/>
          </p:cNvSpPr>
          <p:nvPr/>
        </p:nvSpPr>
        <p:spPr bwMode="auto">
          <a:xfrm>
            <a:off x="457200" y="914400"/>
            <a:ext cx="8229600" cy="5537200"/>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When you compose web pages, you use winscp / textwrangler.</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When you look at your own web pages, you use a common web user agent.</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Never use winscp to look at your own web pages. You will not rot in hell, but you will be confused.</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Always open two windows and keep the open</a:t>
            </a:r>
          </a:p>
          <a:p>
            <a:pPr marL="731838" lvl="1" indent="-274638">
              <a:lnSpc>
                <a:spcPct val="110000"/>
              </a:lnSpc>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one with a web browser</a:t>
            </a:r>
          </a:p>
          <a:p>
            <a:pPr marL="731838" lvl="1" indent="-274638">
              <a:lnSpc>
                <a:spcPct val="110000"/>
              </a:lnSpc>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the other with WinSCP</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ext Box 1"/>
          <p:cNvSpPr txBox="1">
            <a:spLocks noChangeArrowheads="1"/>
          </p:cNvSpPr>
          <p:nvPr/>
        </p:nvSpPr>
        <p:spPr bwMode="auto">
          <a:xfrm>
            <a:off x="457200" y="274638"/>
            <a:ext cx="8224838" cy="1138237"/>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ssh and mac os/x</a:t>
            </a:r>
          </a:p>
        </p:txBody>
      </p:sp>
      <p:sp>
        <p:nvSpPr>
          <p:cNvPr id="100354" name="Text Box 2"/>
          <p:cNvSpPr txBox="1">
            <a:spLocks noChangeArrowheads="1"/>
          </p:cNvSpPr>
          <p:nvPr/>
        </p:nvSpPr>
        <p:spPr bwMode="auto">
          <a:xfrm>
            <a:off x="457200" y="1600200"/>
            <a:ext cx="8224838" cy="4837113"/>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In the past I told Mac users to investigate  investigate a software called fugu: http://rsug.itd.umich.edu/software/fugu/</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A student made me aware of TextWrangler at http://www.barebones.com/products/textwrangler/</a:t>
            </a:r>
          </a:p>
          <a:p>
            <a:pPr marL="731838" lvl="1" indent="-274638">
              <a:lnSpc>
                <a:spcPct val="110000"/>
              </a:lnSpc>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400">
                <a:solidFill>
                  <a:srgbClr val="FFFFFF"/>
                </a:solidFill>
                <a:latin typeface="Calibri" pitchFamily="34" charset="0"/>
              </a:rPr>
              <a:t>This is an editor, not an ssh client but</a:t>
            </a:r>
          </a:p>
          <a:p>
            <a:pPr marL="731838" lvl="1" indent="-274638">
              <a:lnSpc>
                <a:spcPct val="110000"/>
              </a:lnSpc>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400">
                <a:solidFill>
                  <a:srgbClr val="FFFFFF"/>
                </a:solidFill>
                <a:latin typeface="Calibri" pitchFamily="34" charset="0"/>
              </a:rPr>
              <a:t>It has support for remote file storing via ssh.</a:t>
            </a:r>
          </a:p>
          <a:p>
            <a:pPr marL="731838" lvl="1" indent="-274638">
              <a:lnSpc>
                <a:spcPct val="110000"/>
              </a:lnSpc>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400">
                <a:solidFill>
                  <a:srgbClr val="FFFFFF"/>
                </a:solidFill>
                <a:latin typeface="Calibri" pitchFamily="34" charset="0"/>
              </a:rPr>
              <a:t>I think it also has a HTML editing mode. </a:t>
            </a:r>
          </a:p>
          <a:p>
            <a:pPr marL="731838" lvl="1" indent="-274638">
              <a:lnSpc>
                <a:spcPct val="110000"/>
              </a:lnSpc>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400">
                <a:solidFill>
                  <a:srgbClr val="FFFFFF"/>
                </a:solidFill>
                <a:latin typeface="Calibri" pitchFamily="34" charset="0"/>
              </a:rPr>
              <a:t>My student was pleased with it.  </a:t>
            </a:r>
          </a:p>
          <a:p>
            <a:pPr marL="328613" indent="-317500">
              <a:lnSpc>
                <a:spcPct val="110000"/>
              </a:lnSpc>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en-US">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terminal on the mac</a:t>
            </a:r>
          </a:p>
        </p:txBody>
      </p:sp>
      <p:sp>
        <p:nvSpPr>
          <p:cNvPr id="102402"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If you are using terminal on the mac, you can use it to directly connect to the terminal on wotan. This can be done by the issuing the command</a:t>
            </a:r>
          </a:p>
          <a:p>
            <a:pPr marL="328613" indent="-317500">
              <a:lnSpc>
                <a:spcPct val="11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   ssh wotan.liu.edu</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You will be asked for your password.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You can set up authentication via public keys to avoid having to give passwords.</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Ask Thomas for further information about this rather cool feature. </a:t>
            </a:r>
          </a:p>
          <a:p>
            <a:pPr marL="328613" indent="-317500">
              <a:lnSpc>
                <a:spcPct val="110000"/>
              </a:lnSpc>
              <a:spcBef>
                <a:spcPts val="700"/>
              </a:spcBef>
              <a:buClr>
                <a:srgbClr val="FFFFFF"/>
              </a:buClr>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457200" y="274638"/>
            <a:ext cx="8224838" cy="1138237"/>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other assignments</a:t>
            </a:r>
          </a:p>
        </p:txBody>
      </p:sp>
      <p:sp>
        <p:nvSpPr>
          <p:cNvPr id="22530" name="Text Box 2"/>
          <p:cNvSpPr txBox="1">
            <a:spLocks noChangeArrowheads="1"/>
          </p:cNvSpPr>
          <p:nvPr/>
        </p:nvSpPr>
        <p:spPr bwMode="auto">
          <a:xfrm>
            <a:off x="457200" y="1600200"/>
            <a:ext cx="8224838" cy="4560888"/>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134475" algn="l"/>
                <a:tab pos="9591675" algn="l"/>
                <a:tab pos="10048875" algn="l"/>
                <a:tab pos="10506075" algn="l"/>
                <a:tab pos="10509250" algn="l"/>
                <a:tab pos="10512425" algn="l"/>
              </a:tabLst>
            </a:pPr>
            <a:r>
              <a:rPr lang="en-GB" sz="2800">
                <a:solidFill>
                  <a:srgbClr val="FFFFFF"/>
                </a:solidFill>
                <a:latin typeface="Calibri" pitchFamily="34" charset="0"/>
              </a:rPr>
              <a:t>the web site plan	</a:t>
            </a:r>
          </a:p>
          <a:p>
            <a:pPr marL="731838" lvl="1" indent="-274638">
              <a:spcBef>
                <a:spcPts val="600"/>
              </a:spcBef>
              <a:buClr>
                <a:srgbClr val="FFFFFF"/>
              </a:buClr>
              <a:buFont typeface="Arial" charset="0"/>
              <a:buChar char="–"/>
              <a:tabLst>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134475" algn="l"/>
                <a:tab pos="9591675" algn="l"/>
                <a:tab pos="10048875" algn="l"/>
                <a:tab pos="10506075" algn="l"/>
                <a:tab pos="10509250" algn="l"/>
                <a:tab pos="10512425" algn="l"/>
              </a:tabLst>
            </a:pPr>
            <a:r>
              <a:rPr lang="en-GB" sz="2400">
                <a:solidFill>
                  <a:srgbClr val="FFFFFF"/>
                </a:solidFill>
                <a:latin typeface="Calibri" pitchFamily="34" charset="0"/>
              </a:rPr>
              <a:t>to be handed in next week</a:t>
            </a:r>
          </a:p>
          <a:p>
            <a:pPr marL="731838" lvl="1" indent="-274638">
              <a:spcBef>
                <a:spcPts val="600"/>
              </a:spcBef>
              <a:buClr>
                <a:srgbClr val="FFFFFF"/>
              </a:buClr>
              <a:buFont typeface="Arial" charset="0"/>
              <a:buChar char="–"/>
              <a:tabLst>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134475" algn="l"/>
                <a:tab pos="9591675" algn="l"/>
                <a:tab pos="10048875" algn="l"/>
                <a:tab pos="10506075" algn="l"/>
                <a:tab pos="10509250" algn="l"/>
                <a:tab pos="10512425" algn="l"/>
              </a:tabLst>
            </a:pPr>
            <a:r>
              <a:rPr lang="en-GB" sz="2400">
                <a:solidFill>
                  <a:srgbClr val="FFFFFF"/>
                </a:solidFill>
                <a:latin typeface="Calibri" pitchFamily="34" charset="0"/>
              </a:rPr>
              <a:t>discussed at the end of today</a:t>
            </a:r>
          </a:p>
          <a:p>
            <a:pPr marL="328613" indent="-317500">
              <a:spcBef>
                <a:spcPts val="700"/>
              </a:spcBef>
              <a:buClr>
                <a:srgbClr val="FFFFFF"/>
              </a:buClr>
              <a:buFont typeface="Arial" charset="0"/>
              <a:buChar char="•"/>
              <a:tabLst>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134475" algn="l"/>
                <a:tab pos="9591675" algn="l"/>
                <a:tab pos="10048875" algn="l"/>
                <a:tab pos="10506075" algn="l"/>
                <a:tab pos="10509250" algn="l"/>
                <a:tab pos="10512425" algn="l"/>
              </a:tabLst>
            </a:pPr>
            <a:r>
              <a:rPr lang="en-GB" sz="2800">
                <a:solidFill>
                  <a:srgbClr val="FFFFFF"/>
                </a:solidFill>
                <a:latin typeface="Calibri" pitchFamily="34" charset="0"/>
              </a:rPr>
              <a:t>the web site assessment</a:t>
            </a:r>
          </a:p>
          <a:p>
            <a:pPr marL="731838" lvl="1" indent="-274638">
              <a:spcBef>
                <a:spcPts val="600"/>
              </a:spcBef>
              <a:buClr>
                <a:srgbClr val="FFFFFF"/>
              </a:buClr>
              <a:buFont typeface="Arial" charset="0"/>
              <a:buChar char="–"/>
              <a:tabLst>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134475" algn="l"/>
                <a:tab pos="9591675" algn="l"/>
                <a:tab pos="10048875" algn="l"/>
                <a:tab pos="10506075" algn="l"/>
                <a:tab pos="10509250" algn="l"/>
                <a:tab pos="10512425" algn="l"/>
              </a:tabLst>
            </a:pPr>
            <a:r>
              <a:rPr lang="en-US" sz="2400">
                <a:solidFill>
                  <a:srgbClr val="FFFFFF"/>
                </a:solidFill>
                <a:latin typeface="Calibri" pitchFamily="34" charset="0"/>
              </a:rPr>
              <a:t>to be done later</a:t>
            </a:r>
          </a:p>
          <a:p>
            <a:pPr marL="731838" lvl="1" indent="-274638">
              <a:spcBef>
                <a:spcPts val="600"/>
              </a:spcBef>
              <a:buClr>
                <a:srgbClr val="FFFFFF"/>
              </a:buClr>
              <a:buFont typeface="Arial" charset="0"/>
              <a:buChar char="–"/>
              <a:tabLst>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134475" algn="l"/>
                <a:tab pos="9591675" algn="l"/>
                <a:tab pos="10048875" algn="l"/>
                <a:tab pos="10506075" algn="l"/>
                <a:tab pos="10509250" algn="l"/>
                <a:tab pos="10512425" algn="l"/>
              </a:tabLst>
            </a:pPr>
            <a:r>
              <a:rPr lang="en-US" sz="2400">
                <a:solidFill>
                  <a:srgbClr val="FFFFFF"/>
                </a:solidFill>
                <a:latin typeface="Calibri" pitchFamily="34" charset="0"/>
              </a:rPr>
              <a:t>discussed next slide</a:t>
            </a:r>
          </a:p>
          <a:p>
            <a:pPr marL="328613" indent="-317500">
              <a:spcBef>
                <a:spcPts val="700"/>
              </a:spcBef>
              <a:buClr>
                <a:srgbClr val="FFFFFF"/>
              </a:buClr>
              <a:buFont typeface="Arial" charset="0"/>
              <a:buChar char="•"/>
              <a:tabLst>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134475" algn="l"/>
                <a:tab pos="9591675" algn="l"/>
                <a:tab pos="10048875" algn="l"/>
                <a:tab pos="10506075" algn="l"/>
                <a:tab pos="10509250" algn="l"/>
                <a:tab pos="10512425" algn="l"/>
              </a:tabLst>
            </a:pPr>
            <a:r>
              <a:rPr lang="en-GB" sz="2800">
                <a:solidFill>
                  <a:srgbClr val="FFFFFF"/>
                </a:solidFill>
                <a:latin typeface="Calibri" pitchFamily="34" charset="0"/>
              </a:rPr>
              <a:t>the final web site</a:t>
            </a:r>
          </a:p>
          <a:p>
            <a:pPr marL="731838" lvl="1" indent="-274638">
              <a:spcBef>
                <a:spcPts val="600"/>
              </a:spcBef>
              <a:buClr>
                <a:srgbClr val="FFFFFF"/>
              </a:buClr>
              <a:buFont typeface="Arial" charset="0"/>
              <a:buChar char="–"/>
              <a:tabLst>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134475" algn="l"/>
                <a:tab pos="9591675" algn="l"/>
                <a:tab pos="10048875" algn="l"/>
                <a:tab pos="10506075" algn="l"/>
                <a:tab pos="10509250" algn="l"/>
                <a:tab pos="10512425" algn="l"/>
              </a:tabLst>
            </a:pPr>
            <a:r>
              <a:rPr lang="en-GB" sz="2400">
                <a:solidFill>
                  <a:srgbClr val="FFFFFF"/>
                </a:solidFill>
                <a:latin typeface="Calibri" pitchFamily="34" charset="0"/>
              </a:rPr>
              <a:t>to be handed in at the end</a:t>
            </a:r>
          </a:p>
          <a:p>
            <a:pPr marL="731838" lvl="1" indent="-274638">
              <a:spcBef>
                <a:spcPts val="600"/>
              </a:spcBef>
              <a:buClr>
                <a:srgbClr val="FFFFFF"/>
              </a:buClr>
              <a:buFont typeface="Arial" charset="0"/>
              <a:buChar char="–"/>
              <a:tabLst>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134475" algn="l"/>
                <a:tab pos="9591675" algn="l"/>
                <a:tab pos="10048875" algn="l"/>
                <a:tab pos="10506075" algn="l"/>
                <a:tab pos="10509250" algn="l"/>
                <a:tab pos="10512425" algn="l"/>
              </a:tabLst>
            </a:pPr>
            <a:r>
              <a:rPr lang="en-GB" sz="2400">
                <a:solidFill>
                  <a:srgbClr val="FFFFFF"/>
                </a:solidFill>
                <a:latin typeface="Calibri" pitchFamily="34" charset="0"/>
              </a:rPr>
              <a:t>discussed after next slide</a:t>
            </a:r>
          </a:p>
          <a:p>
            <a:pPr marL="328613" indent="-317500">
              <a:lnSpc>
                <a:spcPts val="2825"/>
              </a:lnSpc>
              <a:spcBef>
                <a:spcPts val="700"/>
              </a:spcBef>
              <a:tabLst>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134475" algn="l"/>
                <a:tab pos="9591675" algn="l"/>
                <a:tab pos="10048875" algn="l"/>
                <a:tab pos="10506075" algn="l"/>
                <a:tab pos="10509250" algn="l"/>
                <a:tab pos="10512425" algn="l"/>
              </a:tabLst>
            </a:pPr>
            <a:endParaRPr lang="en-GB">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a:solidFill>
                  <a:srgbClr val="E3EBF1"/>
                </a:solidFill>
                <a:latin typeface="Calibri" pitchFamily="34" charset="0"/>
              </a:rPr>
              <a:t>initial remote files on wotan</a:t>
            </a:r>
          </a:p>
        </p:txBody>
      </p:sp>
      <p:sp>
        <p:nvSpPr>
          <p:cNvPr id="93186" name="Text Box 2"/>
          <p:cNvSpPr txBox="1">
            <a:spLocks noChangeArrowheads="1"/>
          </p:cNvSpPr>
          <p:nvPr/>
        </p:nvSpPr>
        <p:spPr bwMode="auto">
          <a:xfrm>
            <a:off x="457200" y="1257300"/>
            <a:ext cx="8229600" cy="4895850"/>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a:solidFill>
                  <a:srgbClr val="FFFFFF"/>
                </a:solidFill>
                <a:latin typeface="Calibri" pitchFamily="34" charset="0"/>
              </a:rPr>
              <a:t>A set of files starting with a dot. Leave them alone.</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a:solidFill>
                  <a:srgbClr val="FFFFFF"/>
                </a:solidFill>
                <a:latin typeface="Calibri" pitchFamily="34" charset="0"/>
              </a:rPr>
              <a:t>A directory called public_html</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This is the place where web masters exert their magic. You can go into that directory to see the files that you have on your web site at the moment.</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There should be three file</a:t>
            </a:r>
            <a:r>
              <a:rPr lang="en-US" sz="2400">
                <a:solidFill>
                  <a:srgbClr val="FFFFFF"/>
                </a:solidFill>
                <a:latin typeface="Calibri" pitchFamily="34" charset="0"/>
              </a:rPr>
              <a:t>s</a:t>
            </a:r>
          </a:p>
          <a:p>
            <a:pPr marL="1141413" lvl="2" indent="-227013">
              <a:spcBef>
                <a:spcPts val="5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main.css</a:t>
            </a:r>
          </a:p>
          <a:p>
            <a:pPr marL="1141413" lvl="2" indent="-227013">
              <a:spcBef>
                <a:spcPts val="5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main.js</a:t>
            </a:r>
          </a:p>
          <a:p>
            <a:pPr marL="1141413" lvl="2" indent="-227013">
              <a:spcBef>
                <a:spcPts val="5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validated.html</a:t>
            </a:r>
          </a:p>
          <a:p>
            <a:pPr marL="731838" lvl="1" indent="-274638">
              <a:spcBef>
                <a:spcPts val="600"/>
              </a:spcBef>
              <a:buClr>
                <a:srgbClr val="FFFFFF"/>
              </a:buCl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en-GB" sz="24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ext Box 1"/>
          <p:cNvSpPr txBox="1">
            <a:spLocks noChangeArrowheads="1"/>
          </p:cNvSpPr>
          <p:nvPr/>
        </p:nvSpPr>
        <p:spPr bwMode="auto">
          <a:xfrm>
            <a:off x="457200" y="274638"/>
            <a:ext cx="8226425" cy="1139825"/>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a:solidFill>
                  <a:srgbClr val="E3EBF1"/>
                </a:solidFill>
                <a:latin typeface="Calibri" pitchFamily="34" charset="0"/>
              </a:rPr>
              <a:t>copying validated.html</a:t>
            </a:r>
          </a:p>
        </p:txBody>
      </p:sp>
      <p:sp>
        <p:nvSpPr>
          <p:cNvPr id="95234" name="Text Box 2"/>
          <p:cNvSpPr txBox="1">
            <a:spLocks noChangeArrowheads="1"/>
          </p:cNvSpPr>
          <p:nvPr/>
        </p:nvSpPr>
        <p:spPr bwMode="auto">
          <a:xfrm>
            <a:off x="457200" y="1295400"/>
            <a:ext cx="8226425" cy="5029200"/>
          </a:xfrm>
          <a:prstGeom prst="rect">
            <a:avLst/>
          </a:prstGeom>
          <a:noFill/>
          <a:ln w="9525">
            <a:noFill/>
            <a:round/>
            <a:headEnd/>
            <a:tailEnd/>
          </a:ln>
        </p:spPr>
        <p:txBody>
          <a:bodyPr lIns="0" tIns="0" rIns="0" bIns="0"/>
          <a:lstStyle/>
          <a:p>
            <a:pPr marL="328613" indent="-317500">
              <a:lnSpc>
                <a:spcPts val="2825"/>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dirty="0">
                <a:solidFill>
                  <a:srgbClr val="FFFFFF"/>
                </a:solidFill>
                <a:latin typeface="Calibri" pitchFamily="34" charset="0"/>
              </a:rPr>
              <a:t>validated.html is your model web page.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dirty="0">
                <a:solidFill>
                  <a:srgbClr val="FFFFFF"/>
                </a:solidFill>
                <a:latin typeface="Calibri" pitchFamily="34" charset="0"/>
              </a:rPr>
              <a:t>To create a new web page, right click, on validated.html, and choose “duplicate” from the menu. Do not choose “copy”.</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dirty="0">
                <a:solidFill>
                  <a:srgbClr val="FFFFFF"/>
                </a:solidFill>
                <a:latin typeface="Calibri" pitchFamily="34" charset="0"/>
              </a:rPr>
              <a:t>You will be asked to supply a name for the file.  Erase any contents in the dialog box, and then enter the file name you want to create (say test.html). Always have that file name end with “.html”.</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dirty="0">
                <a:solidFill>
                  <a:srgbClr val="FFFFFF"/>
                </a:solidFill>
                <a:latin typeface="Calibri" pitchFamily="34" charset="0"/>
              </a:rPr>
              <a:t>You may be asked to give your password again.</a:t>
            </a:r>
          </a:p>
          <a:p>
            <a:pPr marL="328613" indent="-317500">
              <a:spcBef>
                <a:spcPts val="700"/>
              </a:spcBef>
              <a:buClr>
                <a:srgbClr val="FFFFFF"/>
              </a:buCl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en-GB" sz="2800" dirty="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a:solidFill>
                  <a:srgbClr val="E3EBF1"/>
                </a:solidFill>
                <a:latin typeface="Calibri" pitchFamily="34" charset="0"/>
              </a:rPr>
              <a:t>test.html</a:t>
            </a:r>
          </a:p>
        </p:txBody>
      </p:sp>
      <p:sp>
        <p:nvSpPr>
          <p:cNvPr id="97282" name="Text Box 2"/>
          <p:cNvSpPr txBox="1">
            <a:spLocks noChangeArrowheads="1"/>
          </p:cNvSpPr>
          <p:nvPr/>
        </p:nvSpPr>
        <p:spPr bwMode="auto">
          <a:xfrm>
            <a:off x="457200" y="1600200"/>
            <a:ext cx="8229600" cy="4525963"/>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In your test.html file, look for the  </a:t>
            </a:r>
          </a:p>
          <a:p>
            <a:pPr marL="328613" indent="-317500">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    &lt;p id="validator"&gt;</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Right before that string, insert</a:t>
            </a:r>
          </a:p>
          <a:p>
            <a:pPr marL="328613" indent="-317500">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    &lt;div&gt;Hello, world!&lt;/div&gt;</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Save your file.</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Do not double click test.html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Open a web user agent, point it to the URL http://wotan.liu.edu/home/</a:t>
            </a:r>
            <a:r>
              <a:rPr lang="en-GB" sz="2800" i="1">
                <a:solidFill>
                  <a:srgbClr val="FFFFFF"/>
                </a:solidFill>
                <a:latin typeface="Calibri" pitchFamily="34" charset="0"/>
              </a:rPr>
              <a:t>user</a:t>
            </a:r>
            <a:r>
              <a:rPr lang="en-GB" sz="2800">
                <a:solidFill>
                  <a:srgbClr val="FFFFFF"/>
                </a:solidFill>
                <a:latin typeface="Calibri" pitchFamily="34" charset="0"/>
              </a:rPr>
              <a:t>/test.html where </a:t>
            </a:r>
            <a:r>
              <a:rPr lang="en-GB" sz="2800" i="1">
                <a:solidFill>
                  <a:srgbClr val="FFFFFF"/>
                </a:solidFill>
                <a:latin typeface="Calibri" pitchFamily="34" charset="0"/>
              </a:rPr>
              <a:t>user</a:t>
            </a:r>
            <a:r>
              <a:rPr lang="en-GB" sz="2800">
                <a:solidFill>
                  <a:srgbClr val="FFFFFF"/>
                </a:solidFill>
                <a:latin typeface="Calibri" pitchFamily="34" charset="0"/>
              </a:rPr>
              <a:t> is your user name.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p:nvPr>
        </p:nvSpPr>
        <p:spPr/>
        <p:txBody>
          <a:bodyPr/>
          <a:lstStyle/>
          <a:p>
            <a:r>
              <a:rPr lang="en-US" smtClean="0"/>
              <a:t>collapsing of whitespace</a:t>
            </a:r>
          </a:p>
        </p:txBody>
      </p:sp>
      <p:sp>
        <p:nvSpPr>
          <p:cNvPr id="99330" name="Content Placeholder 2"/>
          <p:cNvSpPr>
            <a:spLocks noGrp="1"/>
          </p:cNvSpPr>
          <p:nvPr>
            <p:ph idx="1"/>
          </p:nvPr>
        </p:nvSpPr>
        <p:spPr/>
        <p:txBody>
          <a:bodyPr/>
          <a:lstStyle/>
          <a:p>
            <a:r>
              <a:rPr lang="en-US" smtClean="0"/>
              <a:t>The characters “newline”, “carriage return” , “tabulation character” and “blank” are  collectively referred to as “whitespace”.</a:t>
            </a:r>
          </a:p>
          <a:p>
            <a:r>
              <a:rPr lang="en-US" smtClean="0"/>
              <a:t>Web browsers normally “collapse” whitespace found in HTML. That means, the replace sequences of whitespace characters by a single blank, for purposes of display.</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Text Box 1"/>
          <p:cNvSpPr txBox="1">
            <a:spLocks noChangeArrowheads="1"/>
          </p:cNvSpPr>
          <p:nvPr/>
        </p:nvSpPr>
        <p:spPr bwMode="auto">
          <a:xfrm>
            <a:off x="457200" y="274638"/>
            <a:ext cx="8224838" cy="1138237"/>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the non breaking space</a:t>
            </a:r>
          </a:p>
        </p:txBody>
      </p:sp>
      <p:sp>
        <p:nvSpPr>
          <p:cNvPr id="805891" name="Text Box 2"/>
          <p:cNvSpPr txBox="1">
            <a:spLocks noChangeArrowheads="1"/>
          </p:cNvSpPr>
          <p:nvPr/>
        </p:nvSpPr>
        <p:spPr bwMode="auto">
          <a:xfrm>
            <a:off x="457200" y="1600200"/>
            <a:ext cx="8224838" cy="4521200"/>
          </a:xfrm>
          <a:prstGeom prst="rect">
            <a:avLst/>
          </a:prstGeom>
          <a:noFill/>
          <a:ln w="9525">
            <a:noFill/>
            <a:round/>
            <a:headEnd/>
            <a:tailEnd/>
          </a:ln>
        </p:spPr>
        <p:txBody>
          <a:bodyPr lIns="0" tIns="0" rIns="0" bIns="0"/>
          <a:lstStyle/>
          <a:p>
            <a:pPr marL="328613" indent="-317500">
              <a:lnSpc>
                <a:spcPct val="105000"/>
              </a:lnSpc>
              <a:spcBef>
                <a:spcPts val="725"/>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Whitespace is usually collapsed by browsers. That is, two or more whitespace characters are treated just as one whitespace character. </a:t>
            </a:r>
          </a:p>
          <a:p>
            <a:pPr marL="328613" indent="-317500">
              <a:lnSpc>
                <a:spcPct val="105000"/>
              </a:lnSpc>
              <a:spcBef>
                <a:spcPts val="725"/>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character &amp;#xA0; or &amp;nbsp; is the non-breaking space. It is not considered to be a whitespace character.</a:t>
            </a:r>
          </a:p>
          <a:p>
            <a:pPr marL="328613" indent="-317500">
              <a:lnSpc>
                <a:spcPct val="105000"/>
              </a:lnSpc>
              <a:spcBef>
                <a:spcPts val="725"/>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You can use the non-breaking space to build whitespace that does not collapse.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ext Box 1"/>
          <p:cNvSpPr txBox="1">
            <a:spLocks noChangeArrowheads="1"/>
          </p:cNvSpPr>
          <p:nvPr/>
        </p:nvSpPr>
        <p:spPr bwMode="auto">
          <a:xfrm>
            <a:off x="457200" y="493713"/>
            <a:ext cx="8229600" cy="703262"/>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the web about itself</a:t>
            </a:r>
          </a:p>
        </p:txBody>
      </p:sp>
      <p:sp>
        <p:nvSpPr>
          <p:cNvPr id="106498" name="Text Box 2"/>
          <p:cNvSpPr txBox="1">
            <a:spLocks noChangeArrowheads="1"/>
          </p:cNvSpPr>
          <p:nvPr/>
        </p:nvSpPr>
        <p:spPr bwMode="auto">
          <a:xfrm>
            <a:off x="457200" y="1244600"/>
            <a:ext cx="8534400" cy="4387850"/>
          </a:xfrm>
          <a:prstGeom prst="rect">
            <a:avLst/>
          </a:prstGeom>
          <a:noFill/>
          <a:ln w="9525">
            <a:noFill/>
            <a:round/>
            <a:headEnd/>
            <a:tailEnd/>
          </a:ln>
        </p:spPr>
        <p:txBody>
          <a:bodyPr lIns="90000" tIns="46800" rIns="90000" bIns="46800"/>
          <a:lstStyle/>
          <a:p>
            <a:pPr>
              <a:spcBef>
                <a:spcPts val="700"/>
              </a:spcBef>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pPr>
            <a:r>
              <a:rPr lang="en-GB" sz="2800">
                <a:solidFill>
                  <a:srgbClr val="FFFFFF"/>
                </a:solidFill>
                <a:latin typeface="Calibri" pitchFamily="34" charset="0"/>
              </a:rPr>
              <a:t>   According the W3C: the World Wide Web (Web) is a network of information resources. The Web relies on four standards to make these resources readily available to the widest possible audience:</a:t>
            </a:r>
          </a:p>
          <a:p>
            <a:pPr marL="731838" lvl="1" indent="-274638">
              <a:spcBef>
                <a:spcPts val="600"/>
              </a:spcBef>
              <a:buClr>
                <a:srgbClr val="FFFFFF"/>
              </a:buClr>
              <a:buFont typeface="Arial" charset="0"/>
              <a:buChar cha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pPr>
            <a:r>
              <a:rPr lang="en-GB" sz="2400">
                <a:solidFill>
                  <a:srgbClr val="FFFFFF"/>
                </a:solidFill>
                <a:latin typeface="Calibri" pitchFamily="34" charset="0"/>
              </a:rPr>
              <a:t>A uniform naming scheme for locating resources on the Web (i.e. URIs). </a:t>
            </a:r>
          </a:p>
          <a:p>
            <a:pPr marL="731838" lvl="1" indent="-274638">
              <a:spcBef>
                <a:spcPts val="600"/>
              </a:spcBef>
              <a:buClr>
                <a:srgbClr val="FFFFFF"/>
              </a:buClr>
              <a:buFont typeface="Arial" charset="0"/>
              <a:buChar cha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pPr>
            <a:r>
              <a:rPr lang="en-GB" sz="2400">
                <a:solidFill>
                  <a:srgbClr val="FFFFFF"/>
                </a:solidFill>
                <a:latin typeface="Calibri" pitchFamily="34" charset="0"/>
              </a:rPr>
              <a:t>Protocols for access to named resources over the Internet (e.g., http). </a:t>
            </a:r>
          </a:p>
          <a:p>
            <a:pPr marL="731838" lvl="1" indent="-274638">
              <a:spcBef>
                <a:spcPts val="600"/>
              </a:spcBef>
              <a:buClr>
                <a:srgbClr val="FFFFFF"/>
              </a:buClr>
              <a:buFont typeface="Arial" charset="0"/>
              <a:buChar cha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pPr>
            <a:r>
              <a:rPr lang="en-GB" sz="2400">
                <a:solidFill>
                  <a:srgbClr val="FFFFFF"/>
                </a:solidFill>
                <a:latin typeface="Calibri" pitchFamily="34" charset="0"/>
              </a:rPr>
              <a:t>Hypertext, for easy navigation among resources (e.g., HTML).</a:t>
            </a:r>
          </a:p>
          <a:p>
            <a:pPr marL="731838" lvl="1" indent="-274638">
              <a:spcBef>
                <a:spcPts val="600"/>
              </a:spcBef>
              <a:buClr>
                <a:srgbClr val="FFFFFF"/>
              </a:buClr>
              <a:buFont typeface="Arial" charset="0"/>
              <a:buChar cha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pPr>
            <a:r>
              <a:rPr lang="en-GB" sz="2400">
                <a:solidFill>
                  <a:srgbClr val="FFFFFF"/>
                </a:solidFill>
                <a:latin typeface="Calibri" pitchFamily="34" charset="0"/>
              </a:rPr>
              <a:t>Vocabularies for types of objects on the Web (i.e. MIME types) </a:t>
            </a:r>
          </a:p>
          <a:p>
            <a:pPr>
              <a:spcBef>
                <a:spcPts val="700"/>
              </a:spcBef>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pPr>
            <a:endParaRPr lang="en-GB" sz="20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ext Box 1"/>
          <p:cNvSpPr txBox="1">
            <a:spLocks noChangeArrowheads="1"/>
          </p:cNvSpPr>
          <p:nvPr/>
        </p:nvSpPr>
        <p:spPr bwMode="auto">
          <a:xfrm>
            <a:off x="457200" y="274638"/>
            <a:ext cx="8224838" cy="1138237"/>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WWW history</a:t>
            </a:r>
          </a:p>
        </p:txBody>
      </p:sp>
      <p:sp>
        <p:nvSpPr>
          <p:cNvPr id="108546" name="Text Box 2"/>
          <p:cNvSpPr txBox="1">
            <a:spLocks noChangeArrowheads="1"/>
          </p:cNvSpPr>
          <p:nvPr/>
        </p:nvSpPr>
        <p:spPr bwMode="auto">
          <a:xfrm>
            <a:off x="457200" y="1600200"/>
            <a:ext cx="8224838" cy="4521200"/>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The World Wide Web was invented by Tim Berners-Lee and Robert Cailliau at the CERN in Geneva, CH, in 1990.</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It is now maintained by the World Wide Web Consortium (W3C), a standards making body in Boston, MA. </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Tim Berners-Lee is the director of the W3C.</a:t>
            </a:r>
          </a:p>
          <a:p>
            <a:pPr marL="328613" indent="-317500">
              <a:lnSpc>
                <a:spcPct val="110000"/>
              </a:lnSpc>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ext Box 1"/>
          <p:cNvSpPr txBox="1">
            <a:spLocks noChangeArrowheads="1"/>
          </p:cNvSpPr>
          <p:nvPr/>
        </p:nvSpPr>
        <p:spPr bwMode="auto">
          <a:xfrm>
            <a:off x="457200" y="493713"/>
            <a:ext cx="8229600" cy="703262"/>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a uniform naming scheme</a:t>
            </a:r>
          </a:p>
        </p:txBody>
      </p:sp>
      <p:sp>
        <p:nvSpPr>
          <p:cNvPr id="110594" name="Text Box 2"/>
          <p:cNvSpPr txBox="1">
            <a:spLocks noChangeArrowheads="1"/>
          </p:cNvSpPr>
          <p:nvPr/>
        </p:nvSpPr>
        <p:spPr bwMode="auto">
          <a:xfrm>
            <a:off x="457200" y="1600200"/>
            <a:ext cx="8229600" cy="4376738"/>
          </a:xfrm>
          <a:prstGeom prst="rect">
            <a:avLst/>
          </a:prstGeom>
          <a:noFill/>
          <a:ln w="9525">
            <a:noFill/>
            <a:round/>
            <a:headEnd/>
            <a:tailEnd/>
          </a:ln>
        </p:spPr>
        <p:txBody>
          <a:bodyPr lIns="90000" tIns="46800" rIns="90000" bIns="4680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Every resource available on the Web</a:t>
            </a:r>
            <a:r>
              <a:rPr lang="en-GB" sz="2800" i="1">
                <a:solidFill>
                  <a:srgbClr val="FFFFFF"/>
                </a:solidFill>
                <a:latin typeface="Calibri" pitchFamily="34" charset="0"/>
              </a:rPr>
              <a:t>—</a:t>
            </a:r>
            <a:r>
              <a:rPr lang="en-GB" sz="2800">
                <a:solidFill>
                  <a:srgbClr val="FFFFFF"/>
                </a:solidFill>
                <a:latin typeface="Calibri" pitchFamily="34" charset="0"/>
              </a:rPr>
              <a:t>HTML document, image, video clip, program, etc</a:t>
            </a:r>
            <a:r>
              <a:rPr lang="en-GB" sz="2800" i="1">
                <a:solidFill>
                  <a:srgbClr val="FFFFFF"/>
                </a:solidFill>
                <a:latin typeface="Calibri" pitchFamily="34" charset="0"/>
              </a:rPr>
              <a:t>—</a:t>
            </a:r>
            <a:r>
              <a:rPr lang="en-GB" sz="2800">
                <a:solidFill>
                  <a:srgbClr val="FFFFFF"/>
                </a:solidFill>
                <a:latin typeface="Calibri" pitchFamily="34" charset="0"/>
              </a:rPr>
              <a:t>has an address that may be encoded by a </a:t>
            </a:r>
            <a:r>
              <a:rPr lang="en-GB" sz="2800" i="1">
                <a:solidFill>
                  <a:srgbClr val="FFFFFF"/>
                </a:solidFill>
                <a:latin typeface="Calibri" pitchFamily="34" charset="0"/>
              </a:rPr>
              <a:t>Uniform Resource Identifier</a:t>
            </a:r>
            <a:r>
              <a:rPr lang="en-GB" sz="2800">
                <a:solidFill>
                  <a:srgbClr val="FFFFFF"/>
                </a:solidFill>
                <a:latin typeface="Calibri" pitchFamily="34" charset="0"/>
              </a:rPr>
              <a:t>, or “URI”.</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URIs typically consist of three pieces:</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The name of the mechanism used </a:t>
            </a:r>
          </a:p>
          <a:p>
            <a:pPr marL="1141413" lvl="2" indent="-227013">
              <a:spcBef>
                <a:spcPts val="5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000">
                <a:solidFill>
                  <a:srgbClr val="FFFFFF"/>
                </a:solidFill>
                <a:latin typeface="Calibri" pitchFamily="34" charset="0"/>
              </a:rPr>
              <a:t>to access the resource</a:t>
            </a:r>
          </a:p>
          <a:p>
            <a:pPr marL="1141413" lvl="2" indent="-227013">
              <a:spcBef>
                <a:spcPts val="5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000">
                <a:solidFill>
                  <a:srgbClr val="FFFFFF"/>
                </a:solidFill>
                <a:latin typeface="Calibri" pitchFamily="34" charset="0"/>
              </a:rPr>
              <a:t>or the otherwise “resolve” it </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The DNS name of the host holding the resource. </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The locus of the resource on the host.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example URI</a:t>
            </a:r>
          </a:p>
        </p:txBody>
      </p:sp>
      <p:sp>
        <p:nvSpPr>
          <p:cNvPr id="112642" name="Text Box 2"/>
          <p:cNvSpPr txBox="1">
            <a:spLocks noChangeArrowheads="1"/>
          </p:cNvSpPr>
          <p:nvPr/>
        </p:nvSpPr>
        <p:spPr bwMode="auto">
          <a:xfrm>
            <a:off x="457200" y="1600200"/>
            <a:ext cx="8229600" cy="4202113"/>
          </a:xfrm>
          <a:prstGeom prst="rect">
            <a:avLst/>
          </a:prstGeom>
          <a:noFill/>
          <a:ln w="9525">
            <a:noFill/>
            <a:round/>
            <a:headEnd/>
            <a:tailEnd/>
          </a:ln>
        </p:spPr>
        <p:txBody>
          <a:bodyPr lIns="90000" tIns="46800" rIns="90000" bIns="4680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http://openlib.org/home/krichel</a:t>
            </a:r>
          </a:p>
          <a:p>
            <a:pPr marL="328613" indent="-317500">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   This URI may be read as follows: There is a document available via the HTTP protocol, residing on the Internet host openlib.org, accessible via the path </a:t>
            </a:r>
            <a:r>
              <a:rPr lang="en-US" sz="2800">
                <a:solidFill>
                  <a:srgbClr val="FFFFFF"/>
                </a:solidFill>
                <a:latin typeface="Calibri" pitchFamily="34" charset="0"/>
              </a:rPr>
              <a:t>“</a:t>
            </a:r>
            <a:r>
              <a:rPr lang="en-GB" sz="2800">
                <a:solidFill>
                  <a:srgbClr val="FFFFFF"/>
                </a:solidFill>
                <a:latin typeface="Calibri" pitchFamily="34" charset="0"/>
              </a:rPr>
              <a:t>/home/krichel”.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mailto:krichel@openlib.org</a:t>
            </a:r>
          </a:p>
          <a:p>
            <a:pPr marL="328613" indent="-317500">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    This URI may be read as follows: There is email user krichel in a domain openlib.org to whom email may be sent.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ext Box 1"/>
          <p:cNvSpPr txBox="1">
            <a:spLocks noChangeArrowheads="1"/>
          </p:cNvSpPr>
          <p:nvPr/>
        </p:nvSpPr>
        <p:spPr bwMode="auto">
          <a:xfrm>
            <a:off x="0" y="541338"/>
            <a:ext cx="9144000" cy="609600"/>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protocols to access named resources</a:t>
            </a:r>
          </a:p>
        </p:txBody>
      </p:sp>
      <p:sp>
        <p:nvSpPr>
          <p:cNvPr id="114690" name="Text Box 2"/>
          <p:cNvSpPr txBox="1">
            <a:spLocks noChangeArrowheads="1"/>
          </p:cNvSpPr>
          <p:nvPr/>
        </p:nvSpPr>
        <p:spPr bwMode="auto">
          <a:xfrm>
            <a:off x="457200" y="1295400"/>
            <a:ext cx="8229600" cy="5048250"/>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a:solidFill>
                  <a:srgbClr val="FFFFFF"/>
                </a:solidFill>
                <a:latin typeface="Calibri" pitchFamily="34" charset="0"/>
              </a:rPr>
              <a:t>Computers connected to the Internet (“hosts”) use different application level protocols to do things.</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a:solidFill>
                  <a:srgbClr val="FFFFFF"/>
                </a:solidFill>
                <a:latin typeface="Calibri" pitchFamily="34" charset="0"/>
              </a:rPr>
              <a:t>The most commonly used protocol for the web the </a:t>
            </a:r>
            <a:r>
              <a:rPr lang="en-GB" sz="3200" u="sng">
                <a:solidFill>
                  <a:srgbClr val="FFFFFF"/>
                </a:solidFill>
                <a:latin typeface="Calibri" pitchFamily="34" charset="0"/>
              </a:rPr>
              <a:t>h</a:t>
            </a:r>
            <a:r>
              <a:rPr lang="en-GB" sz="3200">
                <a:solidFill>
                  <a:srgbClr val="FFFFFF"/>
                </a:solidFill>
                <a:latin typeface="Calibri" pitchFamily="34" charset="0"/>
              </a:rPr>
              <a:t>yper</a:t>
            </a:r>
            <a:r>
              <a:rPr lang="en-GB" sz="3200" u="sng">
                <a:solidFill>
                  <a:srgbClr val="FFFFFF"/>
                </a:solidFill>
                <a:latin typeface="Calibri" pitchFamily="34" charset="0"/>
              </a:rPr>
              <a:t>t</a:t>
            </a:r>
            <a:r>
              <a:rPr lang="en-GB" sz="3200">
                <a:solidFill>
                  <a:srgbClr val="FFFFFF"/>
                </a:solidFill>
                <a:latin typeface="Calibri" pitchFamily="34" charset="0"/>
              </a:rPr>
              <a:t>ext </a:t>
            </a:r>
            <a:r>
              <a:rPr lang="en-GB" sz="3200" u="sng">
                <a:solidFill>
                  <a:srgbClr val="FFFFFF"/>
                </a:solidFill>
                <a:latin typeface="Calibri" pitchFamily="34" charset="0"/>
              </a:rPr>
              <a:t>t</a:t>
            </a:r>
            <a:r>
              <a:rPr lang="en-GB" sz="3200">
                <a:solidFill>
                  <a:srgbClr val="FFFFFF"/>
                </a:solidFill>
                <a:latin typeface="Calibri" pitchFamily="34" charset="0"/>
              </a:rPr>
              <a:t>ransfer </a:t>
            </a:r>
            <a:r>
              <a:rPr lang="en-GB" sz="3200" u="sng">
                <a:solidFill>
                  <a:srgbClr val="FFFFFF"/>
                </a:solidFill>
                <a:latin typeface="Calibri" pitchFamily="34" charset="0"/>
              </a:rPr>
              <a:t>p</a:t>
            </a:r>
            <a:r>
              <a:rPr lang="en-GB" sz="3200">
                <a:solidFill>
                  <a:srgbClr val="FFFFFF"/>
                </a:solidFill>
                <a:latin typeface="Calibri" pitchFamily="34" charset="0"/>
              </a:rPr>
              <a:t>rotocol http.</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a:solidFill>
                  <a:srgbClr val="FFFFFF"/>
                </a:solidFill>
                <a:latin typeface="Calibri" pitchFamily="34" charset="0"/>
              </a:rPr>
              <a:t>Another protocol that we use in class is the </a:t>
            </a:r>
            <a:r>
              <a:rPr lang="en-GB" sz="3200" u="sng">
                <a:solidFill>
                  <a:srgbClr val="FFFFFF"/>
                </a:solidFill>
                <a:latin typeface="Calibri" pitchFamily="34" charset="0"/>
              </a:rPr>
              <a:t>s</a:t>
            </a:r>
            <a:r>
              <a:rPr lang="en-GB" sz="3200">
                <a:solidFill>
                  <a:srgbClr val="FFFFFF"/>
                </a:solidFill>
                <a:latin typeface="Calibri" pitchFamily="34" charset="0"/>
              </a:rPr>
              <a:t>ecure </a:t>
            </a:r>
            <a:r>
              <a:rPr lang="en-GB" sz="3200" u="sng">
                <a:solidFill>
                  <a:srgbClr val="FFFFFF"/>
                </a:solidFill>
                <a:latin typeface="Calibri" pitchFamily="34" charset="0"/>
              </a:rPr>
              <a:t>sh</a:t>
            </a:r>
            <a:r>
              <a:rPr lang="en-GB" sz="3200">
                <a:solidFill>
                  <a:srgbClr val="FFFFFF"/>
                </a:solidFill>
                <a:latin typeface="Calibri" pitchFamily="34" charset="0"/>
              </a:rPr>
              <a:t>ell ssh. I will discuss some aspects of this protocol later.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381000" y="304800"/>
            <a:ext cx="8229600" cy="609600"/>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web site assessment</a:t>
            </a:r>
          </a:p>
        </p:txBody>
      </p:sp>
      <p:sp>
        <p:nvSpPr>
          <p:cNvPr id="24578" name="Text Box 2"/>
          <p:cNvSpPr txBox="1">
            <a:spLocks noChangeArrowheads="1"/>
          </p:cNvSpPr>
          <p:nvPr/>
        </p:nvSpPr>
        <p:spPr bwMode="auto">
          <a:xfrm>
            <a:off x="304800" y="1066800"/>
            <a:ext cx="8610600" cy="5410200"/>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dirty="0">
                <a:solidFill>
                  <a:srgbClr val="FFFFFF"/>
                </a:solidFill>
                <a:latin typeface="Calibri" pitchFamily="34" charset="0"/>
              </a:rPr>
              <a:t>Assess the web site of an </a:t>
            </a:r>
            <a:r>
              <a:rPr lang="en-US" sz="3200" dirty="0">
                <a:solidFill>
                  <a:srgbClr val="FFFFFF"/>
                </a:solidFill>
                <a:latin typeface="Calibri" pitchFamily="34" charset="0"/>
              </a:rPr>
              <a:t>academic LIS department</a:t>
            </a:r>
            <a:r>
              <a:rPr lang="ru-RU" sz="3200" dirty="0">
                <a:solidFill>
                  <a:srgbClr val="FFFFFF"/>
                </a:solidFill>
                <a:latin typeface="Calibri" pitchFamily="34" charset="0"/>
              </a:rPr>
              <a:t>. A suggested list of admissible departments </a:t>
            </a:r>
            <a:r>
              <a:rPr lang="ru-RU" sz="3200" dirty="0" smtClean="0">
                <a:solidFill>
                  <a:srgbClr val="FFFFFF"/>
                </a:solidFill>
                <a:latin typeface="Calibri" pitchFamily="34" charset="0"/>
              </a:rPr>
              <a:t>is</a:t>
            </a:r>
            <a:r>
              <a:rPr lang="en-US" sz="3200" dirty="0" smtClean="0">
                <a:solidFill>
                  <a:srgbClr val="FFFFFF"/>
                </a:solidFill>
                <a:latin typeface="Calibri" pitchFamily="34" charset="0"/>
              </a:rPr>
              <a:t> h</a:t>
            </a:r>
            <a:r>
              <a:rPr lang="ru-RU" sz="3200" dirty="0" smtClean="0">
                <a:solidFill>
                  <a:srgbClr val="FFFFFF"/>
                </a:solidFill>
                <a:latin typeface="Calibri" pitchFamily="34" charset="0"/>
              </a:rPr>
              <a:t>ttp</a:t>
            </a:r>
            <a:r>
              <a:rPr lang="ru-RU" sz="3200" dirty="0">
                <a:solidFill>
                  <a:srgbClr val="FFFFFF"/>
                </a:solidFill>
                <a:latin typeface="Calibri" pitchFamily="34" charset="0"/>
              </a:rPr>
              <a:t>://</a:t>
            </a:r>
            <a:r>
              <a:rPr lang="en-US" sz="3200" dirty="0">
                <a:solidFill>
                  <a:srgbClr val="FFFFFF"/>
                </a:solidFill>
                <a:latin typeface="Calibri" pitchFamily="34" charset="0"/>
              </a:rPr>
              <a:t>wotan.liu</a:t>
            </a:r>
            <a:r>
              <a:rPr lang="ru-RU" sz="3200" dirty="0">
                <a:solidFill>
                  <a:srgbClr val="FFFFFF"/>
                </a:solidFill>
                <a:latin typeface="Calibri" pitchFamily="34" charset="0"/>
              </a:rPr>
              <a:t>.</a:t>
            </a:r>
            <a:r>
              <a:rPr lang="en-US" sz="3200" dirty="0" err="1">
                <a:solidFill>
                  <a:srgbClr val="FFFFFF"/>
                </a:solidFill>
                <a:latin typeface="Calibri" pitchFamily="34" charset="0"/>
              </a:rPr>
              <a:t>edu</a:t>
            </a:r>
            <a:r>
              <a:rPr lang="en-US" sz="3200" dirty="0">
                <a:solidFill>
                  <a:srgbClr val="FFFFFF"/>
                </a:solidFill>
                <a:latin typeface="Calibri" pitchFamily="34" charset="0"/>
              </a:rPr>
              <a:t>/</a:t>
            </a:r>
            <a:r>
              <a:rPr lang="ru-RU" sz="3200" dirty="0" smtClean="0">
                <a:solidFill>
                  <a:srgbClr val="FFFFFF"/>
                </a:solidFill>
                <a:latin typeface="Calibri" pitchFamily="34" charset="0"/>
              </a:rPr>
              <a:t>home/kriche</a:t>
            </a:r>
            <a:r>
              <a:rPr lang="en-US" sz="3200" dirty="0" smtClean="0">
                <a:solidFill>
                  <a:srgbClr val="FFFFFF"/>
                </a:solidFill>
                <a:latin typeface="Calibri" pitchFamily="34" charset="0"/>
              </a:rPr>
              <a:t> l</a:t>
            </a:r>
            <a:r>
              <a:rPr lang="ru-RU" sz="3200" dirty="0">
                <a:solidFill>
                  <a:srgbClr val="FFFFFF"/>
                </a:solidFill>
                <a:latin typeface="Calibri" pitchFamily="34" charset="0"/>
              </a:rPr>
              <a:t>/courses/lis650/doc/departments.html</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dirty="0">
                <a:solidFill>
                  <a:srgbClr val="FFFFFF"/>
                </a:solidFill>
                <a:latin typeface="Calibri" pitchFamily="34" charset="0"/>
              </a:rPr>
              <a:t>If you don’t use an item from that list ask me first.</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dirty="0">
                <a:solidFill>
                  <a:srgbClr val="FFFFFF"/>
                </a:solidFill>
                <a:latin typeface="Calibri" pitchFamily="34" charset="0"/>
              </a:rPr>
              <a:t>Write a text not describing, but commenting on the web site.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the http protocol</a:t>
            </a:r>
          </a:p>
        </p:txBody>
      </p:sp>
      <p:sp>
        <p:nvSpPr>
          <p:cNvPr id="116738" name="Text Box 2"/>
          <p:cNvSpPr txBox="1">
            <a:spLocks noChangeArrowheads="1"/>
          </p:cNvSpPr>
          <p:nvPr/>
        </p:nvSpPr>
        <p:spPr bwMode="auto">
          <a:xfrm>
            <a:off x="457200" y="1292225"/>
            <a:ext cx="8229600" cy="5054600"/>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http is a client/server protocol. </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http is stateless. Each transaction is self-contained. Each transaction has no relationship to the previous one.</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http has a limited vocabulary of requests and responses. It is no good, say, to operate a machine remotely.</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http is insecure. The contents of http transactions (requests/responses) can be observed.</a:t>
            </a:r>
            <a:endParaRPr lang="en-US" sz="2800">
              <a:solidFill>
                <a:srgbClr val="FFFFFF"/>
              </a:solidFill>
              <a:latin typeface="Calibri" pitchFamily="34" charset="0"/>
            </a:endParaRP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http is a client/server protocol. </a:t>
            </a:r>
            <a:endParaRPr lang="ru-RU" sz="2800">
              <a:solidFill>
                <a:srgbClr val="FFFFFF"/>
              </a:solidFill>
              <a:latin typeface="Calibri" pitchFamily="34" charset="0"/>
            </a:endParaRPr>
          </a:p>
          <a:p>
            <a:pPr marL="328613" indent="-317500">
              <a:lnSpc>
                <a:spcPct val="110000"/>
              </a:lnSpc>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ru-RU"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client server protocol</a:t>
            </a:r>
          </a:p>
        </p:txBody>
      </p:sp>
      <p:sp>
        <p:nvSpPr>
          <p:cNvPr id="118786"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05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In http, the client is often called a web browser. It is a tool that a user uses to view web pages.</a:t>
            </a:r>
          </a:p>
          <a:p>
            <a:pPr marL="328613" indent="-317500">
              <a:lnSpc>
                <a:spcPct val="105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server is usually called a web server.</a:t>
            </a:r>
          </a:p>
          <a:p>
            <a:pPr marL="328613" indent="-317500">
              <a:lnSpc>
                <a:spcPct val="105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If you want to provide web pages for the general public you need a web server to store the pages.</a:t>
            </a:r>
          </a:p>
          <a:p>
            <a:pPr marL="328613" indent="-317500">
              <a:lnSpc>
                <a:spcPct val="105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This is a machine that has special software. That software runs day and night to answer requests that come from clients anywhere on the Internet. </a:t>
            </a:r>
          </a:p>
          <a:p>
            <a:pPr marL="328613" indent="-317500">
              <a:lnSpc>
                <a:spcPct val="105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Thomas has set up such a server for you.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how the page appears</a:t>
            </a:r>
          </a:p>
        </p:txBody>
      </p:sp>
      <p:sp>
        <p:nvSpPr>
          <p:cNvPr id="120834"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2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browser renders the code of the web page. </a:t>
            </a:r>
          </a:p>
          <a:p>
            <a:pPr marL="328613" indent="-317500">
              <a:lnSpc>
                <a:spcPct val="12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Some textual contents is laid out as text in the web page. This text is given style that comes from interpreting the HTML and CSS information. </a:t>
            </a:r>
          </a:p>
          <a:p>
            <a:pPr marL="328613" indent="-317500">
              <a:lnSpc>
                <a:spcPct val="12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Non-textual parts of the web page are encoded in the pages by reference. </a:t>
            </a:r>
          </a:p>
          <a:p>
            <a:pPr marL="328613" indent="-317500">
              <a:lnSpc>
                <a:spcPct val="12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This means that the HTML code contains addresses to where the non-textual parts are taken from.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building the page</a:t>
            </a:r>
          </a:p>
        </p:txBody>
      </p:sp>
      <p:sp>
        <p:nvSpPr>
          <p:cNvPr id="122882"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When the browser builds the page, it first fetches the HTML code.</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Then it fetches all the other components that the HTML code needs to be rendered</a:t>
            </a:r>
          </a:p>
          <a:p>
            <a:pPr marL="731838" lvl="1" indent="-274638">
              <a:lnSpc>
                <a:spcPct val="110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images</a:t>
            </a:r>
          </a:p>
          <a:p>
            <a:pPr marL="731838" lvl="1" indent="-274638">
              <a:lnSpc>
                <a:spcPct val="110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CSS code outside the page</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Some browsers also fetch the favicon.ico file. It’s a small graphic that is shown next to the page address. What a waste!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how to fetch</a:t>
            </a:r>
          </a:p>
        </p:txBody>
      </p:sp>
      <p:sp>
        <p:nvSpPr>
          <p:cNvPr id="124930"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05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browser uses the http protocol for each item fetched. </a:t>
            </a:r>
          </a:p>
          <a:p>
            <a:pPr marL="328613" indent="-317500">
              <a:lnSpc>
                <a:spcPct val="105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It sends a http request which is often almost as simple as </a:t>
            </a:r>
          </a:p>
          <a:p>
            <a:pPr marL="328613" indent="-317500">
              <a:lnSpc>
                <a:spcPct val="105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   GET </a:t>
            </a:r>
            <a:r>
              <a:rPr lang="en-US" sz="2800" i="1">
                <a:solidFill>
                  <a:srgbClr val="FFFFFF"/>
                </a:solidFill>
                <a:latin typeface="Calibri" pitchFamily="34" charset="0"/>
              </a:rPr>
              <a:t>address </a:t>
            </a:r>
            <a:r>
              <a:rPr lang="en-US" sz="2800">
                <a:solidFill>
                  <a:srgbClr val="FFFFFF"/>
                </a:solidFill>
                <a:latin typeface="Calibri" pitchFamily="34" charset="0"/>
              </a:rPr>
              <a:t>HTTP/1.1</a:t>
            </a:r>
          </a:p>
          <a:p>
            <a:pPr marL="328613" indent="-317500">
              <a:lnSpc>
                <a:spcPct val="105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   where </a:t>
            </a:r>
            <a:r>
              <a:rPr lang="en-US" sz="2800" i="1">
                <a:solidFill>
                  <a:srgbClr val="FFFFFF"/>
                </a:solidFill>
                <a:latin typeface="Calibri" pitchFamily="34" charset="0"/>
              </a:rPr>
              <a:t>address </a:t>
            </a:r>
            <a:r>
              <a:rPr lang="en-US" sz="2800">
                <a:solidFill>
                  <a:srgbClr val="FFFFFF"/>
                </a:solidFill>
                <a:latin typeface="Calibri" pitchFamily="34" charset="0"/>
              </a:rPr>
              <a:t>is the address of the object to be fetched. </a:t>
            </a:r>
          </a:p>
          <a:p>
            <a:pPr marL="328613" indent="-317500">
              <a:lnSpc>
                <a:spcPct val="105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HTTP/1.1 is simply the protocol version. This enables future versions to run a bit differently.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the http response</a:t>
            </a:r>
          </a:p>
        </p:txBody>
      </p:sp>
      <p:sp>
        <p:nvSpPr>
          <p:cNvPr id="126978"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ts val="3088"/>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response contains a series of header of the attribute: value form. The headers are followed by the body of the response. The body may be things like</a:t>
            </a:r>
          </a:p>
          <a:p>
            <a:pPr marL="731838" lvl="1" indent="-274638">
              <a:lnSpc>
                <a:spcPts val="3088"/>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solidFill>
                  <a:srgbClr val="FFFFFF"/>
                </a:solidFill>
                <a:latin typeface="Calibri" pitchFamily="34" charset="0"/>
              </a:rPr>
              <a:t> </a:t>
            </a:r>
            <a:r>
              <a:rPr lang="en-US" sz="2400">
                <a:solidFill>
                  <a:srgbClr val="FFFFFF"/>
                </a:solidFill>
                <a:latin typeface="Calibri" pitchFamily="34" charset="0"/>
              </a:rPr>
              <a:t>the HTML code of the web page</a:t>
            </a:r>
          </a:p>
          <a:p>
            <a:pPr marL="731838" lvl="1" indent="-274638">
              <a:lnSpc>
                <a:spcPts val="3088"/>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the contents of an image</a:t>
            </a:r>
          </a:p>
          <a:p>
            <a:pPr marL="731838" lvl="1" indent="-274638">
              <a:lnSpc>
                <a:spcPts val="3088"/>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the contents of  a sound file …</a:t>
            </a:r>
          </a:p>
          <a:p>
            <a:pPr marL="328613" indent="-317500">
              <a:lnSpc>
                <a:spcPts val="3088"/>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Install the life http headers extensions of Firefox to see them.</a:t>
            </a:r>
          </a:p>
          <a:p>
            <a:pPr marL="328613" indent="-317500">
              <a:lnSpc>
                <a:spcPts val="3088"/>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Most headers are not important to us. </a:t>
            </a:r>
          </a:p>
          <a:p>
            <a:pPr marL="328613" indent="-317500">
              <a:lnSpc>
                <a:spcPts val="3088"/>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But one is. The Content-type header.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example MIME headers for my CV</a:t>
            </a:r>
          </a:p>
        </p:txBody>
      </p:sp>
      <p:sp>
        <p:nvSpPr>
          <p:cNvPr id="129026"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a:lnSpc>
                <a:spcPts val="2825"/>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HTTP/1.1 200 OK</a:t>
            </a:r>
          </a:p>
          <a:p>
            <a:pPr>
              <a:lnSpc>
                <a:spcPts val="2825"/>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Date: Fri, 04 Sep 2009 22:09:02 GMT</a:t>
            </a:r>
          </a:p>
          <a:p>
            <a:pPr>
              <a:lnSpc>
                <a:spcPts val="2825"/>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Server: Apache/2.2.12 (Debian)</a:t>
            </a:r>
          </a:p>
          <a:p>
            <a:pPr>
              <a:lnSpc>
                <a:spcPts val="2825"/>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Last-Modified: Sat, 25 Apr 2009 02:57:31 GMT</a:t>
            </a:r>
          </a:p>
          <a:p>
            <a:pPr>
              <a:lnSpc>
                <a:spcPts val="2825"/>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ETag: "5f80ef-11d64-468584632fcc0"</a:t>
            </a:r>
          </a:p>
          <a:p>
            <a:pPr>
              <a:lnSpc>
                <a:spcPts val="2825"/>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Accept-Ranges: bytes</a:t>
            </a:r>
          </a:p>
          <a:p>
            <a:pPr>
              <a:lnSpc>
                <a:spcPts val="2825"/>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Content-Length: 73060</a:t>
            </a:r>
          </a:p>
          <a:p>
            <a:pPr>
              <a:lnSpc>
                <a:spcPts val="2825"/>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Connection: close</a:t>
            </a:r>
          </a:p>
          <a:p>
            <a:pPr>
              <a:lnSpc>
                <a:spcPts val="2825"/>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Content-Type: application/pdf</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content-type</a:t>
            </a:r>
          </a:p>
        </p:txBody>
      </p:sp>
      <p:sp>
        <p:nvSpPr>
          <p:cNvPr id="131074" name="Text Box 2"/>
          <p:cNvSpPr txBox="1">
            <a:spLocks noChangeArrowheads="1"/>
          </p:cNvSpPr>
          <p:nvPr/>
        </p:nvSpPr>
        <p:spPr bwMode="auto">
          <a:xfrm>
            <a:off x="457200" y="1371600"/>
            <a:ext cx="8220075" cy="5029200"/>
          </a:xfrm>
          <a:prstGeom prst="rect">
            <a:avLst/>
          </a:prstGeom>
          <a:noFill/>
          <a:ln w="9525">
            <a:noFill/>
            <a:round/>
            <a:headEnd/>
            <a:tailEnd/>
          </a:ln>
        </p:spPr>
        <p:txBody>
          <a:bodyPr lIns="0" tIns="0" rIns="0" bIns="0"/>
          <a:lstStyle/>
          <a:p>
            <a:pPr marL="328613" indent="-317500">
              <a:lnSpc>
                <a:spcPct val="105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content-type often is the MIME type of the object. </a:t>
            </a:r>
          </a:p>
          <a:p>
            <a:pPr marL="328613" indent="-317500">
              <a:lnSpc>
                <a:spcPct val="105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MIME type will allow the user agent to determine what to do with the body. Essentially, what software application to fire up so that that the user can make something</a:t>
            </a:r>
          </a:p>
          <a:p>
            <a:pPr marL="328613" indent="-317500">
              <a:lnSpc>
                <a:spcPct val="105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So you get an PDF file, and whoops, the PDF viewer is fired up. </a:t>
            </a:r>
          </a:p>
          <a:p>
            <a:pPr marL="328613" indent="-317500">
              <a:lnSpc>
                <a:spcPct val="105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That is because the http header said: </a:t>
            </a:r>
          </a:p>
          <a:p>
            <a:pPr marL="328613" indent="-317500">
              <a:lnSpc>
                <a:spcPct val="105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    Content-type: application/pdf</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how does the server know what to send?</a:t>
            </a:r>
          </a:p>
        </p:txBody>
      </p:sp>
      <p:sp>
        <p:nvSpPr>
          <p:cNvPr id="133122"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Well in the simplest case, the server makes a  correspondence between the address requested and a file on the disk.</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If the file corresponds to the disk exists, the file is sent as the body of the http response.</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We can call this a file-based response.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content-type in file based responses</a:t>
            </a:r>
          </a:p>
        </p:txBody>
      </p:sp>
      <p:sp>
        <p:nvSpPr>
          <p:cNvPr id="135170"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How does the server know what contents type does a file have that it is about to send.</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Remember that it should send a content-type header with the response so that the browser can figure out how to render the contents?</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way it does this is quite trivial, it looks at the file name and figures out what the extension is.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It than looks up a configuration table and sends the corresponding extension.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test</a:t>
            </a:r>
            <a:endParaRPr lang="en-US" dirty="0"/>
          </a:p>
        </p:txBody>
      </p:sp>
      <p:sp>
        <p:nvSpPr>
          <p:cNvPr id="3" name="Content Placeholder 2"/>
          <p:cNvSpPr>
            <a:spLocks noGrp="1"/>
          </p:cNvSpPr>
          <p:nvPr>
            <p:ph idx="1"/>
          </p:nvPr>
        </p:nvSpPr>
        <p:spPr/>
        <p:txBody>
          <a:bodyPr/>
          <a:lstStyle/>
          <a:p>
            <a:r>
              <a:rPr lang="en-US" dirty="0" smtClean="0"/>
              <a:t>I suggest you take a question you would like to get an answer from at the web site. Examples</a:t>
            </a:r>
          </a:p>
          <a:p>
            <a:pPr lvl="1"/>
            <a:r>
              <a:rPr lang="en-US" dirty="0" smtClean="0"/>
              <a:t>what classes teach web design</a:t>
            </a:r>
          </a:p>
          <a:p>
            <a:pPr lvl="1"/>
            <a:r>
              <a:rPr lang="en-US" dirty="0" smtClean="0"/>
              <a:t>who teaches cataloging/knowledge organization.</a:t>
            </a:r>
          </a:p>
          <a:p>
            <a:r>
              <a:rPr lang="en-US" dirty="0" smtClean="0"/>
              <a:t>Try, from first look at the site, to find the answer in 5 minute. If you can’t the site fails.</a:t>
            </a:r>
          </a:p>
          <a:p>
            <a:r>
              <a:rPr lang="en-US" dirty="0" smtClean="0"/>
              <a:t>Explain why the site fails from remembering your steps to search for the information.</a:t>
            </a:r>
          </a:p>
          <a:p>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Text Box 1"/>
          <p:cNvSpPr txBox="1">
            <a:spLocks noChangeArrowheads="1"/>
          </p:cNvSpPr>
          <p:nvPr/>
        </p:nvSpPr>
        <p:spPr bwMode="auto">
          <a:xfrm>
            <a:off x="457200" y="274638"/>
            <a:ext cx="8226425" cy="1139825"/>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Web page and MIME type</a:t>
            </a:r>
          </a:p>
        </p:txBody>
      </p:sp>
      <p:sp>
        <p:nvSpPr>
          <p:cNvPr id="137218" name="Text Box 2"/>
          <p:cNvSpPr txBox="1">
            <a:spLocks noChangeArrowheads="1"/>
          </p:cNvSpPr>
          <p:nvPr/>
        </p:nvSpPr>
        <p:spPr bwMode="auto">
          <a:xfrm>
            <a:off x="457200" y="1600200"/>
            <a:ext cx="8226425" cy="3594100"/>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If </a:t>
            </a:r>
            <a:r>
              <a:rPr lang="ru-RU" sz="2800" i="1">
                <a:solidFill>
                  <a:srgbClr val="FFFFFF"/>
                </a:solidFill>
                <a:latin typeface="Calibri" pitchFamily="34" charset="0"/>
              </a:rPr>
              <a:t>file</a:t>
            </a:r>
            <a:r>
              <a:rPr lang="ru-RU" sz="2800">
                <a:solidFill>
                  <a:srgbClr val="FFFFFF"/>
                </a:solidFill>
                <a:latin typeface="Calibri" pitchFamily="34" charset="0"/>
              </a:rPr>
              <a:t> ends with ".html" the web browser will be told that the file is a HTML file. This is done using the MIME type text/html.</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Therefore you should give all HTML files the extension ".html".</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Only when the user agent knows that the pages is a web page it will be rendered accordingly by the browser.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Content-type for text</a:t>
            </a:r>
          </a:p>
        </p:txBody>
      </p:sp>
      <p:sp>
        <p:nvSpPr>
          <p:cNvPr id="139266"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content-type for textual objects often has the character encoding of the text.</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Example</a:t>
            </a:r>
          </a:p>
          <a:p>
            <a:pPr marL="328613" indent="-317500">
              <a:lnSpc>
                <a:spcPct val="11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    Content-type: text/html; charset=UTF-8</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This says that the UTF-8 encoding is used.</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This is the default encoding used on wotan.</a:t>
            </a:r>
          </a:p>
          <a:p>
            <a:pPr marL="328613" indent="-317500">
              <a:lnSpc>
                <a:spcPct val="110000"/>
              </a:lnSpc>
              <a:spcBef>
                <a:spcPts val="700"/>
              </a:spcBef>
              <a:buClr>
                <a:srgbClr val="FFFFFF"/>
              </a:buClr>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other types</a:t>
            </a:r>
          </a:p>
        </p:txBody>
      </p:sp>
      <p:sp>
        <p:nvSpPr>
          <p:cNvPr id="141314"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For other media, you should stick to common extensions.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For example if you have PDF file, give it the name “</a:t>
            </a:r>
            <a:r>
              <a:rPr lang="en-US" sz="2800" i="1">
                <a:solidFill>
                  <a:srgbClr val="FFFFFF"/>
                </a:solidFill>
                <a:latin typeface="Calibri" pitchFamily="34" charset="0"/>
              </a:rPr>
              <a:t>foo.</a:t>
            </a:r>
            <a:r>
              <a:rPr lang="en-US" sz="2800">
                <a:solidFill>
                  <a:srgbClr val="FFFFFF"/>
                </a:solidFill>
                <a:latin typeface="Calibri" pitchFamily="34" charset="0"/>
              </a:rPr>
              <a:t>pdf”</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If you don’t know what extension to give, or if you appear to have a problem with rendering media, let Thomas know.</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This happens relatively infrequently.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finding the right file</a:t>
            </a:r>
          </a:p>
        </p:txBody>
      </p:sp>
      <p:sp>
        <p:nvSpPr>
          <p:cNvPr id="143362" name="Text Box 2"/>
          <p:cNvSpPr txBox="1">
            <a:spLocks noChangeArrowheads="1"/>
          </p:cNvSpPr>
          <p:nvPr/>
        </p:nvSpPr>
        <p:spPr bwMode="auto">
          <a:xfrm>
            <a:off x="457200" y="1295400"/>
            <a:ext cx="8220075" cy="5181600"/>
          </a:xfrm>
          <a:prstGeom prst="rect">
            <a:avLst/>
          </a:prstGeom>
          <a:noFill/>
          <a:ln w="9525">
            <a:noFill/>
            <a:round/>
            <a:headEnd/>
            <a:tailEnd/>
          </a:ln>
        </p:spPr>
        <p:txBody>
          <a:bodyPr lIns="0" tIns="0" rIns="0" bIns="0"/>
          <a:lstStyle/>
          <a:p>
            <a:pPr marL="328613" indent="-317500">
              <a:lnSpc>
                <a:spcPct val="105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a:solidFill>
                  <a:srgbClr val="FFFFFF"/>
                </a:solidFill>
                <a:latin typeface="Calibri" pitchFamily="34" charset="0"/>
              </a:rPr>
              <a:t>The web server on wotan will map requests to http://wotan.liu.edu/home/</a:t>
            </a:r>
            <a:r>
              <a:rPr lang="en-GB" sz="2800" i="1">
                <a:solidFill>
                  <a:srgbClr val="FFFFFF"/>
                </a:solidFill>
                <a:latin typeface="Calibri" pitchFamily="34" charset="0"/>
              </a:rPr>
              <a:t>user</a:t>
            </a:r>
            <a:r>
              <a:rPr lang="en-GB" sz="2800">
                <a:solidFill>
                  <a:srgbClr val="FFFFFF"/>
                </a:solidFill>
                <a:latin typeface="Calibri" pitchFamily="34" charset="0"/>
              </a:rPr>
              <a:t>/</a:t>
            </a:r>
            <a:r>
              <a:rPr lang="en-GB" sz="2800" i="1">
                <a:solidFill>
                  <a:srgbClr val="FFFFFF"/>
                </a:solidFill>
                <a:latin typeface="Calibri" pitchFamily="34" charset="0"/>
              </a:rPr>
              <a:t>foo</a:t>
            </a:r>
            <a:r>
              <a:rPr lang="en-GB" sz="2800">
                <a:solidFill>
                  <a:srgbClr val="FFFFFF"/>
                </a:solidFill>
                <a:latin typeface="Calibri" pitchFamily="34" charset="0"/>
              </a:rPr>
              <a:t> to show the file /home/</a:t>
            </a:r>
            <a:r>
              <a:rPr lang="en-GB" sz="2800" i="1">
                <a:solidFill>
                  <a:srgbClr val="FFFFFF"/>
                </a:solidFill>
                <a:latin typeface="Calibri" pitchFamily="34" charset="0"/>
              </a:rPr>
              <a:t>user</a:t>
            </a:r>
            <a:r>
              <a:rPr lang="en-GB" sz="2800">
                <a:solidFill>
                  <a:srgbClr val="FFFFFF"/>
                </a:solidFill>
                <a:latin typeface="Calibri" pitchFamily="34" charset="0"/>
              </a:rPr>
              <a:t>/public_html/</a:t>
            </a:r>
            <a:r>
              <a:rPr lang="en-GB" sz="2800" i="1">
                <a:solidFill>
                  <a:srgbClr val="FFFFFF"/>
                </a:solidFill>
                <a:latin typeface="Calibri" pitchFamily="34" charset="0"/>
              </a:rPr>
              <a:t>foo</a:t>
            </a:r>
            <a:r>
              <a:rPr lang="en-GB" sz="2800">
                <a:solidFill>
                  <a:srgbClr val="FFFFFF"/>
                </a:solidFill>
                <a:latin typeface="Calibri" pitchFamily="34" charset="0"/>
              </a:rPr>
              <a:t>.</a:t>
            </a:r>
          </a:p>
          <a:p>
            <a:pPr marL="731838" lvl="1" indent="-274638">
              <a:lnSpc>
                <a:spcPct val="108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a:solidFill>
                  <a:srgbClr val="FFFFFF"/>
                </a:solidFill>
                <a:latin typeface="Calibri" pitchFamily="34" charset="0"/>
              </a:rPr>
              <a:t>/home is the directory that contains the home directory of all users.</a:t>
            </a:r>
          </a:p>
          <a:p>
            <a:pPr marL="731838" lvl="1" indent="-274638">
              <a:lnSpc>
                <a:spcPct val="108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a:solidFill>
                  <a:srgbClr val="FFFFFF"/>
                </a:solidFill>
                <a:latin typeface="Calibri" pitchFamily="34" charset="0"/>
              </a:rPr>
              <a:t>user </a:t>
            </a:r>
            <a:r>
              <a:rPr lang="en-GB" sz="2400">
                <a:solidFill>
                  <a:srgbClr val="FFFFFF"/>
                </a:solidFill>
                <a:latin typeface="Calibri" pitchFamily="34" charset="0"/>
              </a:rPr>
              <a:t>is your user name, so /home/</a:t>
            </a:r>
            <a:r>
              <a:rPr lang="en-GB" sz="2400" i="1">
                <a:solidFill>
                  <a:srgbClr val="FFFFFF"/>
                </a:solidFill>
                <a:latin typeface="Calibri" pitchFamily="34" charset="0"/>
              </a:rPr>
              <a:t>user</a:t>
            </a:r>
            <a:r>
              <a:rPr lang="en-GB" sz="2400">
                <a:solidFill>
                  <a:srgbClr val="FFFFFF"/>
                </a:solidFill>
                <a:latin typeface="Calibri" pitchFamily="34" charset="0"/>
              </a:rPr>
              <a:t> is your home directory on wotan</a:t>
            </a:r>
          </a:p>
          <a:p>
            <a:pPr marL="731838" lvl="1" indent="-274638">
              <a:lnSpc>
                <a:spcPct val="108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a:solidFill>
                  <a:srgbClr val="FFFFFF"/>
                </a:solidFill>
                <a:latin typeface="Calibri" pitchFamily="34" charset="0"/>
              </a:rPr>
              <a:t>public_html is your web directory. All files in that directory are available on the web. Files outside that directory are not available.</a:t>
            </a:r>
          </a:p>
          <a:p>
            <a:pPr marL="731838" lvl="1" indent="-274638">
              <a:lnSpc>
                <a:spcPct val="108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a:solidFill>
                  <a:srgbClr val="FFFFFF"/>
                </a:solidFill>
                <a:latin typeface="Calibri" pitchFamily="34" charset="0"/>
              </a:rPr>
              <a:t>foo </a:t>
            </a:r>
            <a:r>
              <a:rPr lang="en-GB" sz="2400">
                <a:solidFill>
                  <a:srgbClr val="FFFFFF"/>
                </a:solidFill>
                <a:latin typeface="Calibri" pitchFamily="34" charset="0"/>
              </a:rPr>
              <a:t>is any file in that directory. </a:t>
            </a:r>
          </a:p>
          <a:p>
            <a:pPr marL="328613" indent="-317500">
              <a:lnSpc>
                <a:spcPts val="2825"/>
              </a:lnSpc>
              <a:spcBef>
                <a:spcPts val="700"/>
              </a:spcBef>
              <a:buClr>
                <a:srgbClr val="FFFFFF"/>
              </a:buClr>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a:solidFill>
                  <a:srgbClr val="E3EBF1"/>
                </a:solidFill>
                <a:latin typeface="Calibri" pitchFamily="34" charset="0"/>
              </a:rPr>
              <a:t>index.html</a:t>
            </a:r>
          </a:p>
        </p:txBody>
      </p:sp>
      <p:sp>
        <p:nvSpPr>
          <p:cNvPr id="145410" name="Text Box 2"/>
          <p:cNvSpPr txBox="1">
            <a:spLocks noChangeArrowheads="1"/>
          </p:cNvSpPr>
          <p:nvPr/>
        </p:nvSpPr>
        <p:spPr bwMode="auto">
          <a:xfrm>
            <a:off x="457200" y="1371600"/>
            <a:ext cx="8229600" cy="5053013"/>
          </a:xfrm>
          <a:prstGeom prst="rect">
            <a:avLst/>
          </a:prstGeom>
          <a:noFill/>
          <a:ln w="9525">
            <a:noFill/>
            <a:round/>
            <a:headEnd/>
            <a:tailEnd/>
          </a:ln>
        </p:spPr>
        <p:txBody>
          <a:bodyPr lIns="90000" tIns="46800" rIns="90000" bIns="46800"/>
          <a:lstStyle/>
          <a:p>
            <a:pPr marL="328613" indent="-317500">
              <a:lnSpc>
                <a:spcPct val="105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The web server on wotan will map requests to http://wotan.liu.edu/home/</a:t>
            </a:r>
            <a:r>
              <a:rPr lang="en-GB" sz="2800" i="1">
                <a:solidFill>
                  <a:srgbClr val="FFFFFF"/>
                </a:solidFill>
                <a:latin typeface="Calibri" pitchFamily="34" charset="0"/>
              </a:rPr>
              <a:t>user</a:t>
            </a:r>
            <a:r>
              <a:rPr lang="en-GB" sz="2800">
                <a:solidFill>
                  <a:srgbClr val="FFFFFF"/>
                </a:solidFill>
                <a:latin typeface="Calibri" pitchFamily="34" charset="0"/>
              </a:rPr>
              <a:t>/ or http://wotan.liu.edu/home/</a:t>
            </a:r>
            <a:r>
              <a:rPr lang="en-GB" sz="2800" i="1">
                <a:solidFill>
                  <a:srgbClr val="FFFFFF"/>
                </a:solidFill>
                <a:latin typeface="Calibri" pitchFamily="34" charset="0"/>
              </a:rPr>
              <a:t>user </a:t>
            </a:r>
            <a:r>
              <a:rPr lang="en-GB" sz="2800">
                <a:solidFill>
                  <a:srgbClr val="FFFFFF"/>
                </a:solidFill>
                <a:latin typeface="Calibri" pitchFamily="34" charset="0"/>
              </a:rPr>
              <a:t>to</a:t>
            </a:r>
          </a:p>
          <a:p>
            <a:pPr marL="328613" indent="-317500">
              <a:lnSpc>
                <a:spcPct val="105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to show the file /home/</a:t>
            </a:r>
            <a:r>
              <a:rPr lang="en-GB" sz="2800" i="1">
                <a:solidFill>
                  <a:srgbClr val="FFFFFF"/>
                </a:solidFill>
                <a:latin typeface="Calibri" pitchFamily="34" charset="0"/>
              </a:rPr>
              <a:t>user</a:t>
            </a:r>
            <a:r>
              <a:rPr lang="en-GB" sz="2800">
                <a:solidFill>
                  <a:srgbClr val="FFFFFF"/>
                </a:solidFill>
                <a:latin typeface="Calibri" pitchFamily="34" charset="0"/>
              </a:rPr>
              <a:t>/public_html/index.html</a:t>
            </a:r>
          </a:p>
          <a:p>
            <a:pPr marL="328613" indent="-317500">
              <a:lnSpc>
                <a:spcPct val="105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What happens if this is not there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generated index.html</a:t>
            </a:r>
          </a:p>
        </p:txBody>
      </p:sp>
      <p:sp>
        <p:nvSpPr>
          <p:cNvPr id="147458"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200">
                <a:solidFill>
                  <a:srgbClr val="FFFFFF"/>
                </a:solidFill>
                <a:latin typeface="Calibri" pitchFamily="34" charset="0"/>
              </a:rPr>
              <a:t>If this index.html is not there, the server prepares a HTML document from the list of files that it finds in the directory. Then it sends it to the user agent.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200">
                <a:solidFill>
                  <a:srgbClr val="FFFFFF"/>
                </a:solidFill>
                <a:latin typeface="Calibri" pitchFamily="34" charset="0"/>
              </a:rPr>
              <a:t>This is an example of a non-file based response. The server makes up a body for something that is not there. </a:t>
            </a:r>
          </a:p>
          <a:p>
            <a:pPr marL="328613" indent="-317500">
              <a:lnSpc>
                <a:spcPct val="110000"/>
              </a:lnSpc>
              <a:spcBef>
                <a:spcPts val="700"/>
              </a:spcBef>
              <a:buClr>
                <a:srgbClr val="FFFFFF"/>
              </a:buClr>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32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a:solidFill>
                  <a:srgbClr val="E3EBF1"/>
                </a:solidFill>
                <a:latin typeface="Calibri" pitchFamily="34" charset="0"/>
              </a:rPr>
              <a:t>again: how the server finds your file</a:t>
            </a:r>
          </a:p>
        </p:txBody>
      </p:sp>
      <p:sp>
        <p:nvSpPr>
          <p:cNvPr id="149506" name="Text Box 2"/>
          <p:cNvSpPr txBox="1">
            <a:spLocks noChangeArrowheads="1"/>
          </p:cNvSpPr>
          <p:nvPr/>
        </p:nvSpPr>
        <p:spPr bwMode="auto">
          <a:xfrm>
            <a:off x="457200" y="1295400"/>
            <a:ext cx="8229600" cy="3259138"/>
          </a:xfrm>
          <a:prstGeom prst="rect">
            <a:avLst/>
          </a:prstGeom>
          <a:noFill/>
          <a:ln w="9525">
            <a:noFill/>
            <a:round/>
            <a:headEnd/>
            <a:tailEnd/>
          </a:ln>
        </p:spPr>
        <p:txBody>
          <a:bodyPr lIns="90000" tIns="46800" rIns="90000" bIns="4680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Imagine you are user </a:t>
            </a:r>
            <a:r>
              <a:rPr lang="en-GB" sz="2800" i="1">
                <a:solidFill>
                  <a:srgbClr val="FFFFFF"/>
                </a:solidFill>
                <a:latin typeface="Calibri" pitchFamily="34" charset="0"/>
              </a:rPr>
              <a:t>user  </a:t>
            </a:r>
            <a:r>
              <a:rPr lang="en-GB" sz="2800">
                <a:solidFill>
                  <a:srgbClr val="FFFFFF"/>
                </a:solidFill>
                <a:latin typeface="Calibri" pitchFamily="34" charset="0"/>
              </a:rPr>
              <a:t>and you have a file </a:t>
            </a:r>
            <a:r>
              <a:rPr lang="en-GB" sz="2800" i="1">
                <a:solidFill>
                  <a:srgbClr val="FFFFFF"/>
                </a:solidFill>
                <a:latin typeface="Calibri" pitchFamily="34" charset="0"/>
              </a:rPr>
              <a:t>file</a:t>
            </a:r>
            <a:r>
              <a:rPr lang="en-GB" sz="2800">
                <a:solidFill>
                  <a:srgbClr val="FFFFFF"/>
                </a:solidFill>
                <a:latin typeface="Calibri" pitchFamily="34" charset="0"/>
              </a:rPr>
              <a:t> in public_html</a:t>
            </a:r>
            <a:r>
              <a:rPr lang="en-GB" sz="2800" i="1">
                <a:solidFill>
                  <a:srgbClr val="FFFFFF"/>
                </a:solidFill>
                <a:latin typeface="Calibri" pitchFamily="34" charset="0"/>
              </a:rPr>
              <a:t>.</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The web server will map requests to http://wotan.liu.edu/home/</a:t>
            </a:r>
            <a:r>
              <a:rPr lang="en-GB" sz="2800" i="1">
                <a:solidFill>
                  <a:srgbClr val="FFFFFF"/>
                </a:solidFill>
                <a:latin typeface="Calibri" pitchFamily="34" charset="0"/>
              </a:rPr>
              <a:t>user</a:t>
            </a:r>
            <a:r>
              <a:rPr lang="en-GB" sz="2800">
                <a:solidFill>
                  <a:srgbClr val="FFFFFF"/>
                </a:solidFill>
                <a:latin typeface="Calibri" pitchFamily="34" charset="0"/>
              </a:rPr>
              <a:t>/</a:t>
            </a:r>
            <a:r>
              <a:rPr lang="en-GB" sz="2800" i="1">
                <a:solidFill>
                  <a:srgbClr val="FFFFFF"/>
                </a:solidFill>
                <a:latin typeface="Calibri" pitchFamily="34" charset="0"/>
              </a:rPr>
              <a:t>file</a:t>
            </a:r>
            <a:r>
              <a:rPr lang="en-GB" sz="2800">
                <a:solidFill>
                  <a:srgbClr val="FFFFFF"/>
                </a:solidFill>
                <a:latin typeface="Calibri" pitchFamily="34" charset="0"/>
              </a:rPr>
              <a:t> to show the file /home/</a:t>
            </a:r>
            <a:r>
              <a:rPr lang="en-GB" sz="2800" i="1">
                <a:solidFill>
                  <a:srgbClr val="FFFFFF"/>
                </a:solidFill>
                <a:latin typeface="Calibri" pitchFamily="34" charset="0"/>
              </a:rPr>
              <a:t>user</a:t>
            </a:r>
            <a:r>
              <a:rPr lang="en-GB" sz="2800">
                <a:solidFill>
                  <a:srgbClr val="FFFFFF"/>
                </a:solidFill>
                <a:latin typeface="Calibri" pitchFamily="34" charset="0"/>
              </a:rPr>
              <a:t>/public_html/</a:t>
            </a:r>
            <a:r>
              <a:rPr lang="en-GB" sz="2800" i="1">
                <a:solidFill>
                  <a:srgbClr val="FFFFFF"/>
                </a:solidFill>
                <a:latin typeface="Calibri" pitchFamily="34" charset="0"/>
              </a:rPr>
              <a:t>file.</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Here </a:t>
            </a:r>
            <a:r>
              <a:rPr lang="en-GB" sz="2800" i="1">
                <a:solidFill>
                  <a:srgbClr val="FFFFFF"/>
                </a:solidFill>
                <a:latin typeface="Calibri" pitchFamily="34" charset="0"/>
              </a:rPr>
              <a:t>user</a:t>
            </a:r>
            <a:r>
              <a:rPr lang="en-GB" sz="2800">
                <a:solidFill>
                  <a:srgbClr val="FFFFFF"/>
                </a:solidFill>
                <a:latin typeface="Calibri" pitchFamily="34" charset="0"/>
              </a:rPr>
              <a:t> stands for your user name, and </a:t>
            </a:r>
            <a:r>
              <a:rPr lang="en-GB" sz="2800" i="1">
                <a:solidFill>
                  <a:srgbClr val="FFFFFF"/>
                </a:solidFill>
                <a:latin typeface="Calibri" pitchFamily="34" charset="0"/>
              </a:rPr>
              <a:t>file </a:t>
            </a:r>
            <a:r>
              <a:rPr lang="en-GB" sz="2800">
                <a:solidFill>
                  <a:srgbClr val="FFFFFF"/>
                </a:solidFill>
                <a:latin typeface="Calibri" pitchFamily="34" charset="0"/>
              </a:rPr>
              <a:t>is the file name, and "/" is the directory separator.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directories</a:t>
            </a:r>
          </a:p>
        </p:txBody>
      </p:sp>
      <p:sp>
        <p:nvSpPr>
          <p:cNvPr id="151554"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a:solidFill>
                  <a:srgbClr val="FFFFFF"/>
                </a:solidFill>
                <a:latin typeface="Calibri" pitchFamily="34" charset="0"/>
              </a:rPr>
              <a:t>Your final project pages can be placed in a subdirectory, say</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a:solidFill>
                  <a:srgbClr val="FFFFFF"/>
                </a:solidFill>
                <a:latin typeface="Calibri" pitchFamily="34" charset="0"/>
              </a:rPr>
              <a:t>   http://wotan.liu.edu/home/</a:t>
            </a:r>
            <a:r>
              <a:rPr lang="en-GB" sz="2800" i="1">
                <a:solidFill>
                  <a:srgbClr val="FFFFFF"/>
                </a:solidFill>
                <a:latin typeface="Calibri" pitchFamily="34" charset="0"/>
              </a:rPr>
              <a:t>user</a:t>
            </a:r>
            <a:r>
              <a:rPr lang="en-GB" sz="2800">
                <a:solidFill>
                  <a:srgbClr val="FFFFFF"/>
                </a:solidFill>
                <a:latin typeface="Calibri" pitchFamily="34" charset="0"/>
              </a:rPr>
              <a:t>/</a:t>
            </a:r>
            <a:r>
              <a:rPr lang="en-GB" sz="2800" i="1">
                <a:solidFill>
                  <a:srgbClr val="FFFFFF"/>
                </a:solidFill>
                <a:latin typeface="Calibri" pitchFamily="34" charset="0"/>
              </a:rPr>
              <a:t>project</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a:solidFill>
                  <a:srgbClr val="FFFFFF"/>
                </a:solidFill>
                <a:latin typeface="Calibri" pitchFamily="34" charset="0"/>
              </a:rPr>
              <a:t>You may wish to make the user name some short form of your name. Remember you will be able to have that site for many years to come.</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a:solidFill>
                  <a:srgbClr val="FFFFFF"/>
                </a:solidFill>
                <a:latin typeface="Calibri" pitchFamily="34" charset="0"/>
              </a:rPr>
              <a:t>You can create a directory easily within winscp.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Homework</a:t>
            </a:r>
          </a:p>
        </p:txBody>
      </p:sp>
      <p:sp>
        <p:nvSpPr>
          <p:cNvPr id="153602" name="Text Box 2"/>
          <p:cNvSpPr txBox="1">
            <a:spLocks noChangeArrowheads="1"/>
          </p:cNvSpPr>
          <p:nvPr/>
        </p:nvSpPr>
        <p:spPr bwMode="auto">
          <a:xfrm>
            <a:off x="457200" y="1600200"/>
            <a:ext cx="8229600" cy="3267075"/>
          </a:xfrm>
          <a:prstGeom prst="rect">
            <a:avLst/>
          </a:prstGeom>
          <a:noFill/>
          <a:ln w="9525">
            <a:noFill/>
            <a:round/>
            <a:headEnd/>
            <a:tailEnd/>
          </a:ln>
        </p:spPr>
        <p:txBody>
          <a:bodyPr lIns="90000" tIns="46800" rIns="90000" bIns="46800"/>
          <a:lstStyle/>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Look at course home page.</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Install winscp and browsers at home.</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Prepare a one-page max web site plan. Bring a printed copy with you next week.</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Prepare for quiz at the beginning of next lecture.</a:t>
            </a:r>
          </a:p>
          <a:p>
            <a:pPr marL="328613" indent="-317500">
              <a:lnSpc>
                <a:spcPct val="110000"/>
              </a:lnSpc>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ru-RU"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Text Box 1"/>
          <p:cNvSpPr txBox="1">
            <a:spLocks noChangeArrowheads="1"/>
          </p:cNvSpPr>
          <p:nvPr/>
        </p:nvSpPr>
        <p:spPr bwMode="auto">
          <a:xfrm>
            <a:off x="457200" y="274638"/>
            <a:ext cx="8226425" cy="1139825"/>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web site plan</a:t>
            </a:r>
          </a:p>
        </p:txBody>
      </p:sp>
      <p:sp>
        <p:nvSpPr>
          <p:cNvPr id="155650" name="Text Box 2"/>
          <p:cNvSpPr txBox="1">
            <a:spLocks noChangeArrowheads="1"/>
          </p:cNvSpPr>
          <p:nvPr/>
        </p:nvSpPr>
        <p:spPr bwMode="auto">
          <a:xfrm>
            <a:off x="457200" y="1600200"/>
            <a:ext cx="8226425" cy="3660775"/>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What is the intent of the web site?</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Who commissioned the web site?</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Whom is the site for?</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What pages will be on the site?</a:t>
            </a:r>
          </a:p>
          <a:p>
            <a:pPr marL="731838" lvl="1" indent="-274638">
              <a:lnSpc>
                <a:spcPct val="110000"/>
              </a:lnSpc>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400">
                <a:solidFill>
                  <a:srgbClr val="FFFFFF"/>
                </a:solidFill>
                <a:latin typeface="Calibri" pitchFamily="34" charset="0"/>
              </a:rPr>
              <a:t>Name and very briefly describe each page.</a:t>
            </a:r>
          </a:p>
          <a:p>
            <a:pPr marL="731838" lvl="1" indent="-274638">
              <a:lnSpc>
                <a:spcPct val="110000"/>
              </a:lnSpc>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400">
                <a:solidFill>
                  <a:srgbClr val="FFFFFF"/>
                </a:solidFill>
                <a:latin typeface="Calibri" pitchFamily="34" charset="0"/>
              </a:rPr>
              <a:t>Establish link structure between pages.</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Any special technical challenges?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the final web site</a:t>
            </a:r>
          </a:p>
        </p:txBody>
      </p:sp>
      <p:sp>
        <p:nvSpPr>
          <p:cNvPr id="26626" name="Text Box 2"/>
          <p:cNvSpPr txBox="1">
            <a:spLocks noChangeArrowheads="1"/>
          </p:cNvSpPr>
          <p:nvPr/>
        </p:nvSpPr>
        <p:spPr bwMode="auto">
          <a:xfrm>
            <a:off x="457200" y="1295400"/>
            <a:ext cx="8229600" cy="4716463"/>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dirty="0">
                <a:solidFill>
                  <a:srgbClr val="FFFFFF"/>
                </a:solidFill>
                <a:latin typeface="Calibri" pitchFamily="34" charset="0"/>
              </a:rPr>
              <a:t>Contents should be equivalent to a student essay.</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dirty="0">
                <a:solidFill>
                  <a:srgbClr val="FFFFFF"/>
                </a:solidFill>
                <a:latin typeface="Calibri" pitchFamily="34" charset="0"/>
              </a:rPr>
              <a:t>It should be a contribution to knowledge on a topic.</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dirty="0">
                <a:solidFill>
                  <a:srgbClr val="FFFFFF"/>
                </a:solidFill>
                <a:latin typeface="Calibri" pitchFamily="34" charset="0"/>
              </a:rPr>
              <a:t>Your own personal site is not allowed.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dirty="0">
                <a:solidFill>
                  <a:srgbClr val="FFFFFF"/>
                </a:solidFill>
                <a:latin typeface="Calibri" pitchFamily="34" charset="0"/>
              </a:rPr>
              <a:t>Good contents and good architecture are important to a straight A</a:t>
            </a:r>
            <a:r>
              <a:rPr lang="en-US" sz="3200" dirty="0">
                <a:solidFill>
                  <a:srgbClr val="FFFFFF"/>
                </a:solidFill>
                <a:latin typeface="Calibri" pitchFamily="34" charset="0"/>
              </a:rPr>
              <a:t>.</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3200" dirty="0">
                <a:solidFill>
                  <a:srgbClr val="FFFFFF"/>
                </a:solidFill>
                <a:latin typeface="Calibri" pitchFamily="34" charset="0"/>
              </a:rPr>
              <a:t>The d</a:t>
            </a:r>
            <a:r>
              <a:rPr lang="ru-RU" sz="3200" dirty="0">
                <a:solidFill>
                  <a:srgbClr val="FFFFFF"/>
                </a:solidFill>
                <a:latin typeface="Calibri" pitchFamily="34" charset="0"/>
              </a:rPr>
              <a:t>eadline to finish </a:t>
            </a:r>
            <a:r>
              <a:rPr lang="en-US" sz="3200" dirty="0">
                <a:solidFill>
                  <a:srgbClr val="FFFFFF"/>
                </a:solidFill>
                <a:latin typeface="Calibri" pitchFamily="34" charset="0"/>
              </a:rPr>
              <a:t>the </a:t>
            </a:r>
            <a:r>
              <a:rPr lang="ru-RU" sz="3200" dirty="0">
                <a:solidFill>
                  <a:srgbClr val="FFFFFF"/>
                </a:solidFill>
                <a:latin typeface="Calibri" pitchFamily="34" charset="0"/>
              </a:rPr>
              <a:t>web site</a:t>
            </a:r>
            <a:r>
              <a:rPr lang="en-US" sz="3200" dirty="0">
                <a:solidFill>
                  <a:srgbClr val="FFFFFF"/>
                </a:solidFill>
                <a:latin typeface="Calibri" pitchFamily="34" charset="0"/>
              </a:rPr>
              <a:t> is </a:t>
            </a:r>
            <a:r>
              <a:rPr lang="ru-RU" sz="3200" dirty="0">
                <a:solidFill>
                  <a:srgbClr val="FFFFFF"/>
                </a:solidFill>
                <a:latin typeface="Calibri" pitchFamily="34" charset="0"/>
              </a:rPr>
              <a:t>one week after the end of the last lecture.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installing </a:t>
            </a:r>
            <a:r>
              <a:rPr lang="en-US" sz="4000">
                <a:solidFill>
                  <a:srgbClr val="E3EBF1"/>
                </a:solidFill>
                <a:latin typeface="Calibri" pitchFamily="34" charset="0"/>
              </a:rPr>
              <a:t>W</a:t>
            </a:r>
            <a:r>
              <a:rPr lang="ru-RU" sz="4000">
                <a:solidFill>
                  <a:srgbClr val="E3EBF1"/>
                </a:solidFill>
                <a:latin typeface="Calibri" pitchFamily="34" charset="0"/>
              </a:rPr>
              <a:t>in</a:t>
            </a:r>
            <a:r>
              <a:rPr lang="en-US" sz="4000">
                <a:solidFill>
                  <a:srgbClr val="E3EBF1"/>
                </a:solidFill>
                <a:latin typeface="Calibri" pitchFamily="34" charset="0"/>
              </a:rPr>
              <a:t>SCP</a:t>
            </a:r>
            <a:endParaRPr lang="ru-RU" sz="4000">
              <a:solidFill>
                <a:srgbClr val="E3EBF1"/>
              </a:solidFill>
              <a:latin typeface="Calibri" pitchFamily="34" charset="0"/>
            </a:endParaRPr>
          </a:p>
        </p:txBody>
      </p:sp>
      <p:sp>
        <p:nvSpPr>
          <p:cNvPr id="157698" name="Text Box 2"/>
          <p:cNvSpPr txBox="1">
            <a:spLocks noChangeArrowheads="1"/>
          </p:cNvSpPr>
          <p:nvPr/>
        </p:nvSpPr>
        <p:spPr bwMode="auto">
          <a:xfrm>
            <a:off x="457200" y="1600200"/>
            <a:ext cx="8229600" cy="3930650"/>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 http://winscp.net/eng/download.php has </a:t>
            </a:r>
          </a:p>
          <a:p>
            <a:pPr marL="731838" lvl="1" indent="-274638">
              <a:lnSpc>
                <a:spcPct val="110000"/>
              </a:lnSpc>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“Installation package”, for use if you have administrator rights on the machine where you are installing to </a:t>
            </a:r>
          </a:p>
          <a:p>
            <a:pPr marL="731838" lvl="1" indent="-274638">
              <a:lnSpc>
                <a:spcPct val="110000"/>
              </a:lnSpc>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“Portable executable”, for use otherwise, i.e. to just download and run the application</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At installation time, when/if asked about the default interface,  I suggest you use “Windows explorer style”, rather than the default “Norton commander style” . You can change that later.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Text Box 1"/>
          <p:cNvSpPr txBox="1">
            <a:spLocks noChangeArrowheads="1"/>
          </p:cNvSpPr>
          <p:nvPr/>
        </p:nvSpPr>
        <p:spPr bwMode="auto">
          <a:xfrm>
            <a:off x="457200" y="274638"/>
            <a:ext cx="8224838" cy="1138237"/>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installing HTML-Kit</a:t>
            </a:r>
          </a:p>
        </p:txBody>
      </p:sp>
      <p:sp>
        <p:nvSpPr>
          <p:cNvPr id="159746" name="Text Box 2"/>
          <p:cNvSpPr txBox="1">
            <a:spLocks noChangeArrowheads="1"/>
          </p:cNvSpPr>
          <p:nvPr/>
        </p:nvSpPr>
        <p:spPr bwMode="auto">
          <a:xfrm>
            <a:off x="457200" y="1600200"/>
            <a:ext cx="8382000" cy="4521200"/>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There is free-to-download, but not open-source editor for HTML called HTML-Kit.</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It is useful to run it as a default editor for all files that are related to web development</a:t>
            </a:r>
          </a:p>
          <a:p>
            <a:pPr marL="731838" lvl="1" indent="-274638">
              <a:lnSpc>
                <a:spcPct val="110000"/>
              </a:lnSpc>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HTML files</a:t>
            </a:r>
          </a:p>
          <a:p>
            <a:pPr marL="731838" lvl="1" indent="-274638">
              <a:lnSpc>
                <a:spcPct val="110000"/>
              </a:lnSpc>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CSS files</a:t>
            </a:r>
          </a:p>
          <a:p>
            <a:pPr marL="731838" lvl="1" indent="-274638">
              <a:lnSpc>
                <a:spcPct val="110000"/>
              </a:lnSpc>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PHP file (HTML with other stuff, for LIS651)‏</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Instructions on how to do that are in http://openlib .org/home/krichel/courses/lis650/doc/software.html</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other stuff: installing “user agents”</a:t>
            </a:r>
          </a:p>
        </p:txBody>
      </p:sp>
      <p:sp>
        <p:nvSpPr>
          <p:cNvPr id="161794" name="Text Box 2"/>
          <p:cNvSpPr txBox="1">
            <a:spLocks noChangeArrowheads="1"/>
          </p:cNvSpPr>
          <p:nvPr/>
        </p:nvSpPr>
        <p:spPr bwMode="auto">
          <a:xfrm>
            <a:off x="457200" y="1600200"/>
            <a:ext cx="8534400" cy="4037013"/>
          </a:xfrm>
          <a:prstGeom prst="rect">
            <a:avLst/>
          </a:prstGeom>
          <a:noFill/>
          <a:ln w="9525">
            <a:noFill/>
            <a:round/>
            <a:headEnd/>
            <a:tailEnd/>
          </a:ln>
        </p:spPr>
        <p:txBody>
          <a:bodyPr lIns="90000" tIns="46800" rIns="90000" bIns="4680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Download and install a recent version of at least two browsers. I suggest</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Mozilla Firefox from http://www.mozilla.org/products/firefox/</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Opera from http://www.opera.com</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K-meleon from http://kmeleon.sourceforge.net/</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You can also get</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Internet Explorer			    – Safari</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400">
                <a:solidFill>
                  <a:srgbClr val="FFFFFF"/>
                </a:solidFill>
                <a:latin typeface="Calibri" pitchFamily="34" charset="0"/>
              </a:rPr>
              <a:t>Chrome</a:t>
            </a:r>
            <a:r>
              <a:rPr lang="en-GB" sz="2400">
                <a:solidFill>
                  <a:srgbClr val="FFFFFF"/>
                </a:solidFill>
                <a:latin typeface="Calibri" pitchFamily="34" charset="0"/>
              </a:rPr>
              <a:t>					    – Konqueror</a:t>
            </a:r>
          </a:p>
          <a:p>
            <a:pPr marL="328613" indent="-317500">
              <a:spcBef>
                <a:spcPts val="600"/>
              </a:spcBef>
              <a:buClr>
                <a:srgbClr val="FFFFFF"/>
              </a:buClr>
              <a:buFont typeface="Arial" charset="0"/>
              <a:buNone/>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en-GB">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firefox extensions</a:t>
            </a:r>
          </a:p>
        </p:txBody>
      </p:sp>
      <p:sp>
        <p:nvSpPr>
          <p:cNvPr id="163842"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firebug is a web design extension for firefox. It is particularly useful for JavaScript .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"live http headers" is a firefox extensions to see the http headers that come with a web page. </a:t>
            </a:r>
          </a:p>
          <a:p>
            <a:pPr marL="328613" indent="-317500">
              <a:lnSpc>
                <a:spcPct val="110000"/>
              </a:lnSpc>
              <a:spcBef>
                <a:spcPts val="700"/>
              </a:spcBef>
              <a:buClr>
                <a:srgbClr val="FFFFFF"/>
              </a:buClr>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a:p>
            <a:pPr marL="328613" indent="-317500">
              <a:lnSpc>
                <a:spcPct val="110000"/>
              </a:lnSpc>
              <a:spcBef>
                <a:spcPts val="700"/>
              </a:spcBef>
              <a:buClr>
                <a:srgbClr val="FFFFFF"/>
              </a:buClr>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1" name="Text Box 1"/>
          <p:cNvSpPr txBox="1">
            <a:spLocks noChangeArrowheads="1"/>
          </p:cNvSpPr>
          <p:nvPr/>
        </p:nvSpPr>
        <p:spPr bwMode="auto">
          <a:xfrm>
            <a:off x="685800" y="2130425"/>
            <a:ext cx="7772400" cy="1470025"/>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http://openlib.org/home/krichel</a:t>
            </a:r>
          </a:p>
        </p:txBody>
      </p:sp>
      <p:sp>
        <p:nvSpPr>
          <p:cNvPr id="803842" name="Text Box 2"/>
          <p:cNvSpPr txBox="1">
            <a:spLocks noChangeArrowheads="1"/>
          </p:cNvSpPr>
          <p:nvPr/>
        </p:nvSpPr>
        <p:spPr bwMode="auto">
          <a:xfrm>
            <a:off x="1371600" y="3886200"/>
            <a:ext cx="6400800" cy="3048000"/>
          </a:xfrm>
          <a:prstGeom prst="rect">
            <a:avLst/>
          </a:prstGeom>
          <a:noFill/>
          <a:ln w="9525">
            <a:noFill/>
            <a:round/>
            <a:headEnd/>
            <a:tailEnd/>
          </a:ln>
        </p:spPr>
        <p:txBody>
          <a:bodyPr lIns="90000" tIns="46800" rIns="90000" bIns="46800"/>
          <a:lstStyle/>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r>
              <a:rPr lang="en-US" sz="2800">
                <a:solidFill>
                  <a:srgbClr val="FFFFFF"/>
                </a:solidFill>
                <a:latin typeface="Calibri" pitchFamily="34" charset="0"/>
              </a:rPr>
              <a:t>Please shutdown the computers when</a:t>
            </a: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r>
              <a:rPr lang="en-US" sz="2800">
                <a:solidFill>
                  <a:srgbClr val="FFFFFF"/>
                </a:solidFill>
                <a:latin typeface="Calibri" pitchFamily="34" charset="0"/>
              </a:rPr>
              <a:t>you are done.</a:t>
            </a: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endParaRPr lang="en-US" sz="2800">
              <a:solidFill>
                <a:srgbClr val="FFFFFF"/>
              </a:solidFill>
              <a:latin typeface="Calibri" pitchFamily="34" charset="0"/>
            </a:endParaRP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r>
              <a:rPr lang="en-US" sz="2800">
                <a:solidFill>
                  <a:srgbClr val="FFFFFF"/>
                </a:solidFill>
                <a:latin typeface="Calibri" pitchFamily="34" charset="0"/>
              </a:rPr>
              <a:t>Thank you for your attention!</a:t>
            </a: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endParaRPr lang="en-US" sz="2800">
              <a:solidFill>
                <a:srgbClr val="FFFFFF"/>
              </a:solidFill>
              <a:latin typeface="Calibri" pitchFamily="34" charset="0"/>
            </a:endParaRP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course history</a:t>
            </a:r>
            <a:r>
              <a:rPr lang="en-US" sz="4000">
                <a:solidFill>
                  <a:srgbClr val="E3EBF1"/>
                </a:solidFill>
                <a:latin typeface="Calibri" pitchFamily="34" charset="0"/>
              </a:rPr>
              <a:t>, 1</a:t>
            </a:r>
            <a:endParaRPr lang="ru-RU" sz="4000">
              <a:solidFill>
                <a:srgbClr val="E3EBF1"/>
              </a:solidFill>
              <a:latin typeface="Calibri" pitchFamily="34" charset="0"/>
            </a:endParaRPr>
          </a:p>
        </p:txBody>
      </p:sp>
      <p:sp>
        <p:nvSpPr>
          <p:cNvPr id="28674" name="Text Box 2"/>
          <p:cNvSpPr txBox="1">
            <a:spLocks noChangeArrowheads="1"/>
          </p:cNvSpPr>
          <p:nvPr/>
        </p:nvSpPr>
        <p:spPr bwMode="auto">
          <a:xfrm>
            <a:off x="228600" y="1143000"/>
            <a:ext cx="8686800" cy="5260975"/>
          </a:xfrm>
          <a:prstGeom prst="rect">
            <a:avLst/>
          </a:prstGeom>
          <a:noFill/>
          <a:ln w="9525">
            <a:noFill/>
            <a:round/>
            <a:headEnd/>
            <a:tailEnd/>
          </a:ln>
        </p:spPr>
        <p:txBody>
          <a:bodyPr lIns="90000" tIns="46800" rIns="90000" bIns="4680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Course was first run as an institute 2002-05-13 to 2002-05-17 as “Webmastering I: the static web site”.</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To the curriculum committee, this did not sound academic enough.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In 2003 “Web Site Architecture and Design” (WebSAD) became the title.</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In 2005 “Passive Web Site Architecture and Design” became the title.</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The problem with that title is that it uses a concept invented by Thomas Krichel.</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1557</TotalTime>
  <Words>4941</Words>
  <Application>Microsoft Office PowerPoint</Application>
  <PresentationFormat>On-screen Show (4:3)</PresentationFormat>
  <Paragraphs>498</Paragraphs>
  <Slides>84</Slides>
  <Notes>71</Notes>
  <HiddenSlides>0</HiddenSlides>
  <MMClips>0</MMClips>
  <ScaleCrop>false</ScaleCrop>
  <HeadingPairs>
    <vt:vector size="4" baseType="variant">
      <vt:variant>
        <vt:lpstr>Theme</vt:lpstr>
      </vt:variant>
      <vt:variant>
        <vt:i4>1</vt:i4>
      </vt:variant>
      <vt:variant>
        <vt:lpstr>Slide Titles</vt:lpstr>
      </vt:variant>
      <vt:variant>
        <vt:i4>84</vt:i4>
      </vt:variant>
    </vt:vector>
  </HeadingPairs>
  <TitlesOfParts>
    <vt:vector size="85" baseType="lpstr">
      <vt:lpstr>Office Theme</vt:lpstr>
      <vt:lpstr>PowerPoint Presentation</vt:lpstr>
      <vt:lpstr>PowerPoint Presentation</vt:lpstr>
      <vt:lpstr>PowerPoint Presentation</vt:lpstr>
      <vt:lpstr>PowerPoint Presentation</vt:lpstr>
      <vt:lpstr>PowerPoint Presentation</vt:lpstr>
      <vt:lpstr>PowerPoint Presentation</vt:lpstr>
      <vt:lpstr>assessment test</vt:lpstr>
      <vt:lpstr>PowerPoint Presentation</vt:lpstr>
      <vt:lpstr>PowerPoint Presentation</vt:lpstr>
      <vt:lpstr>PowerPoint Presentation</vt:lpstr>
      <vt:lpstr>recent course history</vt:lpstr>
      <vt:lpstr>PowerPoint Presentation</vt:lpstr>
      <vt:lpstr>PowerPoint Presentation</vt:lpstr>
      <vt:lpstr>PowerPoint Presentation</vt:lpstr>
      <vt:lpstr>PowerPoint Presentation</vt:lpstr>
      <vt:lpstr>list of some cuts from longer version</vt:lpstr>
      <vt:lpstr>lists of some cuts from longer version</vt:lpstr>
      <vt:lpstr>PowerPoint Presentation</vt:lpstr>
      <vt:lpstr>PowerPoint Presentation</vt:lpstr>
      <vt:lpstr>LIS651: web content management</vt:lpstr>
      <vt:lpstr>web information concentration</vt:lpstr>
      <vt:lpstr>PowerPoint Presentation</vt:lpstr>
      <vt:lpstr>PowerPoint Presentation</vt:lpstr>
      <vt:lpstr>PowerPoint Presentation</vt:lpstr>
      <vt:lpstr>PowerPoint Presentation</vt:lpstr>
      <vt:lpstr>why markup</vt:lpstr>
      <vt:lpstr>PowerPoint Presentation</vt:lpstr>
      <vt:lpstr>PowerPoint Presentation</vt:lpstr>
      <vt:lpstr>PowerPoint Presentation</vt:lpstr>
      <vt:lpstr>what type of information in a DTD?</vt:lpstr>
      <vt:lpstr>what happened to SGML?</vt:lpstr>
      <vt:lpstr>PowerPoint Presentation</vt:lpstr>
      <vt:lpstr>PowerPoint Presentation</vt:lpstr>
      <vt:lpstr>PowerPoint Presentation</vt:lpstr>
      <vt:lpstr>PowerPoint Presentation</vt:lpstr>
      <vt:lpstr>Internet application protocols</vt:lpstr>
      <vt:lpstr>PowerPoint Presentation</vt:lpstr>
      <vt:lpstr>protocols to communicate with hosts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WinSCP “open”</vt:lpstr>
      <vt:lpstr>PowerPoint Presentation</vt:lpstr>
      <vt:lpstr>PowerPoint Presentation</vt:lpstr>
      <vt:lpstr>PowerPoint Presentation</vt:lpstr>
      <vt:lpstr>PowerPoint Presentation</vt:lpstr>
      <vt:lpstr>PowerPoint Presentation</vt:lpstr>
      <vt:lpstr>PowerPoint Presentation</vt:lpstr>
      <vt:lpstr>collapsing of whitespace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LIU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FTRC</cp:lastModifiedBy>
  <cp:revision>59</cp:revision>
  <dcterms:created xsi:type="dcterms:W3CDTF">2011-03-03T20:54:23Z</dcterms:created>
  <dcterms:modified xsi:type="dcterms:W3CDTF">2012-01-19T16:51:47Z</dcterms:modified>
</cp:coreProperties>
</file>