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318.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notesSlides/notesSlide79.xml" ContentType="application/vnd.openxmlformats-officedocument.presentationml.notesSlide+xml"/>
  <Default Extension="png" ContentType="image/png"/>
  <Override PartName="/ppt/notesSlides/notesSlide258.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315.xml" ContentType="application/vnd.openxmlformats-officedocument.presentationml.notesSlide+xml"/>
  <Override PartName="/ppt/notesSlides/notesSlide362.xml" ContentType="application/vnd.openxmlformats-officedocument.presentationml.notes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notesSlides/notesSlide356.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notesSlides/notesSlide369.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notesSlides/notesSlide325.xml" ContentType="application/vnd.openxmlformats-officedocument.presentationml.notes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notesSlides/notesSlide350.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notesSlides/notesSlide344.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notesSlides/notesSlide379.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47.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264.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6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1"/>
  </p:notesMasterIdLst>
  <p:sldIdLst>
    <p:sldId id="257" r:id="rId2"/>
    <p:sldId id="258" r:id="rId3"/>
    <p:sldId id="259" r:id="rId4"/>
    <p:sldId id="260" r:id="rId5"/>
    <p:sldId id="261" r:id="rId6"/>
    <p:sldId id="262" r:id="rId7"/>
    <p:sldId id="790" r:id="rId8"/>
    <p:sldId id="263" r:id="rId9"/>
    <p:sldId id="264" r:id="rId10"/>
    <p:sldId id="267" r:id="rId11"/>
    <p:sldId id="756" r:id="rId12"/>
    <p:sldId id="265" r:id="rId13"/>
    <p:sldId id="266" r:id="rId14"/>
    <p:sldId id="268" r:id="rId15"/>
    <p:sldId id="269" r:id="rId16"/>
    <p:sldId id="757" r:id="rId17"/>
    <p:sldId id="781" r:id="rId18"/>
    <p:sldId id="270" r:id="rId19"/>
    <p:sldId id="271" r:id="rId20"/>
    <p:sldId id="274" r:id="rId21"/>
    <p:sldId id="791" r:id="rId22"/>
    <p:sldId id="275" r:id="rId23"/>
    <p:sldId id="276" r:id="rId24"/>
    <p:sldId id="281" r:id="rId25"/>
    <p:sldId id="278" r:id="rId26"/>
    <p:sldId id="758" r:id="rId27"/>
    <p:sldId id="759" r:id="rId28"/>
    <p:sldId id="760" r:id="rId29"/>
    <p:sldId id="280" r:id="rId30"/>
    <p:sldId id="761" r:id="rId31"/>
    <p:sldId id="783" r:id="rId32"/>
    <p:sldId id="283" r:id="rId33"/>
    <p:sldId id="284" r:id="rId34"/>
    <p:sldId id="762" r:id="rId35"/>
    <p:sldId id="291" r:id="rId36"/>
    <p:sldId id="771" r:id="rId37"/>
    <p:sldId id="292" r:id="rId38"/>
    <p:sldId id="772" r:id="rId39"/>
    <p:sldId id="763" r:id="rId40"/>
    <p:sldId id="764" r:id="rId41"/>
    <p:sldId id="773" r:id="rId42"/>
    <p:sldId id="774" r:id="rId43"/>
    <p:sldId id="775" r:id="rId44"/>
    <p:sldId id="766" r:id="rId45"/>
    <p:sldId id="767" r:id="rId46"/>
    <p:sldId id="784" r:id="rId47"/>
    <p:sldId id="770" r:id="rId48"/>
    <p:sldId id="768" r:id="rId49"/>
    <p:sldId id="769" r:id="rId50"/>
    <p:sldId id="776" r:id="rId51"/>
    <p:sldId id="777" r:id="rId52"/>
    <p:sldId id="778" r:id="rId53"/>
    <p:sldId id="786" r:id="rId54"/>
    <p:sldId id="787" r:id="rId55"/>
    <p:sldId id="293" r:id="rId56"/>
    <p:sldId id="294" r:id="rId57"/>
    <p:sldId id="295" r:id="rId58"/>
    <p:sldId id="296" r:id="rId59"/>
    <p:sldId id="297" r:id="rId60"/>
    <p:sldId id="298" r:id="rId61"/>
    <p:sldId id="299"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29" r:id="rId77"/>
    <p:sldId id="330" r:id="rId78"/>
    <p:sldId id="341" r:id="rId79"/>
    <p:sldId id="342" r:id="rId80"/>
    <p:sldId id="343" r:id="rId81"/>
    <p:sldId id="344" r:id="rId82"/>
    <p:sldId id="345" r:id="rId83"/>
    <p:sldId id="346" r:id="rId84"/>
    <p:sldId id="347" r:id="rId85"/>
    <p:sldId id="348" r:id="rId86"/>
    <p:sldId id="349" r:id="rId87"/>
    <p:sldId id="350" r:id="rId88"/>
    <p:sldId id="351" r:id="rId89"/>
    <p:sldId id="785" r:id="rId90"/>
    <p:sldId id="336" r:id="rId91"/>
    <p:sldId id="334" r:id="rId92"/>
    <p:sldId id="335" r:id="rId93"/>
    <p:sldId id="779"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788" r:id="rId134"/>
    <p:sldId id="789" r:id="rId135"/>
    <p:sldId id="391" r:id="rId136"/>
    <p:sldId id="392" r:id="rId137"/>
    <p:sldId id="394" r:id="rId138"/>
    <p:sldId id="395" r:id="rId139"/>
    <p:sldId id="396" r:id="rId140"/>
    <p:sldId id="397" r:id="rId141"/>
    <p:sldId id="406" r:id="rId142"/>
    <p:sldId id="407" r:id="rId143"/>
    <p:sldId id="409" r:id="rId144"/>
    <p:sldId id="410" r:id="rId145"/>
    <p:sldId id="411" r:id="rId146"/>
    <p:sldId id="412" r:id="rId147"/>
    <p:sldId id="413" r:id="rId148"/>
    <p:sldId id="414" r:id="rId149"/>
    <p:sldId id="415" r:id="rId150"/>
    <p:sldId id="416" r:id="rId151"/>
    <p:sldId id="417" r:id="rId152"/>
    <p:sldId id="418" r:id="rId153"/>
    <p:sldId id="419" r:id="rId154"/>
    <p:sldId id="420" r:id="rId155"/>
    <p:sldId id="421" r:id="rId156"/>
    <p:sldId id="422" r:id="rId157"/>
    <p:sldId id="423" r:id="rId158"/>
    <p:sldId id="424" r:id="rId159"/>
    <p:sldId id="425" r:id="rId160"/>
    <p:sldId id="426" r:id="rId161"/>
    <p:sldId id="427" r:id="rId162"/>
    <p:sldId id="428" r:id="rId163"/>
    <p:sldId id="429" r:id="rId164"/>
    <p:sldId id="430" r:id="rId165"/>
    <p:sldId id="431" r:id="rId166"/>
    <p:sldId id="432" r:id="rId167"/>
    <p:sldId id="433" r:id="rId168"/>
    <p:sldId id="434" r:id="rId169"/>
    <p:sldId id="437" r:id="rId170"/>
    <p:sldId id="440" r:id="rId171"/>
    <p:sldId id="443" r:id="rId172"/>
    <p:sldId id="444" r:id="rId173"/>
    <p:sldId id="445" r:id="rId174"/>
    <p:sldId id="446" r:id="rId175"/>
    <p:sldId id="447" r:id="rId176"/>
    <p:sldId id="448" r:id="rId177"/>
    <p:sldId id="450" r:id="rId178"/>
    <p:sldId id="451" r:id="rId179"/>
    <p:sldId id="452" r:id="rId180"/>
    <p:sldId id="453" r:id="rId181"/>
    <p:sldId id="454" r:id="rId182"/>
    <p:sldId id="455" r:id="rId183"/>
    <p:sldId id="457" r:id="rId184"/>
    <p:sldId id="458" r:id="rId185"/>
    <p:sldId id="459" r:id="rId186"/>
    <p:sldId id="460" r:id="rId187"/>
    <p:sldId id="462" r:id="rId188"/>
    <p:sldId id="463" r:id="rId189"/>
    <p:sldId id="464" r:id="rId190"/>
    <p:sldId id="465" r:id="rId191"/>
    <p:sldId id="466" r:id="rId192"/>
    <p:sldId id="467" r:id="rId193"/>
    <p:sldId id="468" r:id="rId194"/>
    <p:sldId id="469" r:id="rId195"/>
    <p:sldId id="470" r:id="rId196"/>
    <p:sldId id="471" r:id="rId197"/>
    <p:sldId id="472" r:id="rId198"/>
    <p:sldId id="473" r:id="rId199"/>
    <p:sldId id="474" r:id="rId200"/>
    <p:sldId id="475" r:id="rId201"/>
    <p:sldId id="476" r:id="rId202"/>
    <p:sldId id="477" r:id="rId203"/>
    <p:sldId id="478" r:id="rId204"/>
    <p:sldId id="479" r:id="rId205"/>
    <p:sldId id="480" r:id="rId206"/>
    <p:sldId id="481" r:id="rId207"/>
    <p:sldId id="482" r:id="rId208"/>
    <p:sldId id="483" r:id="rId209"/>
    <p:sldId id="484" r:id="rId210"/>
    <p:sldId id="485" r:id="rId211"/>
    <p:sldId id="486" r:id="rId212"/>
    <p:sldId id="487" r:id="rId213"/>
    <p:sldId id="488" r:id="rId214"/>
    <p:sldId id="492" r:id="rId215"/>
    <p:sldId id="493" r:id="rId216"/>
    <p:sldId id="494" r:id="rId217"/>
    <p:sldId id="498" r:id="rId218"/>
    <p:sldId id="500" r:id="rId219"/>
    <p:sldId id="501" r:id="rId220"/>
    <p:sldId id="502" r:id="rId221"/>
    <p:sldId id="503" r:id="rId222"/>
    <p:sldId id="504" r:id="rId223"/>
    <p:sldId id="505" r:id="rId224"/>
    <p:sldId id="506" r:id="rId225"/>
    <p:sldId id="507" r:id="rId226"/>
    <p:sldId id="508" r:id="rId227"/>
    <p:sldId id="509" r:id="rId228"/>
    <p:sldId id="510" r:id="rId229"/>
    <p:sldId id="511" r:id="rId230"/>
    <p:sldId id="512" r:id="rId231"/>
    <p:sldId id="513" r:id="rId232"/>
    <p:sldId id="514" r:id="rId233"/>
    <p:sldId id="515" r:id="rId234"/>
    <p:sldId id="516" r:id="rId235"/>
    <p:sldId id="517" r:id="rId236"/>
    <p:sldId id="518" r:id="rId237"/>
    <p:sldId id="519" r:id="rId238"/>
    <p:sldId id="520" r:id="rId239"/>
    <p:sldId id="521" r:id="rId240"/>
    <p:sldId id="522" r:id="rId241"/>
    <p:sldId id="523" r:id="rId242"/>
    <p:sldId id="524" r:id="rId243"/>
    <p:sldId id="525" r:id="rId244"/>
    <p:sldId id="526" r:id="rId245"/>
    <p:sldId id="527" r:id="rId246"/>
    <p:sldId id="528" r:id="rId247"/>
    <p:sldId id="529" r:id="rId248"/>
    <p:sldId id="530" r:id="rId249"/>
    <p:sldId id="531" r:id="rId250"/>
    <p:sldId id="532" r:id="rId251"/>
    <p:sldId id="533" r:id="rId252"/>
    <p:sldId id="534" r:id="rId253"/>
    <p:sldId id="535" r:id="rId254"/>
    <p:sldId id="536" r:id="rId255"/>
    <p:sldId id="537" r:id="rId256"/>
    <p:sldId id="538" r:id="rId257"/>
    <p:sldId id="539" r:id="rId258"/>
    <p:sldId id="540" r:id="rId259"/>
    <p:sldId id="541" r:id="rId260"/>
    <p:sldId id="542" r:id="rId261"/>
    <p:sldId id="543" r:id="rId262"/>
    <p:sldId id="544" r:id="rId263"/>
    <p:sldId id="545" r:id="rId264"/>
    <p:sldId id="546" r:id="rId265"/>
    <p:sldId id="547" r:id="rId266"/>
    <p:sldId id="548" r:id="rId267"/>
    <p:sldId id="549" r:id="rId268"/>
    <p:sldId id="550" r:id="rId269"/>
    <p:sldId id="551" r:id="rId270"/>
    <p:sldId id="552" r:id="rId271"/>
    <p:sldId id="553" r:id="rId272"/>
    <p:sldId id="554" r:id="rId273"/>
    <p:sldId id="555" r:id="rId274"/>
    <p:sldId id="556" r:id="rId275"/>
    <p:sldId id="557" r:id="rId276"/>
    <p:sldId id="558" r:id="rId277"/>
    <p:sldId id="559" r:id="rId278"/>
    <p:sldId id="560" r:id="rId279"/>
    <p:sldId id="561" r:id="rId280"/>
    <p:sldId id="562" r:id="rId281"/>
    <p:sldId id="563" r:id="rId282"/>
    <p:sldId id="564" r:id="rId283"/>
    <p:sldId id="565" r:id="rId284"/>
    <p:sldId id="566" r:id="rId285"/>
    <p:sldId id="567" r:id="rId286"/>
    <p:sldId id="568" r:id="rId287"/>
    <p:sldId id="569" r:id="rId288"/>
    <p:sldId id="570" r:id="rId289"/>
    <p:sldId id="571" r:id="rId290"/>
    <p:sldId id="572" r:id="rId291"/>
    <p:sldId id="573" r:id="rId292"/>
    <p:sldId id="574" r:id="rId293"/>
    <p:sldId id="575" r:id="rId294"/>
    <p:sldId id="576" r:id="rId295"/>
    <p:sldId id="577" r:id="rId296"/>
    <p:sldId id="578" r:id="rId297"/>
    <p:sldId id="579" r:id="rId298"/>
    <p:sldId id="580" r:id="rId299"/>
    <p:sldId id="581" r:id="rId300"/>
    <p:sldId id="582" r:id="rId301"/>
    <p:sldId id="583" r:id="rId302"/>
    <p:sldId id="584" r:id="rId303"/>
    <p:sldId id="585" r:id="rId304"/>
    <p:sldId id="586" r:id="rId305"/>
    <p:sldId id="587" r:id="rId306"/>
    <p:sldId id="588" r:id="rId307"/>
    <p:sldId id="589" r:id="rId308"/>
    <p:sldId id="590" r:id="rId309"/>
    <p:sldId id="591" r:id="rId310"/>
    <p:sldId id="592" r:id="rId311"/>
    <p:sldId id="593" r:id="rId312"/>
    <p:sldId id="594" r:id="rId313"/>
    <p:sldId id="595" r:id="rId314"/>
    <p:sldId id="596" r:id="rId315"/>
    <p:sldId id="597" r:id="rId316"/>
    <p:sldId id="598" r:id="rId317"/>
    <p:sldId id="599" r:id="rId318"/>
    <p:sldId id="600" r:id="rId319"/>
    <p:sldId id="601" r:id="rId320"/>
    <p:sldId id="602" r:id="rId321"/>
    <p:sldId id="603" r:id="rId322"/>
    <p:sldId id="604" r:id="rId323"/>
    <p:sldId id="605" r:id="rId324"/>
    <p:sldId id="606" r:id="rId325"/>
    <p:sldId id="607" r:id="rId326"/>
    <p:sldId id="608" r:id="rId327"/>
    <p:sldId id="609" r:id="rId328"/>
    <p:sldId id="610" r:id="rId329"/>
    <p:sldId id="611" r:id="rId330"/>
    <p:sldId id="612" r:id="rId331"/>
    <p:sldId id="613" r:id="rId332"/>
    <p:sldId id="614" r:id="rId333"/>
    <p:sldId id="615" r:id="rId334"/>
    <p:sldId id="616" r:id="rId335"/>
    <p:sldId id="617" r:id="rId336"/>
    <p:sldId id="618" r:id="rId337"/>
    <p:sldId id="619" r:id="rId338"/>
    <p:sldId id="620" r:id="rId339"/>
    <p:sldId id="624" r:id="rId340"/>
    <p:sldId id="625" r:id="rId341"/>
    <p:sldId id="626" r:id="rId342"/>
    <p:sldId id="627" r:id="rId343"/>
    <p:sldId id="628" r:id="rId344"/>
    <p:sldId id="629" r:id="rId345"/>
    <p:sldId id="630" r:id="rId346"/>
    <p:sldId id="631" r:id="rId347"/>
    <p:sldId id="632" r:id="rId348"/>
    <p:sldId id="633" r:id="rId349"/>
    <p:sldId id="634" r:id="rId350"/>
    <p:sldId id="635" r:id="rId351"/>
    <p:sldId id="636" r:id="rId352"/>
    <p:sldId id="637" r:id="rId353"/>
    <p:sldId id="638" r:id="rId354"/>
    <p:sldId id="639" r:id="rId355"/>
    <p:sldId id="640" r:id="rId356"/>
    <p:sldId id="641" r:id="rId357"/>
    <p:sldId id="642" r:id="rId358"/>
    <p:sldId id="643" r:id="rId359"/>
    <p:sldId id="644" r:id="rId360"/>
    <p:sldId id="645" r:id="rId361"/>
    <p:sldId id="646" r:id="rId362"/>
    <p:sldId id="647" r:id="rId363"/>
    <p:sldId id="648" r:id="rId364"/>
    <p:sldId id="649" r:id="rId365"/>
    <p:sldId id="650" r:id="rId366"/>
    <p:sldId id="651" r:id="rId367"/>
    <p:sldId id="652" r:id="rId368"/>
    <p:sldId id="653" r:id="rId369"/>
    <p:sldId id="654" r:id="rId370"/>
    <p:sldId id="655" r:id="rId371"/>
    <p:sldId id="656" r:id="rId372"/>
    <p:sldId id="657" r:id="rId373"/>
    <p:sldId id="658" r:id="rId374"/>
    <p:sldId id="659" r:id="rId375"/>
    <p:sldId id="660" r:id="rId376"/>
    <p:sldId id="661" r:id="rId377"/>
    <p:sldId id="662" r:id="rId378"/>
    <p:sldId id="663" r:id="rId379"/>
    <p:sldId id="664" r:id="rId380"/>
    <p:sldId id="665" r:id="rId381"/>
    <p:sldId id="666" r:id="rId382"/>
    <p:sldId id="782" r:id="rId383"/>
    <p:sldId id="668" r:id="rId384"/>
    <p:sldId id="669" r:id="rId385"/>
    <p:sldId id="670" r:id="rId386"/>
    <p:sldId id="671" r:id="rId387"/>
    <p:sldId id="672" r:id="rId388"/>
    <p:sldId id="673" r:id="rId389"/>
    <p:sldId id="674" r:id="rId390"/>
    <p:sldId id="675" r:id="rId391"/>
    <p:sldId id="676" r:id="rId392"/>
    <p:sldId id="677" r:id="rId393"/>
    <p:sldId id="678" r:id="rId394"/>
    <p:sldId id="679" r:id="rId395"/>
    <p:sldId id="680" r:id="rId396"/>
    <p:sldId id="681" r:id="rId397"/>
    <p:sldId id="682" r:id="rId398"/>
    <p:sldId id="683" r:id="rId399"/>
    <p:sldId id="755" r:id="rId4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90" y="-90"/>
      </p:cViewPr>
      <p:guideLst>
        <p:guide orient="horz" pos="2160"/>
        <p:guide pos="2880"/>
      </p:guideLst>
    </p:cSldViewPr>
  </p:slideViewPr>
  <p:notesTextViewPr>
    <p:cViewPr>
      <p:scale>
        <a:sx n="1" d="1"/>
        <a:sy n="1" d="1"/>
      </p:scale>
      <p:origin x="0" y="0"/>
    </p:cViewPr>
  </p:notesTextViewPr>
  <p:sorterViewPr>
    <p:cViewPr>
      <p:scale>
        <a:sx n="100" d="100"/>
        <a:sy n="100" d="100"/>
      </p:scale>
      <p:origin x="0" y="1581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presProps" Target="presProps.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viewProps" Target="viewProp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theme" Target="theme/theme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tableStyles" Target="tableStyle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notesMaster" Target="notesMasters/notes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049F61A-5A5C-4B83-A78A-558A8620DE7E}" type="datetimeFigureOut">
              <a:rPr lang="en-US"/>
              <a:pPr>
                <a:defRPr/>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E94BDA8-2192-4A29-877E-EF151994ED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3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8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93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14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34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55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75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96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16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37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57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781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8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98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190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39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600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80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00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621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41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624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82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9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03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23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44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64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85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05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26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46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67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87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9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08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28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49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69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901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10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310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51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072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92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0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112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334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53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744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94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Text Box 1"/>
          <p:cNvSpPr txBox="1">
            <a:spLocks noChangeArrowheads="1"/>
          </p:cNvSpPr>
          <p:nvPr/>
        </p:nvSpPr>
        <p:spPr bwMode="auto">
          <a:xfrm>
            <a:off x="1155700" y="695325"/>
            <a:ext cx="4545013" cy="3425825"/>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15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35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56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276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97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1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17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38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58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79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70"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99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20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40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61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81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02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1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22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43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63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84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04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24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45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65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86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06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1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27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47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68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88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09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29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50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870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91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17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911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12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32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952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973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93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14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34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55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075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096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16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32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36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157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177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1984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18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39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59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80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00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21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4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2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41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62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03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433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4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5443"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74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7491"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5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95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15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15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36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56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3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77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77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9778"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9779"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182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1827"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3874"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3875"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9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59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9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79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01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00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20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20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411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41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616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61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82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82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02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02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23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23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35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43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4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864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84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04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04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254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925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45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66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66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5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6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86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073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07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78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27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483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48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88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68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9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089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09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09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30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30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507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50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71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71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686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91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91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12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32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53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73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94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14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35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55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60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76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06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96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69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16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37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57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78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98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19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39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60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80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27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01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21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42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62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83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03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24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4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65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85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57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06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26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47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67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88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08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28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49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69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904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90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8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9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10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31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18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51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72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92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13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33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54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74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95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08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7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15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36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56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77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97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1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18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8"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38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359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4"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79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400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4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9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5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20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440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6" name="Rectangle 1"/>
          <p:cNvSpPr txBox="1">
            <a:spLocks noGrp="1" noRot="1" noChangeAspect="1" noChangeArrowheads="1"/>
          </p:cNvSpPr>
          <p:nvPr>
            <p:ph type="sldImg"/>
          </p:nvPr>
        </p:nvSpPr>
        <p:spPr bwMode="auto">
          <a:xfrm>
            <a:off x="1144588" y="695325"/>
            <a:ext cx="4567237" cy="3425825"/>
          </a:xfrm>
          <a:solidFill>
            <a:srgbClr val="FFFFFF"/>
          </a:solidFill>
          <a:ln>
            <a:solidFill>
              <a:srgbClr val="000000"/>
            </a:solidFill>
            <a:miter lim="800000"/>
            <a:headEnd/>
            <a:tailEnd/>
          </a:ln>
        </p:spPr>
      </p:sp>
      <p:sp>
        <p:nvSpPr>
          <p:cNvPr id="6461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481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5024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9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522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543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563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5843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604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99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253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625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8"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45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666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867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686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072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7072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277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727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481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748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768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789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809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0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1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830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850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871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915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891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912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5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932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952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973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6993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0144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90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9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034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055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075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9634"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96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116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3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137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577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157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178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987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198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2192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13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7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239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8"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260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806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280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4"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301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321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1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342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362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6"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383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03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240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54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5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44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649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85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5059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526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9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5469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5673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5878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608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6288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13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493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649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669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6"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690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209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7209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414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741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6194"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7619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4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782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029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029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233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233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438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438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034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643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64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8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8848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053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05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257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25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462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46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667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66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2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87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077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007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81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028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48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0486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2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2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5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83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691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069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75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95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116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136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157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177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98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18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5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39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59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80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00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20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41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61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382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02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23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60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43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464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84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05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525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46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66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87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07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28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6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648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69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689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10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30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51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81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02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22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43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69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63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84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0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925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45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966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986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07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027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48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7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68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088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09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29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50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170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91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11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32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73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7A542F-AACD-4C1F-A0C6-A5E8ED9E53FC}"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6B995-7048-4006-BB3B-1DE3FEF65C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A43C0-4B75-4666-87ED-FD90E2B290F5}"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72A6D-1844-40F6-9DD2-3AC56A287E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6009F-953C-40B6-B6F3-459373354462}"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0C7BA-566F-482D-AFBC-506FA1C385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0EF96F-9BF9-4043-B4ED-2B6AFC18C145}"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41250-63A5-4F0B-8221-2DC1639167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E8BDFE-DADB-4055-8B29-7BA2428BEC6E}" type="datetimeFigureOut">
              <a:rPr lang="en-US"/>
              <a:pPr>
                <a:defRPr/>
              </a:pPr>
              <a:t>1/17/2012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D067-62B6-43E3-8F1B-560F7A09C3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325865-9F11-496E-A246-5CC4F8EEB808}"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F306AA-101D-4592-BA2F-2C6F92915A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04DDBA-C3EE-410A-9345-5C56E9A62C62}" type="datetimeFigureOut">
              <a:rPr lang="en-US"/>
              <a:pPr>
                <a:defRPr/>
              </a:pPr>
              <a:t>1/17/2012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454297-CF3E-4AA2-99A6-BCD6D0E0AB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E94ECC-080D-46EE-83F9-9A503DFD0B48}" type="datetimeFigureOut">
              <a:rPr lang="en-US"/>
              <a:pPr>
                <a:defRPr/>
              </a:pPr>
              <a:t>1/17/2012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8F5242-453A-42AA-BBEA-54B5A287E3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A21283-BDE1-43DB-9F00-C7D64BF3650E}" type="datetimeFigureOut">
              <a:rPr lang="en-US"/>
              <a:pPr>
                <a:defRPr/>
              </a:pPr>
              <a:t>1/17/2012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F3CC7A-9FDB-4B9D-9AC7-20853C3399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F3EE16-26D1-4D71-A000-C55A0585FBC8}"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767194-4D2C-4B8E-B968-12FB6688C8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7DFBD-48FD-48B8-81D4-3741623396AC}" type="datetimeFigureOut">
              <a:rPr lang="en-US"/>
              <a:pPr>
                <a:defRPr/>
              </a:pPr>
              <a:t>1/17/2012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89D85-BC2D-4061-8BCC-83DC39FF8D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9D30CE5-2538-43C9-BFDB-9C557BD5638C}" type="datetimeFigureOut">
              <a:rPr lang="en-US"/>
              <a:pPr>
                <a:defRPr/>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978E24-DB27-4FE4-9FE2-95DD2E932C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1371600"/>
            <a:ext cx="7772400" cy="2065338"/>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Lst>
            </a:pPr>
            <a:r>
              <a:rPr lang="ru-RU" sz="4000">
                <a:solidFill>
                  <a:srgbClr val="E3EBF1"/>
                </a:solidFill>
                <a:latin typeface="Calibri" pitchFamily="34" charset="0"/>
              </a:rPr>
              <a:t>LIS650	</a:t>
            </a:r>
            <a:r>
              <a:rPr lang="en-US" sz="4000">
                <a:solidFill>
                  <a:srgbClr val="E3EBF1"/>
                </a:solidFill>
                <a:latin typeface="Calibri" pitchFamily="34" charset="0"/>
              </a:rPr>
              <a:t>part</a:t>
            </a:r>
            <a:r>
              <a:rPr lang="ru-RU" sz="4000">
                <a:solidFill>
                  <a:srgbClr val="E3EBF1"/>
                </a:solidFill>
                <a:latin typeface="Calibri" pitchFamily="34" charset="0"/>
              </a:rPr>
              <a:t> 0</a:t>
            </a:r>
            <a:br>
              <a:rPr lang="ru-RU" sz="4000">
                <a:solidFill>
                  <a:srgbClr val="E3EBF1"/>
                </a:solidFill>
                <a:latin typeface="Calibri" pitchFamily="34" charset="0"/>
              </a:rPr>
            </a:br>
            <a:r>
              <a:rPr lang="ru-RU" sz="4000">
                <a:solidFill>
                  <a:srgbClr val="E3EBF1"/>
                </a:solidFill>
                <a:latin typeface="Calibri" pitchFamily="34" charset="0"/>
              </a:rPr>
              <a:t/>
            </a:r>
            <a:br>
              <a:rPr lang="ru-RU" sz="4000">
                <a:solidFill>
                  <a:srgbClr val="E3EBF1"/>
                </a:solidFill>
                <a:latin typeface="Calibri" pitchFamily="34" charset="0"/>
              </a:rPr>
            </a:br>
            <a:r>
              <a:rPr lang="ru-RU" sz="4000">
                <a:solidFill>
                  <a:srgbClr val="E3EBF1"/>
                </a:solidFill>
                <a:latin typeface="Calibri" pitchFamily="34" charset="0"/>
              </a:rPr>
              <a:t>Introduction to the</a:t>
            </a:r>
            <a:r>
              <a:rPr lang="en-US" sz="4000">
                <a:solidFill>
                  <a:srgbClr val="E3EBF1"/>
                </a:solidFill>
                <a:latin typeface="Calibri" pitchFamily="34" charset="0"/>
              </a:rPr>
              <a:t> course and to the World Wide Web</a:t>
            </a:r>
          </a:p>
        </p:txBody>
      </p:sp>
      <p:sp>
        <p:nvSpPr>
          <p:cNvPr id="14338" name="Text Box 2"/>
          <p:cNvSpPr txBox="1">
            <a:spLocks noChangeArrowheads="1"/>
          </p:cNvSpPr>
          <p:nvPr/>
        </p:nvSpPr>
        <p:spPr bwMode="auto">
          <a:xfrm>
            <a:off x="1371600" y="4648200"/>
            <a:ext cx="6400800" cy="1035050"/>
          </a:xfrm>
          <a:prstGeom prst="rect">
            <a:avLst/>
          </a:prstGeom>
          <a:noFill/>
          <a:ln w="9525">
            <a:noFill/>
            <a:round/>
            <a:headEnd/>
            <a:tailEnd/>
          </a:ln>
        </p:spPr>
        <p:txBody>
          <a:bodyPr lIns="90000" tIns="46800" rIns="90000" bIns="46800"/>
          <a:lstStyle/>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solidFill>
                  <a:srgbClr val="FFFFFF"/>
                </a:solidFill>
                <a:latin typeface="Calibri" pitchFamily="34" charset="0"/>
              </a:rPr>
              <a:t>Thomas </a:t>
            </a:r>
            <a:r>
              <a:rPr lang="en-GB" sz="2800" dirty="0" err="1">
                <a:solidFill>
                  <a:srgbClr val="FFFFFF"/>
                </a:solidFill>
                <a:latin typeface="Calibri" pitchFamily="34" charset="0"/>
              </a:rPr>
              <a:t>Krichel</a:t>
            </a:r>
            <a:endParaRPr lang="en-GB" sz="2800" dirty="0">
              <a:solidFill>
                <a:srgbClr val="FFFFFF"/>
              </a:solidFill>
              <a:latin typeface="Calibri" pitchFamily="34" charset="0"/>
            </a:endParaRPr>
          </a:p>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solidFill>
                  <a:srgbClr val="FFFFFF"/>
                </a:solidFill>
                <a:latin typeface="Calibri" pitchFamily="34" charset="0"/>
              </a:rPr>
              <a:t>2012-01-17</a:t>
            </a:r>
            <a:endParaRPr lang="en-GB" sz="2800" dirty="0">
              <a:solidFill>
                <a:srgbClr val="FFFFFF"/>
              </a:solidFill>
              <a:latin typeface="Calibri" pitchFamily="34" charset="0"/>
            </a:endParaRPr>
          </a:p>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passive websites</a:t>
            </a:r>
          </a:p>
        </p:txBody>
      </p:sp>
      <p:sp>
        <p:nvSpPr>
          <p:cNvPr id="30722" name="Text Box 2"/>
          <p:cNvSpPr txBox="1">
            <a:spLocks noChangeArrowheads="1"/>
          </p:cNvSpPr>
          <p:nvPr/>
        </p:nvSpPr>
        <p:spPr bwMode="auto">
          <a:xfrm>
            <a:off x="457200" y="1600200"/>
            <a:ext cx="8229600" cy="46355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The term “passive web site” has been coined by yours truly.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Such a web site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Remains the same whatever the user does with it.</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There is no customization for different users or times.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Interactivity is limited to moving between pages in the site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 </a:t>
            </a:r>
          </a:p>
        </p:txBody>
      </p:sp>
      <p:sp>
        <p:nvSpPr>
          <p:cNvPr id="1085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The example</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&lt;note&gt;&lt;/note&gt;</a:t>
            </a:r>
          </a:p>
          <a:p>
            <a:pPr marL="525463" indent="-514350" fontAlgn="auto">
              <a:lnSpc>
                <a:spcPts val="2825"/>
              </a:lnSpc>
              <a:spcBef>
                <a:spcPts val="700"/>
              </a:spcBef>
              <a:spcAft>
                <a:spcPts val="0"/>
              </a:spcAft>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contains one node.</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The examples</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 &lt;/note&gt;</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and </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contain two nodes each. But the character node has whitespace only.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attributes</a:t>
            </a:r>
          </a:p>
        </p:txBody>
      </p:sp>
      <p:sp>
        <p:nvSpPr>
          <p:cNvPr id="199682" name="Text Box 2"/>
          <p:cNvSpPr txBox="1">
            <a:spLocks noChangeArrowheads="1"/>
          </p:cNvSpPr>
          <p:nvPr/>
        </p:nvSpPr>
        <p:spPr bwMode="auto">
          <a:xfrm>
            <a:off x="457200" y="1524000"/>
            <a:ext cx="8458200" cy="3941763"/>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can have attributes. Here is an empty element with a</a:t>
            </a:r>
            <a:r>
              <a:rPr lang="en-US" sz="2800">
                <a:solidFill>
                  <a:srgbClr val="FFFFFF"/>
                </a:solidFill>
                <a:latin typeface="Calibri" pitchFamily="34" charset="0"/>
              </a:rPr>
              <a:t>n</a:t>
            </a:r>
            <a:r>
              <a:rPr lang="en-GB" sz="2800">
                <a:solidFill>
                  <a:srgbClr val="FFFFFF"/>
                </a:solidFill>
                <a:latin typeface="Calibri" pitchFamily="34" charset="0"/>
              </a:rPr>
              <a:t> attribute </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a:t>
            </a:r>
            <a:r>
              <a:rPr lang="en-GB" sz="2800" i="1">
                <a:solidFill>
                  <a:srgbClr val="FFFFFF"/>
                </a:solidFill>
                <a:latin typeface="Calibri" pitchFamily="34" charset="0"/>
              </a:rPr>
              <a:t>name attribute_name</a:t>
            </a:r>
            <a:r>
              <a:rPr lang="en-GB" sz="2800">
                <a:solidFill>
                  <a:srgbClr val="FFFFFF"/>
                </a:solidFill>
                <a:latin typeface="Calibri" pitchFamily="34" charset="0"/>
              </a:rPr>
              <a:t>="</a:t>
            </a:r>
            <a:r>
              <a:rPr lang="en-GB" sz="2800" i="1">
                <a:solidFill>
                  <a:srgbClr val="FFFFFF"/>
                </a:solidFill>
                <a:latin typeface="Calibri" pitchFamily="34" charset="0"/>
              </a:rPr>
              <a:t>attribute_value</a:t>
            </a:r>
            <a:r>
              <a:rPr lang="en-GB" sz="2800">
                <a:solidFill>
                  <a:srgbClr val="FFFFFF"/>
                </a:solidFill>
                <a:latin typeface="Calibri" pitchFamily="34" charset="0"/>
              </a:rPr>
              <a:t>"/&gt;</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attribute_name </a:t>
            </a:r>
            <a:r>
              <a:rPr lang="en-GB" sz="2800">
                <a:solidFill>
                  <a:srgbClr val="FFFFFF"/>
                </a:solidFill>
                <a:latin typeface="Calibri" pitchFamily="34" charset="0"/>
              </a:rPr>
              <a:t>is an attribute name and</a:t>
            </a:r>
            <a:r>
              <a:rPr lang="en-GB" sz="2800" i="1">
                <a:solidFill>
                  <a:srgbClr val="FFFFFF"/>
                </a:solidFill>
                <a:latin typeface="Calibri" pitchFamily="34" charset="0"/>
              </a:rPr>
              <a:t> a</a:t>
            </a:r>
            <a:r>
              <a:rPr lang="en-US" sz="2800" i="1">
                <a:solidFill>
                  <a:srgbClr val="FFFFFF"/>
                </a:solidFill>
                <a:latin typeface="Calibri" pitchFamily="34" charset="0"/>
              </a:rPr>
              <a:t>ttribute_</a:t>
            </a:r>
            <a:r>
              <a:rPr lang="en-GB" sz="2800" i="1">
                <a:solidFill>
                  <a:srgbClr val="FFFFFF"/>
                </a:solidFill>
                <a:latin typeface="Calibri" pitchFamily="34" charset="0"/>
              </a:rPr>
              <a:t>value </a:t>
            </a:r>
            <a:r>
              <a:rPr lang="en-GB" sz="2800">
                <a:solidFill>
                  <a:srgbClr val="FFFFFF"/>
                </a:solidFill>
                <a:latin typeface="Calibri" pitchFamily="34" charset="0"/>
              </a:rPr>
              <a:t>is an attribute value. </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element could have contents. Then it is written as &lt;</a:t>
            </a:r>
            <a:r>
              <a:rPr lang="en-GB" sz="2800" i="1">
                <a:solidFill>
                  <a:srgbClr val="FFFFFF"/>
                </a:solidFill>
                <a:latin typeface="Calibri" pitchFamily="34" charset="0"/>
              </a:rPr>
              <a:t>name attribute_name </a:t>
            </a: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"&gt; </a:t>
            </a:r>
            <a:r>
              <a:rPr lang="en-GB" sz="2800" i="1">
                <a:solidFill>
                  <a:srgbClr val="FFFFFF"/>
                </a:solidFill>
                <a:latin typeface="Calibri" pitchFamily="34" charset="0"/>
              </a:rPr>
              <a:t>contents</a:t>
            </a:r>
            <a:r>
              <a:rPr lang="en-GB" sz="2800">
                <a:solidFill>
                  <a:srgbClr val="FFFFFF"/>
                </a:solidFill>
                <a:latin typeface="Calibri" pitchFamily="34" charset="0"/>
              </a:rPr>
              <a:t>&lt;/</a:t>
            </a:r>
            <a:r>
              <a:rPr lang="en-GB" sz="2800" i="1">
                <a:solidFill>
                  <a:srgbClr val="FFFFFF"/>
                </a:solidFill>
                <a:latin typeface="Calibri" pitchFamily="34" charset="0"/>
              </a:rPr>
              <a:t>name</a:t>
            </a:r>
            <a:r>
              <a:rPr lang="en-GB" sz="2800">
                <a:solidFill>
                  <a:srgbClr val="FFFFFF"/>
                </a:solidFill>
                <a:latin typeface="Calibri" pitchFamily="34" charset="0"/>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examples</a:t>
            </a:r>
          </a:p>
        </p:txBody>
      </p:sp>
      <p:sp>
        <p:nvSpPr>
          <p:cNvPr id="201730" name="Text Box 2"/>
          <p:cNvSpPr txBox="1">
            <a:spLocks noChangeArrowheads="1"/>
          </p:cNvSpPr>
          <p:nvPr/>
        </p:nvSpPr>
        <p:spPr bwMode="auto">
          <a:xfrm>
            <a:off x="228600" y="1600200"/>
            <a:ext cx="8610600" cy="45720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&lt;subject scheme="JEL"&gt;A4&lt;/subject&gt;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&lt;postcode style="US ZIP"&gt;11372-2572&lt;/postcode&gt;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&lt;postcode style="GB"&gt;GU1 4LF&lt;/postcode&gt;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&lt;ddc code="634.9755"&gt;Cypresses&lt;/ddc&gt;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&lt;ddc code="634.9756" explanation="Cedars"/&gt;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several attributes</a:t>
            </a:r>
          </a:p>
        </p:txBody>
      </p:sp>
      <p:sp>
        <p:nvSpPr>
          <p:cNvPr id="203778" name="Text Box 2"/>
          <p:cNvSpPr txBox="1">
            <a:spLocks noChangeArrowheads="1"/>
          </p:cNvSpPr>
          <p:nvPr/>
        </p:nvSpPr>
        <p:spPr bwMode="auto">
          <a:xfrm>
            <a:off x="457200" y="1295400"/>
            <a:ext cx="8229600" cy="5373688"/>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can have several attributes. Here is an element with two attributes</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a:t>
            </a:r>
            <a:r>
              <a:rPr lang="en-GB" sz="2800" i="1">
                <a:solidFill>
                  <a:srgbClr val="FFFFFF"/>
                </a:solidFill>
                <a:latin typeface="Calibri" pitchFamily="34" charset="0"/>
              </a:rPr>
              <a:t>name attribute_name_one</a:t>
            </a:r>
            <a:r>
              <a:rPr lang="en-GB" sz="2800">
                <a:solidFill>
                  <a:srgbClr val="FFFFFF"/>
                </a:solidFill>
                <a:latin typeface="Calibri" pitchFamily="34" charset="0"/>
              </a:rPr>
              <a:t>="</a:t>
            </a:r>
            <a:r>
              <a:rPr lang="en-GB" sz="2800" i="1">
                <a:solidFill>
                  <a:srgbClr val="FFFFFF"/>
                </a:solidFill>
                <a:latin typeface="Calibri" pitchFamily="34" charset="0"/>
              </a:rPr>
              <a:t>value_one</a:t>
            </a:r>
            <a:r>
              <a:rPr lang="en-GB" sz="2800">
                <a:solidFill>
                  <a:srgbClr val="FFFFFF"/>
                </a:solidFill>
                <a:latin typeface="Calibri" pitchFamily="34" charset="0"/>
              </a:rPr>
              <a:t>"</a:t>
            </a:r>
            <a:r>
              <a:rPr lang="en-GB" sz="2800" i="1">
                <a:solidFill>
                  <a:srgbClr val="FFFFFF"/>
                </a:solidFill>
                <a:latin typeface="Calibri" pitchFamily="34" charset="0"/>
              </a:rPr>
              <a:t> attribute_name_two=</a:t>
            </a:r>
            <a:r>
              <a:rPr lang="en-GB" sz="2800">
                <a:solidFill>
                  <a:srgbClr val="FFFFFF"/>
                </a:solidFill>
                <a:latin typeface="Calibri" pitchFamily="34" charset="0"/>
              </a:rPr>
              <a:t>"</a:t>
            </a:r>
            <a:r>
              <a:rPr lang="en-GB" sz="2800" i="1">
                <a:solidFill>
                  <a:srgbClr val="FFFFFF"/>
                </a:solidFill>
                <a:latin typeface="Calibri" pitchFamily="34" charset="0"/>
              </a:rPr>
              <a:t>value_two</a:t>
            </a:r>
            <a:r>
              <a:rPr lang="en-GB" sz="2800">
                <a:solidFill>
                  <a:srgbClr val="FFFFFF"/>
                </a:solidFill>
                <a:latin typeface="Calibri" pitchFamily="34" charset="0"/>
              </a:rPr>
              <a:t>"/&gt;</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attribute_name_one </a:t>
            </a:r>
            <a:r>
              <a:rPr lang="en-GB" sz="2800">
                <a:solidFill>
                  <a:srgbClr val="FFFFFF"/>
                </a:solidFill>
                <a:latin typeface="Calibri" pitchFamily="34" charset="0"/>
              </a:rPr>
              <a:t>and </a:t>
            </a:r>
            <a:r>
              <a:rPr lang="en-GB" sz="2800" i="1">
                <a:solidFill>
                  <a:srgbClr val="FFFFFF"/>
                </a:solidFill>
                <a:latin typeface="Calibri" pitchFamily="34" charset="0"/>
              </a:rPr>
              <a:t>attribute_name_two </a:t>
            </a:r>
            <a:r>
              <a:rPr lang="en-GB" sz="2800">
                <a:solidFill>
                  <a:srgbClr val="FFFFFF"/>
                </a:solidFill>
                <a:latin typeface="Calibri" pitchFamily="34" charset="0"/>
              </a:rPr>
              <a:t>are attribute names and</a:t>
            </a:r>
            <a:r>
              <a:rPr lang="en-GB" sz="2800" i="1">
                <a:solidFill>
                  <a:srgbClr val="FFFFFF"/>
                </a:solidFill>
                <a:latin typeface="Calibri" pitchFamily="34" charset="0"/>
              </a:rPr>
              <a:t> value_one </a:t>
            </a:r>
            <a:r>
              <a:rPr lang="en-GB" sz="2800">
                <a:solidFill>
                  <a:srgbClr val="FFFFFF"/>
                </a:solidFill>
                <a:latin typeface="Calibri" pitchFamily="34" charset="0"/>
              </a:rPr>
              <a:t>and </a:t>
            </a:r>
            <a:r>
              <a:rPr lang="en-GB" sz="2800" i="1">
                <a:solidFill>
                  <a:srgbClr val="FFFFFF"/>
                </a:solidFill>
                <a:latin typeface="Calibri" pitchFamily="34" charset="0"/>
              </a:rPr>
              <a:t>value_two </a:t>
            </a:r>
            <a:r>
              <a:rPr lang="en-GB" sz="2800">
                <a:solidFill>
                  <a:srgbClr val="FFFFFF"/>
                </a:solidFill>
                <a:latin typeface="Calibri" pitchFamily="34" charset="0"/>
              </a:rPr>
              <a:t>are attribute values. The element itself is empty.</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Example: &lt;greeting language="fr" formal="no"&gt;bonjour&lt;/greeting&gt;</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 around =</a:t>
            </a:r>
          </a:p>
        </p:txBody>
      </p:sp>
      <p:sp>
        <p:nvSpPr>
          <p:cNvPr id="205826" name="Text Box 2"/>
          <p:cNvSpPr txBox="1">
            <a:spLocks noChangeArrowheads="1"/>
          </p:cNvSpPr>
          <p:nvPr/>
        </p:nvSpPr>
        <p:spPr bwMode="auto">
          <a:xfrm>
            <a:off x="533400" y="1371600"/>
            <a:ext cx="8305800" cy="44481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Attribute names are separated from their values by the = sign. The equal sign can be surrounded by whitespace. Thus</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a:t>
            </a:r>
            <a:r>
              <a:rPr lang="en-GB" sz="2800">
                <a:solidFill>
                  <a:srgbClr val="FFFFFF"/>
                </a:solidFill>
                <a:latin typeface="Calibri" pitchFamily="34" charset="0"/>
              </a:rPr>
              <a:t>="</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 </a:t>
            </a: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a:t>
            </a:r>
            <a:r>
              <a:rPr lang="en-GB" sz="2800">
                <a:solidFill>
                  <a:srgbClr val="FFFFFF"/>
                </a:solidFill>
                <a:latin typeface="Calibri" pitchFamily="34" charset="0"/>
              </a:rPr>
              <a:t>=</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are all equivalent.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must have whitespace around consecutive attributes.</a:t>
            </a:r>
          </a:p>
          <a:p>
            <a:pPr marL="785813" lvl="1" indent="-317500">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a:p>
            <a:pPr marL="785813" lvl="1" indent="-317500">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attributes</a:t>
            </a:r>
          </a:p>
        </p:txBody>
      </p:sp>
      <p:sp>
        <p:nvSpPr>
          <p:cNvPr id="20787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Attribute values can be enclosed in single or double quotes. It does not matter. Double quotes are more common, so I suggest you use those.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There can be no two attributes to the same element with the same names. So you can not have something like &lt;trafficlight color="red" color="green"/&gt;.</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on attributes</a:t>
            </a:r>
          </a:p>
        </p:txBody>
      </p:sp>
      <p:sp>
        <p:nvSpPr>
          <p:cNvPr id="209922" name="Text Box 2"/>
          <p:cNvSpPr txBox="1">
            <a:spLocks noChangeArrowheads="1"/>
          </p:cNvSpPr>
          <p:nvPr/>
        </p:nvSpPr>
        <p:spPr bwMode="auto">
          <a:xfrm>
            <a:off x="457200" y="1219200"/>
            <a:ext cx="8226425" cy="53911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Attribute values are simple strings. You can not have an element inside an attribute value. Thus you can not write, for example &lt;meal type="&lt;cookie/&gt;"&gt;chocolate&lt;/meal&gt;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An attribute must have a value, e.g. you can not write &lt;result abstract&gt;... &lt;/result&gt;.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value may be empty like in &lt;result abstract=''&gt;...&lt;/result&gt; or &lt;result abstract=""&gt;... &lt;/result&gt;.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another</a:t>
            </a:r>
            <a:r>
              <a:rPr lang="ru-RU" sz="4000">
                <a:solidFill>
                  <a:srgbClr val="E3EBF1"/>
                </a:solidFill>
                <a:latin typeface="Calibri" pitchFamily="34" charset="0"/>
              </a:rPr>
              <a:t> example</a:t>
            </a:r>
          </a:p>
        </p:txBody>
      </p:sp>
      <p:sp>
        <p:nvSpPr>
          <p:cNvPr id="211970" name="Text Box 2"/>
          <p:cNvSpPr txBox="1">
            <a:spLocks noChangeArrowheads="1"/>
          </p:cNvSpPr>
          <p:nvPr/>
        </p:nvSpPr>
        <p:spPr bwMode="auto">
          <a:xfrm>
            <a:off x="457200" y="1600200"/>
            <a:ext cx="8229600" cy="4298950"/>
          </a:xfrm>
          <a:prstGeom prst="rect">
            <a:avLst/>
          </a:prstGeom>
          <a:noFill/>
          <a:ln w="9525">
            <a:noFill/>
            <a:round/>
            <a:headEnd/>
            <a:tailEnd/>
          </a:ln>
        </p:spPr>
        <p:txBody>
          <a:bodyPr lIns="0" tIns="0" rIns="0" bIns="0"/>
          <a:lstStyle/>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&lt;poet born="1799" died="1837"&gt;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lang="ru"&gt;Александр Сергеевич Пушкин&lt;/name&gt; </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lang="en"&gt;Alexander S. Pushkin&lt;/name&gt;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lang="fr"&gt;Alexandre Pouchkine&lt;/name&gt;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&lt;/poet&gt;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comments</a:t>
            </a:r>
          </a:p>
        </p:txBody>
      </p:sp>
      <p:sp>
        <p:nvSpPr>
          <p:cNvPr id="214018" name="Text Box 2"/>
          <p:cNvSpPr txBox="1">
            <a:spLocks noChangeArrowheads="1"/>
          </p:cNvSpPr>
          <p:nvPr/>
        </p:nvSpPr>
        <p:spPr bwMode="auto">
          <a:xfrm>
            <a:off x="457200" y="1600200"/>
            <a:ext cx="8229600" cy="404177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 an XML document, you can make comments about your code. These are notes to yourself.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start with &lt;!--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end with --&gt;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can not be nested.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Can appear pretty much anywhere.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They can enclose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comment examples</a:t>
            </a:r>
          </a:p>
        </p:txBody>
      </p:sp>
      <p:sp>
        <p:nvSpPr>
          <p:cNvPr id="21606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this is a comment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&lt;span&gt; this is a comment too, it contains an element &lt;/span&gt;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&lt;!-- this is a bad example of a nested comment --&gt; --&gt;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recent course history</a:t>
            </a:r>
          </a:p>
        </p:txBody>
      </p:sp>
      <p:sp>
        <p:nvSpPr>
          <p:cNvPr id="3" name="Content Placeholder 2"/>
          <p:cNvSpPr>
            <a:spLocks noGrp="1"/>
          </p:cNvSpPr>
          <p:nvPr>
            <p:ph idx="1"/>
          </p:nvPr>
        </p:nvSpPr>
        <p:spPr/>
        <p:txBody>
          <a:bodyPr rtlCol="0">
            <a:normAutofit/>
          </a:bodyPr>
          <a:lstStyle/>
          <a:p>
            <a:pPr marL="328613" indent="-317500"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dirty="0" smtClean="0">
                <a:solidFill>
                  <a:srgbClr val="FFFFFF"/>
                </a:solidFill>
              </a:rPr>
              <a:t>In 2009 the </a:t>
            </a:r>
            <a:r>
              <a:rPr lang="en-US" dirty="0" smtClean="0">
                <a:solidFill>
                  <a:srgbClr val="FFFFFF"/>
                </a:solidFill>
              </a:rPr>
              <a:t>Palmer S</a:t>
            </a:r>
            <a:r>
              <a:rPr lang="en-GB" dirty="0" err="1" smtClean="0">
                <a:solidFill>
                  <a:srgbClr val="FFFFFF"/>
                </a:solidFill>
              </a:rPr>
              <a:t>chool</a:t>
            </a:r>
            <a:r>
              <a:rPr lang="en-GB" dirty="0" smtClean="0">
                <a:solidFill>
                  <a:srgbClr val="FFFFFF"/>
                </a:solidFill>
              </a:rPr>
              <a:t> management  changed the title to “basic web site design”.</a:t>
            </a:r>
          </a:p>
          <a:p>
            <a:pPr marL="328613" indent="-317500"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dirty="0" smtClean="0">
                <a:solidFill>
                  <a:srgbClr val="FFFFFF"/>
                </a:solidFill>
              </a:rPr>
              <a:t>In 2011, the school management requested the course contents to be cut. </a:t>
            </a:r>
          </a:p>
          <a:p>
            <a:pPr marL="328613" indent="-317500"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dirty="0" smtClean="0">
                <a:solidFill>
                  <a:srgbClr val="FFFFFF"/>
                </a:solidFill>
              </a:rPr>
              <a:t>This version of the course contains those cuts.</a:t>
            </a:r>
          </a:p>
          <a:p>
            <a:pPr marL="328613" indent="-317500"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dirty="0" smtClean="0">
                <a:solidFill>
                  <a:srgbClr val="FFFFFF"/>
                </a:solidFill>
              </a:rPr>
              <a:t>They are dramatic in number, but they don’t concern material that is often used.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
          <p:cNvSpPr txBox="1">
            <a:spLocks noChangeArrowheads="1"/>
          </p:cNvSpPr>
          <p:nvPr/>
        </p:nvSpPr>
        <p:spPr bwMode="auto">
          <a:xfrm>
            <a:off x="457200" y="230188"/>
            <a:ext cx="8229600" cy="1235075"/>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node type: DTD declaration</a:t>
            </a:r>
          </a:p>
        </p:txBody>
      </p:sp>
      <p:sp>
        <p:nvSpPr>
          <p:cNvPr id="218114" name="Text Box 2"/>
          <p:cNvSpPr txBox="1">
            <a:spLocks noChangeArrowheads="1"/>
          </p:cNvSpPr>
          <p:nvPr/>
        </p:nvSpPr>
        <p:spPr bwMode="auto">
          <a:xfrm>
            <a:off x="457200" y="1600200"/>
            <a:ext cx="8229600" cy="478313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XML documents, like any SGML documents, accept document type declarations.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 document type declaration tells us something about the vocabulary of elements and attributes used in the document.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should appear at the very top on an XML document.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takes the form &lt;!DOCTYPE </a:t>
            </a:r>
            <a:r>
              <a:rPr lang="ru-RU" sz="2800" i="1">
                <a:solidFill>
                  <a:srgbClr val="FFFFFF"/>
                </a:solidFill>
                <a:latin typeface="Calibri" pitchFamily="34" charset="0"/>
              </a:rPr>
              <a:t>gobbledygook</a:t>
            </a:r>
            <a:r>
              <a:rPr lang="ru-RU" sz="2800">
                <a:solidFill>
                  <a:srgbClr val="FFFFFF"/>
                </a:solidFill>
                <a:latin typeface="Calibri" pitchFamily="34" charset="0"/>
              </a:rPr>
              <a:t> &gt;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We will come back to the document type declaration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 document</a:t>
            </a:r>
          </a:p>
        </p:txBody>
      </p:sp>
      <p:sp>
        <p:nvSpPr>
          <p:cNvPr id="220162"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An XML document is a piece of data that is written in XML.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But sometimes the author of a document makes a mistake, and, in fact the XML is wrong in some ways.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there is no mistake, the document is called well-formed.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a document is not well-formed, it really is not an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some rules for well-formedness </a:t>
            </a:r>
          </a:p>
        </p:txBody>
      </p:sp>
      <p:sp>
        <p:nvSpPr>
          <p:cNvPr id="222210" name="Text Box 2"/>
          <p:cNvSpPr txBox="1">
            <a:spLocks noChangeArrowheads="1"/>
          </p:cNvSpPr>
          <p:nvPr/>
        </p:nvSpPr>
        <p:spPr bwMode="auto">
          <a:xfrm>
            <a:off x="457200" y="1524000"/>
            <a:ext cx="8229600" cy="456088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All elements must be properly nested. You can only close the outer element after all inner elements are closed. Examples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&lt;a&gt;&lt;b&gt;&lt;/a&gt;&lt;/b&gt; not well-formed</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&lt;a&gt;&lt;b&gt;&lt;/b&gt;&lt;/a&gt; well formed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An element  that is nested inside another element is called a child of that element.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more rules for well-formedness </a:t>
            </a:r>
          </a:p>
        </p:txBody>
      </p:sp>
      <p:sp>
        <p:nvSpPr>
          <p:cNvPr id="226306" name="Text Box 2"/>
          <p:cNvSpPr txBox="1">
            <a:spLocks noChangeArrowheads="1"/>
          </p:cNvSpPr>
          <p:nvPr/>
        </p:nvSpPr>
        <p:spPr bwMode="auto">
          <a:xfrm>
            <a:off x="457200" y="1295400"/>
            <a:ext cx="8458200" cy="44450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There must be one single element in the document that all other elements are children of.</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It is called the root element.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All other elements are called children of the root.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Whitespace that surrounds the root element is ignored.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root element may be preceded by a prologue. This is anything before the root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DTD declaration can only appear in the prologue.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XML example file: validated.html</a:t>
            </a:r>
          </a:p>
        </p:txBody>
      </p:sp>
      <p:sp>
        <p:nvSpPr>
          <p:cNvPr id="228354" name="Text Box 2"/>
          <p:cNvSpPr txBox="1">
            <a:spLocks noChangeArrowheads="1"/>
          </p:cNvSpPr>
          <p:nvPr/>
        </p:nvSpPr>
        <p:spPr bwMode="auto">
          <a:xfrm>
            <a:off x="228600" y="1371600"/>
            <a:ext cx="8577263" cy="37719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is an XML 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Look at it through the "view source" feature of your user agent.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Please look at it to find all the node types.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Examine how the well-formedness constraints are implemented.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Make sure you understand every aspect of its syntax.</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What node type does not appear in this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example</a:t>
            </a:r>
          </a:p>
        </p:txBody>
      </p:sp>
      <p:sp>
        <p:nvSpPr>
          <p:cNvPr id="230402" name="Text Box 2"/>
          <p:cNvSpPr txBox="1">
            <a:spLocks noChangeArrowheads="1"/>
          </p:cNvSpPr>
          <p:nvPr/>
        </p:nvSpPr>
        <p:spPr bwMode="auto">
          <a:xfrm>
            <a:off x="495300" y="1587500"/>
            <a:ext cx="8229600" cy="444817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Look at http://wotan.liu.edu/home/krichel/</a:t>
            </a:r>
            <a:r>
              <a:rPr lang="en-US" sz="2800">
                <a:solidFill>
                  <a:srgbClr val="FFFFFF"/>
                </a:solidFill>
                <a:latin typeface="Calibri" pitchFamily="34" charset="0"/>
              </a:rPr>
              <a:t>courses/lis650/ </a:t>
            </a:r>
            <a:r>
              <a:rPr lang="en-GB" sz="2800">
                <a:solidFill>
                  <a:srgbClr val="FFFFFF"/>
                </a:solidFill>
                <a:latin typeface="Calibri" pitchFamily="34" charset="0"/>
              </a:rPr>
              <a:t>examples/xml/gradesheet.xml.html.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First consider the rendered version as it appears in the browser. It illustrates the type of XML data file that Thomas uses to compose his grades and feeds them into the computer. It is well-formed XML.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Second, consider the source code of the web page. Why are there all these &amp;lt; and &amp;gt;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XML and HTML</a:t>
            </a:r>
          </a:p>
        </p:txBody>
      </p:sp>
      <p:sp>
        <p:nvSpPr>
          <p:cNvPr id="232450" name="Text Box 2"/>
          <p:cNvSpPr txBox="1">
            <a:spLocks noChangeArrowheads="1"/>
          </p:cNvSpPr>
          <p:nvPr/>
        </p:nvSpPr>
        <p:spPr bwMode="auto">
          <a:xfrm>
            <a:off x="457200" y="1295400"/>
            <a:ext cx="8226425" cy="49530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XML is a syntax. It is a way to write a textual document that has some structure to it. A web page is precisely such a textual document.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Yet for browsers to make sense of the structure there has to be a commonly understood vocabulary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element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attributes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occurrence constraints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value constraints. </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where HTML comes 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a:t>
            </a:r>
          </a:p>
        </p:txBody>
      </p:sp>
      <p:sp>
        <p:nvSpPr>
          <p:cNvPr id="234498" name="Text Box 2"/>
          <p:cNvSpPr txBox="1">
            <a:spLocks noChangeArrowheads="1"/>
          </p:cNvSpPr>
          <p:nvPr/>
        </p:nvSpPr>
        <p:spPr bwMode="auto">
          <a:xfrm>
            <a:off x="304800" y="1676400"/>
            <a:ext cx="8610600" cy="48768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HyperText Markup Language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is an SGML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 body,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paragraphs, headings,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lists, tables,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emphasis, abbreviations, quotes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images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links to other documents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forms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scripting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history</a:t>
            </a:r>
          </a:p>
        </p:txBody>
      </p:sp>
      <p:sp>
        <p:nvSpPr>
          <p:cNvPr id="236546" name="Text Box 2"/>
          <p:cNvSpPr txBox="1">
            <a:spLocks noChangeArrowheads="1"/>
          </p:cNvSpPr>
          <p:nvPr/>
        </p:nvSpPr>
        <p:spPr bwMode="auto">
          <a:xfrm>
            <a:off x="457200" y="1306513"/>
            <a:ext cx="8229600" cy="52387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was a very bare-bones language when first invented by Tim Berners-Lee. It did not describe pages with much of a visual appeal.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the 90s, successful browsers invented “extensions” that aimed to stretch the visual boundaries of 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of these extensions found their way in the official HTML spec issued by the W3C.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Later the W3C developed style sheets as a way to accommodate for display requirements without having to extend 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strict vs loose HTML </a:t>
            </a:r>
          </a:p>
        </p:txBody>
      </p:sp>
      <p:sp>
        <p:nvSpPr>
          <p:cNvPr id="238594" name="Text Box 2"/>
          <p:cNvSpPr txBox="1">
            <a:spLocks noChangeArrowheads="1"/>
          </p:cNvSpPr>
          <p:nvPr/>
        </p:nvSpPr>
        <p:spPr bwMode="auto">
          <a:xfrm>
            <a:off x="381000" y="1447800"/>
            <a:ext cx="8229600" cy="53514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4.01 is the last version of HTML. This version has two different DTDs: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loose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only the cover the elements of 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loose DTD has more elements, but all the functionality of these elements is best done with style sheets.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learning WebSAD</a:t>
            </a:r>
          </a:p>
        </p:txBody>
      </p:sp>
      <p:sp>
        <p:nvSpPr>
          <p:cNvPr id="33794" name="Text Box 2"/>
          <p:cNvSpPr txBox="1">
            <a:spLocks noChangeArrowheads="1"/>
          </p:cNvSpPr>
          <p:nvPr/>
        </p:nvSpPr>
        <p:spPr bwMode="auto">
          <a:xfrm>
            <a:off x="457200" y="1219200"/>
            <a:ext cx="8229600" cy="426402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WebSAD combines many aspects: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Authoring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Work on the organization of data to fit onto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Set display style of different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Define look and feel of the site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Organize the contribution of data</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Maintain a technical web installation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Some of them can be learned in a course, but others can not.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Emphasis has to be on learnable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a:t>
            </a:r>
          </a:p>
        </p:txBody>
      </p:sp>
      <p:sp>
        <p:nvSpPr>
          <p:cNvPr id="240642" name="Text Box 2"/>
          <p:cNvSpPr txBox="1">
            <a:spLocks noChangeArrowheads="1"/>
          </p:cNvSpPr>
          <p:nvPr/>
        </p:nvSpPr>
        <p:spPr bwMode="auto">
          <a:xfrm>
            <a:off x="457200" y="1600200"/>
            <a:ext cx="8229600" cy="4276725"/>
          </a:xfrm>
          <a:prstGeom prst="rect">
            <a:avLst/>
          </a:prstGeom>
          <a:noFill/>
          <a:ln w="9525">
            <a:noFill/>
            <a:round/>
            <a:headEnd/>
            <a:tailEnd/>
          </a:ln>
        </p:spPr>
        <p:txBody>
          <a:bodyPr lIns="0" tIns="0" rIns="0" bIns="0"/>
          <a:lstStyle/>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HTML written in an XML syntax.</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Every XHTML document has to be well-formed XML. </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Non-XML HTML documents can violate some well-formedness constraints, including</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HTML element names are not case sensitive.</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Some HTML elements do not need closing tags.</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There is no need for a single root element in a HTML document.</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stricter, but simpler to understand.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 pain without gain?</a:t>
            </a:r>
          </a:p>
        </p:txBody>
      </p:sp>
      <p:sp>
        <p:nvSpPr>
          <p:cNvPr id="242690"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this course we study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I say HTML in the following, I mean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Reasons to study XHTML rather than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syntactic rules of XML are 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Any tool that can work with XML can be applied to XHTML, but can not be applied to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 general XML documents are more computer understandable. This is crucial in the age of the search engine.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5</a:t>
            </a:r>
          </a:p>
        </p:txBody>
      </p:sp>
      <p:sp>
        <p:nvSpPr>
          <p:cNvPr id="244738"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W3C is working on HTML 5. When HTML 5 is expressed in an XML syntax, it will be known as XHTML 5.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draft is at http://www.w3.org/html/wg/html5.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notation in the course slides</a:t>
            </a:r>
          </a:p>
        </p:txBody>
      </p:sp>
      <p:sp>
        <p:nvSpPr>
          <p:cNvPr id="246786" name="Text Box 2"/>
          <p:cNvSpPr txBox="1">
            <a:spLocks noChangeArrowheads="1"/>
          </p:cNvSpPr>
          <p:nvPr/>
        </p:nvSpPr>
        <p:spPr bwMode="auto">
          <a:xfrm>
            <a:off x="457200" y="1219200"/>
            <a:ext cx="8228013" cy="53340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write elements as if I was writing the start tag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write all empty elements as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Recall that &lt;/</a:t>
            </a:r>
            <a:r>
              <a:rPr lang="en-US" sz="2800" i="1">
                <a:solidFill>
                  <a:srgbClr val="FFFFFF"/>
                </a:solidFill>
                <a:latin typeface="Calibri" pitchFamily="34" charset="0"/>
              </a:rPr>
              <a:t>element</a:t>
            </a:r>
            <a:r>
              <a:rPr lang="en-US" sz="2800">
                <a:solidFill>
                  <a:srgbClr val="FFFFFF"/>
                </a:solidFill>
                <a:latin typeface="Calibri" pitchFamily="34" charset="0"/>
              </a:rPr>
              <a:t>&gt; is not the same as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attach a = to all attribute names. Thus, when I write </a:t>
            </a:r>
            <a:r>
              <a:rPr lang="en-US" sz="2800" i="1">
                <a:solidFill>
                  <a:srgbClr val="FFFFFF"/>
                </a:solidFill>
                <a:latin typeface="Calibri" pitchFamily="34" charset="0"/>
              </a:rPr>
              <a:t>attribute</a:t>
            </a:r>
            <a:r>
              <a:rPr lang="en-US" sz="2800">
                <a:solidFill>
                  <a:srgbClr val="FFFFFF"/>
                </a:solidFill>
                <a:latin typeface="Calibri" pitchFamily="34" charset="0"/>
              </a:rPr>
              <a:t>=, you know that I mean the attribute </a:t>
            </a:r>
            <a:r>
              <a:rPr lang="en-US" sz="2800" i="1">
                <a:solidFill>
                  <a:srgbClr val="FFFFFF"/>
                </a:solidFill>
                <a:latin typeface="Calibri" pitchFamily="34" charset="0"/>
              </a:rPr>
              <a:t>attribute</a:t>
            </a:r>
            <a:r>
              <a:rPr lang="en-US" sz="2800">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and attributes</a:t>
            </a:r>
          </a:p>
        </p:txBody>
      </p:sp>
      <p:sp>
        <p:nvSpPr>
          <p:cNvPr id="248834"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defines elements. It also attributes that these elements may have.  Each element has a different set of attributes that it can have.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say that an element “requires” an attribute if the attribute is required. If you use the element without that attribute, your HTML code is invalid.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say that an element “takes” an attribute to say that the attributes are optional.</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a:t>
            </a:r>
          </a:p>
        </p:txBody>
      </p:sp>
      <p:sp>
        <p:nvSpPr>
          <p:cNvPr id="250882" name="Text Box 2"/>
          <p:cNvSpPr txBox="1">
            <a:spLocks noChangeArrowheads="1"/>
          </p:cNvSpPr>
          <p:nvPr/>
        </p:nvSpPr>
        <p:spPr bwMode="auto">
          <a:xfrm>
            <a:off x="457200" y="1600200"/>
            <a:ext cx="8228013" cy="49530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Remember that your pages have to validate against the strict specification of XHTML 1.0.</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have to quote the DTD declaration for the strict version of the XHTML DTD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&lt;!DOCTYPE html PUBLIC "-//W3C//DTD XHTML 1.0 Strict//EN" "http://www.w3.org/TR/xhtml1/D TD/xhtml1-strict.dtd"&gt;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in the prologue of your HTML file, so that a validation tool can find out what version of XHTML to check for.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 tools</a:t>
            </a:r>
          </a:p>
        </p:txBody>
      </p:sp>
      <p:sp>
        <p:nvSpPr>
          <p:cNvPr id="25293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W3C validator http://validator.w3.org is the official validator that I have built into validated.html. This is the one used for assessing.</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Web Design Group Validator at http://www.htmlhelp.com/tools/validator/ is a nice, seemingly more strict validator that lets you validate your entire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root &lt;html&gt; element</a:t>
            </a:r>
          </a:p>
        </p:txBody>
      </p:sp>
      <p:sp>
        <p:nvSpPr>
          <p:cNvPr id="254978" name="Text Box 2"/>
          <p:cNvSpPr txBox="1">
            <a:spLocks noChangeArrowheads="1"/>
          </p:cNvSpPr>
          <p:nvPr/>
        </p:nvSpPr>
        <p:spPr bwMode="auto">
          <a:xfrm>
            <a:off x="457200" y="1600200"/>
            <a:ext cx="8229600" cy="46418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two attributes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dir= attribute says in which direction the contents is rendered. The classic value is "ltr", "rtl" is also valid.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lang= attribute says in which language the contents is. Use ISO 639 codes, e.g. lang="en-us"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these two attributes are know as the internationalization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&lt;html lang="en-us"&gt; … &lt;/html&gt;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i18n issues in XHTML</a:t>
            </a:r>
          </a:p>
        </p:txBody>
      </p:sp>
      <p:sp>
        <p:nvSpPr>
          <p:cNvPr id="257026"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special XML attribute that is called xml:lang= to convey languages in XML.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Since we are both using XML and HTML, it is best to use both the xml:lang= and the lang=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See  http://www.w3.org/TR/i18n-html-tech-lang/#ri20040429.092928424 for some discussion of i18n issues.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children of &lt;html&gt;</a:t>
            </a:r>
          </a:p>
        </p:txBody>
      </p:sp>
      <p:sp>
        <p:nvSpPr>
          <p:cNvPr id="259074" name="Text Box 2"/>
          <p:cNvSpPr txBox="1">
            <a:spLocks noChangeArrowheads="1"/>
          </p:cNvSpPr>
          <p:nvPr/>
        </p:nvSpPr>
        <p:spPr bwMode="auto">
          <a:xfrm>
            <a:off x="457200" y="1371600"/>
            <a:ext cx="8382000" cy="50847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&lt;html&gt; has only two children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&lt;head&gt; has the header of the document. It's contents is not displayed on the document window. It is about the document.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&lt;body&gt; contains the document itself. Its content is displayed in the browser window.</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must be only one &lt;head&gt; and only one &lt;body&gt;.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Both &lt;head&gt; and &lt;body&gt; take the i18n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teaching philosophy</a:t>
            </a:r>
          </a:p>
        </p:txBody>
      </p:sp>
      <p:sp>
        <p:nvSpPr>
          <p:cNvPr id="35842" name="Text Box 2"/>
          <p:cNvSpPr txBox="1">
            <a:spLocks noChangeArrowheads="1"/>
          </p:cNvSpPr>
          <p:nvPr/>
        </p:nvSpPr>
        <p:spPr bwMode="auto">
          <a:xfrm>
            <a:off x="457200" y="1600200"/>
            <a:ext cx="8229600" cy="474345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Point and click on a computer software is not enough.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Avoid proprietary software.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Explain underlying principles.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Promote standards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XHTML 1.0 strict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CSS level 2.1</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Provide a reasonable rigorous introduction to digital information.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&lt;body&gt;</a:t>
            </a:r>
          </a:p>
        </p:txBody>
      </p:sp>
      <p:sp>
        <p:nvSpPr>
          <p:cNvPr id="261122" name="Text Box 2"/>
          <p:cNvSpPr txBox="1">
            <a:spLocks noChangeArrowheads="1"/>
          </p:cNvSpPr>
          <p:nvPr/>
        </p:nvSpPr>
        <p:spPr bwMode="auto">
          <a:xfrm>
            <a:off x="457200" y="1371600"/>
            <a:ext cx="8220075" cy="5029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skipping the &lt;head&gt; so far for the next lecture.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now working with the second child of &lt;html&gt;, the &lt;body&gt;.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Almost all element in the &lt;body&gt; can take a group of attributes we will call the core attributes. We discuss one here, the other ones next week.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All elements in the body can be classified as block level elements or text elements. This is for this week.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block-level vs text-level elements</a:t>
            </a:r>
          </a:p>
        </p:txBody>
      </p:sp>
      <p:sp>
        <p:nvSpPr>
          <p:cNvPr id="263170" name="Text Box 2"/>
          <p:cNvSpPr txBox="1">
            <a:spLocks noChangeArrowheads="1"/>
          </p:cNvSpPr>
          <p:nvPr/>
        </p:nvSpPr>
        <p:spPr bwMode="auto">
          <a:xfrm>
            <a:off x="457200" y="1295400"/>
            <a:ext cx="8229600" cy="381635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Block-level elements contain data that is aligned vertical by visual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Text-level elements are aligned horizontally by visual user agents.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reasons behind this distinction is that multidirectional text would be impossible without 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Visual user agents start a new line at the beginning of block-level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generic block level element &lt;div&gt;</a:t>
            </a:r>
          </a:p>
        </p:txBody>
      </p:sp>
      <p:sp>
        <p:nvSpPr>
          <p:cNvPr id="265218" name="Text Box 2"/>
          <p:cNvSpPr txBox="1">
            <a:spLocks noChangeArrowheads="1"/>
          </p:cNvSpPr>
          <p:nvPr/>
        </p:nvSpPr>
        <p:spPr bwMode="auto">
          <a:xfrm>
            <a:off x="457200" y="1600200"/>
            <a:ext cx="8229600" cy="35591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&lt;div&gt; element allows you to create arbitrary block level divisions in your document.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&lt;div&gt;s can be nested.</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p:cNvSpPr>
          <p:nvPr>
            <p:ph type="title"/>
          </p:nvPr>
        </p:nvSpPr>
        <p:spPr/>
        <p:txBody>
          <a:bodyPr/>
          <a:lstStyle/>
          <a:p>
            <a:r>
              <a:rPr lang="en-US" smtClean="0"/>
              <a:t>nesting constraints</a:t>
            </a:r>
          </a:p>
        </p:txBody>
      </p:sp>
      <p:sp>
        <p:nvSpPr>
          <p:cNvPr id="807939" name="Rectangle 3"/>
          <p:cNvSpPr>
            <a:spLocks noGrp="1"/>
          </p:cNvSpPr>
          <p:nvPr>
            <p:ph type="body" idx="1"/>
          </p:nvPr>
        </p:nvSpPr>
        <p:spPr/>
        <p:txBody>
          <a:bodyPr/>
          <a:lstStyle/>
          <a:p>
            <a:r>
              <a:rPr lang="en-US" smtClean="0"/>
              <a:t>Block-level elements take other block-level and text level elements as children.</a:t>
            </a:r>
          </a:p>
          <a:p>
            <a:r>
              <a:rPr lang="en-US" smtClean="0"/>
              <a:t>Text-level elements take other text-level elements as children. They can not take other text-level elements as children.</a:t>
            </a:r>
          </a:p>
          <a:p>
            <a:r>
              <a:rPr lang="en-US" smtClean="0"/>
              <a:t>A text-level element must have at least one block level element as a parent.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p:cNvSpPr>
          <p:nvPr>
            <p:ph type="title"/>
          </p:nvPr>
        </p:nvSpPr>
        <p:spPr/>
        <p:txBody>
          <a:bodyPr/>
          <a:lstStyle/>
          <a:p>
            <a:r>
              <a:rPr lang="en-US" smtClean="0"/>
              <a:t>invalid examples</a:t>
            </a:r>
          </a:p>
        </p:txBody>
      </p:sp>
      <p:sp>
        <p:nvSpPr>
          <p:cNvPr id="808963" name="Rectangle 3"/>
          <p:cNvSpPr>
            <a:spLocks noGrp="1"/>
          </p:cNvSpPr>
          <p:nvPr>
            <p:ph type="body" idx="1"/>
          </p:nvPr>
        </p:nvSpPr>
        <p:spPr/>
        <p:txBody>
          <a:bodyPr/>
          <a:lstStyle/>
          <a:p>
            <a:r>
              <a:rPr lang="en-US" sz="3600" dirty="0" smtClean="0"/>
              <a:t>The following will make the </a:t>
            </a:r>
            <a:r>
              <a:rPr lang="en-US" sz="3600" dirty="0" err="1" smtClean="0"/>
              <a:t>validator</a:t>
            </a:r>
            <a:r>
              <a:rPr lang="en-US" sz="3600" dirty="0" smtClean="0"/>
              <a:t> gripe</a:t>
            </a:r>
          </a:p>
          <a:p>
            <a:pPr lvl="1"/>
            <a:r>
              <a:rPr lang="en-US" sz="3200" dirty="0" smtClean="0"/>
              <a:t>&lt;body&gt; </a:t>
            </a:r>
            <a:r>
              <a:rPr lang="en-US" sz="3200" i="1" dirty="0" smtClean="0"/>
              <a:t>character data </a:t>
            </a:r>
            <a:r>
              <a:rPr lang="en-US" sz="3200" dirty="0" smtClean="0"/>
              <a:t>&lt;/body&gt;</a:t>
            </a:r>
          </a:p>
          <a:p>
            <a:pPr lvl="1"/>
            <a:r>
              <a:rPr lang="en-US" sz="3200" dirty="0" smtClean="0"/>
              <a:t>&lt;body&gt; &lt;</a:t>
            </a:r>
            <a:r>
              <a:rPr lang="en-US" sz="3200" i="1" dirty="0" err="1" smtClean="0"/>
              <a:t>text_level</a:t>
            </a:r>
            <a:r>
              <a:rPr lang="en-US" sz="3200" dirty="0" smtClean="0"/>
              <a:t>&gt; </a:t>
            </a:r>
            <a:r>
              <a:rPr lang="en-US" sz="3200" i="1" dirty="0" smtClean="0"/>
              <a:t>character data </a:t>
            </a:r>
            <a:r>
              <a:rPr lang="en-US" sz="3200" dirty="0" smtClean="0"/>
              <a:t>&lt;/</a:t>
            </a:r>
            <a:r>
              <a:rPr lang="en-US" sz="3200" i="1" dirty="0" err="1" smtClean="0"/>
              <a:t>text_level</a:t>
            </a:r>
            <a:r>
              <a:rPr lang="en-US" sz="3200" dirty="0" smtClean="0"/>
              <a:t>&gt;&lt;/body&gt;</a:t>
            </a:r>
          </a:p>
          <a:p>
            <a:pPr lvl="1"/>
            <a:r>
              <a:rPr lang="en-US" sz="3200" dirty="0" smtClean="0"/>
              <a:t>&lt;</a:t>
            </a:r>
            <a:r>
              <a:rPr lang="en-US" sz="3200" i="1" dirty="0" err="1" smtClean="0"/>
              <a:t>block_level</a:t>
            </a:r>
            <a:r>
              <a:rPr lang="en-US" sz="3200" dirty="0" smtClean="0"/>
              <a:t>&gt;&lt;</a:t>
            </a:r>
            <a:r>
              <a:rPr lang="en-US" sz="3200" i="1" dirty="0" err="1" smtClean="0"/>
              <a:t>text_level</a:t>
            </a:r>
            <a:r>
              <a:rPr lang="en-US" sz="3200" dirty="0" smtClean="0"/>
              <a:t>&gt; … &lt;/</a:t>
            </a:r>
            <a:r>
              <a:rPr lang="en-US" sz="3200" i="1" dirty="0" err="1" smtClean="0"/>
              <a:t>text_level</a:t>
            </a:r>
            <a:r>
              <a:rPr lang="en-US" sz="3200" dirty="0" smtClean="0"/>
              <a:t>&gt;&lt;/</a:t>
            </a:r>
            <a:r>
              <a:rPr lang="en-US" sz="3200" i="1" dirty="0" err="1" smtClean="0"/>
              <a:t>block_level</a:t>
            </a:r>
            <a:r>
              <a:rPr lang="en-US" sz="3200" dirty="0" smtClean="0"/>
              <a:t>&gt;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paragraph &lt;p&gt;</a:t>
            </a:r>
          </a:p>
        </p:txBody>
      </p:sp>
      <p:sp>
        <p:nvSpPr>
          <p:cNvPr id="267266" name="Text Box 2"/>
          <p:cNvSpPr txBox="1">
            <a:spLocks noChangeArrowheads="1"/>
          </p:cNvSpPr>
          <p:nvPr/>
        </p:nvSpPr>
        <p:spPr bwMode="auto">
          <a:xfrm>
            <a:off x="457200" y="1600200"/>
            <a:ext cx="8229600" cy="39957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This is a block-level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The &lt;p&gt; element is almost the same as a  &lt;div&gt; but it signals the start and end of a paragraph.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The &lt;p&gt; element can not be nested.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Some browsers adds extra vertical space around a &lt;p&gt; (compared to the spacing of a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generic text level element &lt;span&gt; </a:t>
            </a:r>
          </a:p>
        </p:txBody>
      </p:sp>
      <p:sp>
        <p:nvSpPr>
          <p:cNvPr id="269314" name="Text Box 2"/>
          <p:cNvSpPr txBox="1">
            <a:spLocks noChangeArrowheads="1"/>
          </p:cNvSpPr>
          <p:nvPr/>
        </p:nvSpPr>
        <p:spPr bwMode="auto">
          <a:xfrm>
            <a:off x="457200" y="1600200"/>
            <a:ext cx="8229600" cy="3914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This a generic text-level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Put things in a &lt;span&gt; that belong together in horizontal formatting context. Example</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There is a certain &lt;span&gt;je ne sais quoi&lt;/span&gt; about the LIS650 course.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abstraction ends here</a:t>
            </a:r>
          </a:p>
        </p:txBody>
      </p:sp>
      <p:sp>
        <p:nvSpPr>
          <p:cNvPr id="27136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Up until now, we have done some abstract elements and attributes that do not achieve much visual impact.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Instead, they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point the style sheet to where things are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create a semantic design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now turn to more physical descriptions.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Try it out while I am talking.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line break &lt;br/&gt; </a:t>
            </a:r>
          </a:p>
        </p:txBody>
      </p:sp>
      <p:sp>
        <p:nvSpPr>
          <p:cNvPr id="273410"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element used to create a line break.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its emptiness!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do several line breaks you can do it with &lt;br/&gt;&lt;br/&gt;  but this is horribly ugly!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&lt;br/&gt; is a text level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anchor: &lt;a&gt; </a:t>
            </a:r>
          </a:p>
        </p:txBody>
      </p:sp>
      <p:sp>
        <p:nvSpPr>
          <p:cNvPr id="275458" name="Text Box 2"/>
          <p:cNvSpPr txBox="1">
            <a:spLocks noChangeArrowheads="1"/>
          </p:cNvSpPr>
          <p:nvPr/>
        </p:nvSpPr>
        <p:spPr bwMode="auto">
          <a:xfrm>
            <a:off x="381000" y="1219200"/>
            <a:ext cx="8229600" cy="50863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text-level element that opens a hyperlink.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contents of element is the anchor.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&lt;a&gt; can have element contents.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href= attribute has the target URI.</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My professor is &lt;a href="http://openlib.org/home/krichel/"&gt;Thomas Krichel&lt;/a&gt;.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4838"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 of LIS650</a:t>
            </a:r>
          </a:p>
        </p:txBody>
      </p:sp>
      <p:sp>
        <p:nvSpPr>
          <p:cNvPr id="37890" name="Text Box 2"/>
          <p:cNvSpPr txBox="1">
            <a:spLocks noChangeArrowheads="1"/>
          </p:cNvSpPr>
          <p:nvPr/>
        </p:nvSpPr>
        <p:spPr bwMode="auto">
          <a:xfrm>
            <a:off x="457200" y="1600200"/>
            <a:ext cx="8224838" cy="44323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(x)html &amp; css</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site usability &amp; information architecture</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course covers things general background information about the web, but only as far as this is useful to operate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to other files on wotan</a:t>
            </a:r>
          </a:p>
        </p:txBody>
      </p:sp>
      <p:sp>
        <p:nvSpPr>
          <p:cNvPr id="277506"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link to a page that you already have in your public_html folder on wotan, you simply quote the name of the file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&lt;a href="second_page.html"&gt;second page&lt;/a&gt;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Please give all the HTML files the ending .html.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Avoid blanks, as well as other exotic characters in file names. Instead of blanks, use underscores.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images: &lt;img/&gt; </a:t>
            </a:r>
          </a:p>
        </p:txBody>
      </p:sp>
      <p:sp>
        <p:nvSpPr>
          <p:cNvPr id="279554" name="Text Box 2"/>
          <p:cNvSpPr txBox="1">
            <a:spLocks noChangeArrowheads="1"/>
          </p:cNvSpPr>
          <p:nvPr/>
        </p:nvSpPr>
        <p:spPr bwMode="auto">
          <a:xfrm>
            <a:off x="228600" y="1295400"/>
            <a:ext cx="8763000" cy="52482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“replaced element”.  It requests a image to be placed when the web page is rendered. It references the image.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required src= attribute says where the image is.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required alt=  attribute gives a text to show for user agents that do not display image. It may be shown by the user agents as the user highlights the image. It is limited to 1024 characters. alt= can be empty.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&lt;img src="thomas_krichel.jpg" alt="picture of Thomas Krichel"/&gt;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resizing the  &lt;img/&gt; </a:t>
            </a:r>
          </a:p>
        </p:txBody>
      </p:sp>
      <p:sp>
        <p:nvSpPr>
          <p:cNvPr id="158722" name="Text Box 2"/>
          <p:cNvSpPr txBox="1">
            <a:spLocks noChangeArrowheads="1"/>
          </p:cNvSpPr>
          <p:nvPr/>
        </p:nvSpPr>
        <p:spPr bwMode="auto">
          <a:xfrm>
            <a:off x="381000" y="1143000"/>
            <a:ext cx="8458200" cy="5162550"/>
          </a:xfrm>
          <a:prstGeom prst="rect">
            <a:avLst/>
          </a:prstGeom>
          <a:noFill/>
          <a:ln w="9525">
            <a:noFill/>
            <a:round/>
            <a:headEnd/>
            <a:tailEnd/>
          </a:ln>
          <a:effectLst/>
        </p:spPr>
        <p:txBody>
          <a:bodyPr lIns="90000" tIns="46800" rIns="90000" bIns="46800"/>
          <a:lstStyle/>
          <a:p>
            <a:pPr marL="328613" indent="-317500" fontAlgn="auto">
              <a:lnSpc>
                <a:spcPct val="104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You can have the user agent resize the image</a:t>
            </a:r>
          </a:p>
          <a:p>
            <a:pPr marL="731838" lvl="1" indent="-274638" fontAlgn="auto">
              <a:lnSpc>
                <a:spcPct val="104000"/>
              </a:lnSpc>
              <a:spcBef>
                <a:spcPts val="6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solidFill>
                  <a:srgbClr val="FFFFFF"/>
                </a:solidFill>
                <a:latin typeface="+mn-lt"/>
              </a:rPr>
              <a:t>width= attribute gives the user agent  a suggestion for the width of the image.</a:t>
            </a:r>
          </a:p>
          <a:p>
            <a:pPr marL="731838" lvl="1" indent="-274638" fontAlgn="auto">
              <a:lnSpc>
                <a:spcPct val="104000"/>
              </a:lnSpc>
              <a:spcBef>
                <a:spcPts val="6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solidFill>
                  <a:srgbClr val="FFFFFF"/>
                </a:solidFill>
                <a:latin typeface="+mn-lt"/>
              </a:rPr>
              <a:t>height= attribute gives the user agent  a suggestion for the height of the image.</a:t>
            </a:r>
          </a:p>
          <a:p>
            <a:pPr marL="328613" indent="-317500" fontAlgn="auto">
              <a:lnSpc>
                <a:spcPct val="104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Both attributes can be expressed </a:t>
            </a:r>
          </a:p>
          <a:p>
            <a:pPr marL="731838" lvl="1" indent="-274638" fontAlgn="auto">
              <a:lnSpc>
                <a:spcPct val="104000"/>
              </a:lnSpc>
              <a:spcBef>
                <a:spcPts val="6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solidFill>
                  <a:srgbClr val="FFFFFF"/>
                </a:solidFill>
                <a:latin typeface="+mn-lt"/>
              </a:rPr>
              <a:t>in pixels, as  a number</a:t>
            </a:r>
          </a:p>
          <a:p>
            <a:pPr marL="731838" lvl="1" indent="-274638" fontAlgn="auto">
              <a:lnSpc>
                <a:spcPct val="104000"/>
              </a:lnSpc>
              <a:spcBef>
                <a:spcPts val="6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solidFill>
                  <a:srgbClr val="FFFFFF"/>
                </a:solidFill>
                <a:latin typeface="+mn-lt"/>
              </a:rPr>
              <a:t>in %age of the current display width</a:t>
            </a:r>
          </a:p>
          <a:p>
            <a:pPr marL="328613" indent="-317500" fontAlgn="auto">
              <a:lnSpc>
                <a:spcPct val="104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Do not resize the image. Instead, use both attributes at the true values to show the browser what space to leave. </a:t>
            </a:r>
          </a:p>
          <a:p>
            <a:pPr fontAlgn="auto">
              <a:lnSpc>
                <a:spcPct val="104000"/>
              </a:lnSpc>
              <a:spcBef>
                <a:spcPts val="600"/>
              </a:spcBef>
              <a:spcAft>
                <a:spcPts val="0"/>
              </a:spcAft>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solidFill>
                  <a:srgbClr val="FFFFFF"/>
                </a:solidFill>
                <a:latin typeface="+mn-lt"/>
              </a:rPr>
              <a:t> </a:t>
            </a:r>
          </a:p>
          <a:p>
            <a:pPr marL="274638" indent="-274638" fontAlgn="auto">
              <a:lnSpc>
                <a:spcPct val="104000"/>
              </a:lnSpc>
              <a:spcBef>
                <a:spcPts val="6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400" dirty="0">
              <a:solidFill>
                <a:srgbClr val="FFFFFF"/>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1"/>
          <p:cNvSpPr txBox="1">
            <a:spLocks noChangeArrowheads="1"/>
          </p:cNvSpPr>
          <p:nvPr/>
        </p:nvSpPr>
        <p:spPr bwMode="auto">
          <a:xfrm>
            <a:off x="457200" y="542925"/>
            <a:ext cx="84582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 header elements and horizontal rule</a:t>
            </a:r>
          </a:p>
        </p:txBody>
      </p:sp>
      <p:sp>
        <p:nvSpPr>
          <p:cNvPr id="283650" name="Text Box 2"/>
          <p:cNvSpPr txBox="1">
            <a:spLocks noChangeArrowheads="1"/>
          </p:cNvSpPr>
          <p:nvPr/>
        </p:nvSpPr>
        <p:spPr bwMode="auto">
          <a:xfrm>
            <a:off x="457200" y="1219200"/>
            <a:ext cx="8229600" cy="54784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Headers &lt;h1&gt;  to &lt;h6&gt;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All are block-level elements.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Text size based on the header’s level.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Actual size of text of header element is selected by browser. Results can vary significantly between user agents</a:t>
            </a:r>
            <a:r>
              <a:rPr lang="en-US">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Horizontal rule &lt;hr/&gt;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This is a block-level element.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It creates a horizontal rule.</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contents-based style elements</a:t>
            </a:r>
          </a:p>
        </p:txBody>
      </p:sp>
      <p:sp>
        <p:nvSpPr>
          <p:cNvPr id="285698" name="Text Box 2"/>
          <p:cNvSpPr txBox="1">
            <a:spLocks noChangeArrowheads="1"/>
          </p:cNvSpPr>
          <p:nvPr/>
        </p:nvSpPr>
        <p:spPr bwMode="auto">
          <a:xfrm>
            <a:off x="304800" y="1219200"/>
            <a:ext cx="8610600" cy="5207000"/>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&lt;abbr&gt; 		encloses abbreviations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&lt;acronym&gt; 	encloses acronyms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&lt;cite&gt; 		encloses citations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&lt;code&gt; 	encloses computer code snippets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&lt;dfn&gt;	encloses things being defined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&lt;em&gt; 	encloses emphasized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&lt;kbd&gt; 	encloses text typed on a keyboard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&lt;samp&gt;	encloses literal samples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&lt;strong&gt;	encloses strong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&lt;var&gt; 	encloses variables</a:t>
            </a:r>
          </a:p>
          <a:p>
            <a:pPr marL="328613" indent="-317500">
              <a:lnSpc>
                <a:spcPct val="90000"/>
              </a:lnSpc>
              <a:spcBef>
                <a:spcPts val="700"/>
              </a:spcBef>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all are text-level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physical style elements</a:t>
            </a:r>
          </a:p>
        </p:txBody>
      </p:sp>
      <p:sp>
        <p:nvSpPr>
          <p:cNvPr id="287746" name="Text Box 2"/>
          <p:cNvSpPr txBox="1">
            <a:spLocks noChangeArrowheads="1"/>
          </p:cNvSpPr>
          <p:nvPr/>
        </p:nvSpPr>
        <p:spPr bwMode="auto">
          <a:xfrm>
            <a:off x="457200" y="1600200"/>
            <a:ext cx="8229600" cy="47148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&lt;b&gt;	           encloses bold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&lt;big&gt;	encloses big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&lt;small&gt;	encloses small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&lt;i&gt;		encloses italics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&lt;sub&gt;	encloses subscripted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&lt;sup&gt;	encloses superscripted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&lt;tt&gt;	encloses typewriter-style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All are text-level elements.</a:t>
            </a:r>
          </a:p>
          <a:p>
            <a:pPr marL="328613" indent="-317500">
              <a:lnSpc>
                <a:spcPct val="104000"/>
              </a:lnSpc>
              <a:spcBef>
                <a:spcPts val="700"/>
              </a:spcBef>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“preformatted” contents: &lt;pre&gt;</a:t>
            </a:r>
          </a:p>
        </p:txBody>
      </p:sp>
      <p:sp>
        <p:nvSpPr>
          <p:cNvPr id="289794" name="Text Box 2"/>
          <p:cNvSpPr txBox="1">
            <a:spLocks noChangeArrowheads="1"/>
          </p:cNvSpPr>
          <p:nvPr/>
        </p:nvSpPr>
        <p:spPr bwMode="auto">
          <a:xfrm>
            <a:off x="457200" y="1600200"/>
            <a:ext cx="8229600" cy="487680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Normally, HTML is rendered with newline characters changed to space and multiple whitespace characters collapsed to one.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&lt;pre&gt; encloses contents that is to be rendered with white spaces and line breaks just like in the source text. Monospace font is typically used. Markup is still allowed, but elements that do spacing should not be used, obviously.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a block-level element.</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quoting with &lt;blockquote&gt; and &lt;q&gt; </a:t>
            </a:r>
          </a:p>
        </p:txBody>
      </p:sp>
      <p:sp>
        <p:nvSpPr>
          <p:cNvPr id="291842" name="Text Box 2"/>
          <p:cNvSpPr txBox="1">
            <a:spLocks noChangeArrowheads="1"/>
          </p:cNvSpPr>
          <p:nvPr/>
        </p:nvSpPr>
        <p:spPr bwMode="auto">
          <a:xfrm>
            <a:off x="457200" y="1600200"/>
            <a:ext cx="8229600" cy="3470275"/>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&lt;blockquote&gt; quotes a paragraph. It is a block-level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&lt;q&gt; make a short quote inside a paragraph. It is a text-level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Both takes a cite= attribute that take the value of a  URL of the source of the quote.</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elements</a:t>
            </a:r>
          </a:p>
        </p:txBody>
      </p:sp>
      <p:sp>
        <p:nvSpPr>
          <p:cNvPr id="293890" name="Text Box 2"/>
          <p:cNvSpPr txBox="1">
            <a:spLocks noChangeArrowheads="1"/>
          </p:cNvSpPr>
          <p:nvPr/>
        </p:nvSpPr>
        <p:spPr bwMode="auto">
          <a:xfrm>
            <a:off x="457200" y="1600200"/>
            <a:ext cx="8229600" cy="48768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&lt;ol&gt; creates an 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&lt;li&gt;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&lt;ul&gt; unordered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&lt;li&gt;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&lt;dl&gt; encloses a definition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&lt;dt&gt; encloses the term that is being defined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&lt;dd&gt; encloses the definition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are block level elements.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ordered list example</a:t>
            </a:r>
          </a:p>
        </p:txBody>
      </p:sp>
      <p:sp>
        <p:nvSpPr>
          <p:cNvPr id="29593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largest towns in Saarland are </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&lt;ol&gt;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&lt;li&gt;Saarbrücken&lt;/li&gt;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&lt;li&gt;Neunkirchen&lt;/li&gt;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&lt;li&gt;Völklingen&lt;/li&gt;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&lt;li&gt;Saarlouis&lt;/li&gt;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&lt;/ol&gt;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things this course does not do</a:t>
            </a:r>
          </a:p>
        </p:txBody>
      </p:sp>
      <p:sp>
        <p:nvSpPr>
          <p:cNvPr id="39938" name="Text Box 2"/>
          <p:cNvSpPr txBox="1">
            <a:spLocks noChangeArrowheads="1"/>
          </p:cNvSpPr>
          <p:nvPr/>
        </p:nvSpPr>
        <p:spPr bwMode="auto">
          <a:xfrm>
            <a:off x="457200" y="1295400"/>
            <a:ext cx="8229600" cy="428942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Frames. These allow you to put several documents into one physical document. Most experts advise against them.</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Image maps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Some advanced CSS properties</a:t>
            </a:r>
          </a:p>
          <a:p>
            <a:pPr marL="736600" lvl="1" indent="-279400">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aural properties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Some exotic features of HTML</a:t>
            </a:r>
          </a:p>
          <a:p>
            <a:pPr marL="736600" lvl="1" indent="-279400">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table axis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unordered list example</a:t>
            </a:r>
          </a:p>
        </p:txBody>
      </p:sp>
      <p:sp>
        <p:nvSpPr>
          <p:cNvPr id="297986" name="Text Box 2"/>
          <p:cNvSpPr txBox="1">
            <a:spLocks noChangeArrowheads="1"/>
          </p:cNvSpPr>
          <p:nvPr/>
        </p:nvSpPr>
        <p:spPr bwMode="auto">
          <a:xfrm>
            <a:off x="457200" y="1177925"/>
            <a:ext cx="8229600" cy="5638800"/>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ingredients for Dibbelabbes are</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&lt;ul&gt;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&lt;li&gt;potatoes&lt;/li&gt;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&lt;li&gt;onion&lt;/li&gt;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&lt;li&gt;lard&lt;/li&gt;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&lt;li&gt;eggs&lt;/li&gt;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&lt;li&gt;garlic&lt;/li&gt;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&lt;li&gt;leeks&lt;/li&gt;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&lt;li&gt;oil (for frying)&lt;/li&gt;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&lt;/ul&gt;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definition list example </a:t>
            </a:r>
          </a:p>
        </p:txBody>
      </p:sp>
      <p:sp>
        <p:nvSpPr>
          <p:cNvPr id="300034"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are some derogatory terms in Saarland dialect. &lt;dl&gt;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&lt;dt&gt;Traanfunsel&lt;/dt&gt;&lt;dd&gt;a slow person&lt;/dd&gt;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&lt;dt&gt;Labedudelae&lt;/dt&gt;&lt;dd&gt;a lazy and badly organized person without accomplishments&lt;/dd&gt;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&lt;dt&gt;Schmierpiss&lt;/dt&gt;&lt;dd&gt;a person of poor body hygiene&lt;/dd&gt;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&lt;/dl&gt;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checking </a:t>
            </a:r>
          </a:p>
        </p:txBody>
      </p:sp>
      <p:sp>
        <p:nvSpPr>
          <p:cNvPr id="302082" name="Text Box 2"/>
          <p:cNvSpPr txBox="1">
            <a:spLocks noChangeArrowheads="1"/>
          </p:cNvSpPr>
          <p:nvPr/>
        </p:nvSpPr>
        <p:spPr bwMode="auto">
          <a:xfrm>
            <a:off x="547688" y="1160463"/>
            <a:ext cx="8229600" cy="5438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validated.html has some code that we can now understand.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&lt;p id="validator"&gt;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&lt;a href="http://validator.w3.org/check?uri=referer"&gt;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&lt;img style="border: 0pt"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src="http://wotan.liu.edu/valid-xhtml10.png"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alt="Valid XHTML 1.0!"  height="31"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width="88" /&gt;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&lt;/a&gt;&lt;/p&gt;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click on the icon to validate your code.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1"/>
          <p:cNvSpPr txBox="1">
            <a:spLocks noChangeArrowheads="1"/>
          </p:cNvSpPr>
          <p:nvPr/>
        </p:nvSpPr>
        <p:spPr bwMode="auto">
          <a:xfrm>
            <a:off x="685800" y="1524000"/>
            <a:ext cx="7772400" cy="2362200"/>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2</a:t>
            </a:r>
            <a:br>
              <a:rPr lang="en-US" sz="4000">
                <a:solidFill>
                  <a:srgbClr val="E3EBF1"/>
                </a:solidFill>
                <a:latin typeface="Calibri" pitchFamily="34" charset="0"/>
              </a:rPr>
            </a:br>
            <a:r>
              <a:rPr lang="en-US" sz="4000">
                <a:solidFill>
                  <a:srgbClr val="E3EBF1"/>
                </a:solidFill>
                <a:latin typeface="Calibri" pitchFamily="34" charset="0"/>
              </a:rPr>
              <a:t/>
            </a:r>
            <a:br>
              <a:rPr lang="en-US" sz="4000">
                <a:solidFill>
                  <a:srgbClr val="E3EBF1"/>
                </a:solidFill>
                <a:latin typeface="Calibri" pitchFamily="34" charset="0"/>
              </a:rPr>
            </a:br>
            <a:r>
              <a:rPr lang="en-US" sz="4000">
                <a:solidFill>
                  <a:srgbClr val="E3EBF1"/>
                </a:solidFill>
                <a:latin typeface="Calibri" pitchFamily="34" charset="0"/>
              </a:rPr>
              <a:t>the HTML &lt;head&gt;, CSS, and tables</a:t>
            </a:r>
          </a:p>
        </p:txBody>
      </p:sp>
      <p:sp>
        <p:nvSpPr>
          <p:cNvPr id="304130"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3061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common attributes in the &lt;body&gt;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&lt;head&gt;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introduction to CSS </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introduction to style sheets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how to give style sheet data</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basic CSS selectors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color properties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tables</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common attributes in the &lt;body&gt;</a:t>
            </a:r>
          </a:p>
        </p:txBody>
      </p:sp>
      <p:sp>
        <p:nvSpPr>
          <p:cNvPr id="308226" name="Text Box 2"/>
          <p:cNvSpPr txBox="1">
            <a:spLocks noChangeArrowheads="1"/>
          </p:cNvSpPr>
          <p:nvPr/>
        </p:nvSpPr>
        <p:spPr bwMode="auto">
          <a:xfrm>
            <a:off x="457200" y="1371600"/>
            <a:ext cx="8534400" cy="50292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&lt;body&gt; encloses the contents of the page as opposed to its header.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 &lt;body&gt; and all its child elements takes the i18n attributes, as well as some others that we will discuss now.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 call the “core attributes”. There are just four.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&lt;body&gt; and its children also accepts the event attributes. We don’t study these attributes.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common attributes</a:t>
            </a:r>
          </a:p>
        </p:txBody>
      </p:sp>
      <p:sp>
        <p:nvSpPr>
          <p:cNvPr id="175106" name="Text Box 2"/>
          <p:cNvSpPr txBox="1">
            <a:spLocks noChangeArrowheads="1"/>
          </p:cNvSpPr>
          <p:nvPr/>
        </p:nvSpPr>
        <p:spPr bwMode="auto">
          <a:xfrm>
            <a:off x="381000" y="1219200"/>
            <a:ext cx="8220075" cy="4516438"/>
          </a:xfrm>
          <a:prstGeom prst="rect">
            <a:avLst/>
          </a:prstGeom>
          <a:noFill/>
          <a:ln w="9525">
            <a:noFill/>
            <a:round/>
            <a:headEnd/>
            <a:tailEnd/>
          </a:ln>
          <a:effectLst/>
        </p:spPr>
        <p:txBody>
          <a:bodyPr lIns="0" tIns="0" rIns="0" bIns="0"/>
          <a:lstStyle/>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3200" dirty="0">
                <a:solidFill>
                  <a:srgbClr val="FFFFFF"/>
                </a:solidFill>
                <a:latin typeface="+mn-lt"/>
              </a:rPr>
              <a:t>There is a group of attributes that trigger scripts. We will not cover them here as we don't cover scripting pages. This would be done in the user interfaces class.</a:t>
            </a:r>
          </a:p>
          <a:p>
            <a:pPr marL="342900" indent="-342900" fontAlgn="auto">
              <a:spcBef>
                <a:spcPct val="20000"/>
              </a:spcBef>
              <a:spcAft>
                <a:spcPts val="0"/>
              </a:spcAft>
              <a:buFont typeface="Arial" pitchFamily="34" charset="0"/>
              <a:buChar char="•"/>
              <a:defRPr/>
            </a:pPr>
            <a:r>
              <a:rPr lang="en-US" sz="3200" dirty="0">
                <a:solidFill>
                  <a:prstClr val="white"/>
                </a:solidFill>
                <a:latin typeface="+mn-lt"/>
              </a:rPr>
              <a:t>We have seen two other common attributes</a:t>
            </a:r>
          </a:p>
          <a:p>
            <a:pPr marL="800100" lvl="1" indent="-342900" fontAlgn="auto">
              <a:spcBef>
                <a:spcPct val="20000"/>
              </a:spcBef>
              <a:spcAft>
                <a:spcPts val="0"/>
              </a:spcAft>
              <a:buFont typeface="Arial" pitchFamily="34" charset="0"/>
              <a:buChar char="•"/>
              <a:defRPr/>
            </a:pPr>
            <a:r>
              <a:rPr lang="en-US" sz="2800" dirty="0">
                <a:solidFill>
                  <a:prstClr val="white"/>
                </a:solidFill>
                <a:latin typeface="+mn-lt"/>
              </a:rPr>
              <a:t>dir=</a:t>
            </a:r>
          </a:p>
          <a:p>
            <a:pPr marL="800100" lvl="1" indent="-342900" fontAlgn="auto">
              <a:spcBef>
                <a:spcPct val="20000"/>
              </a:spcBef>
              <a:spcAft>
                <a:spcPts val="0"/>
              </a:spcAft>
              <a:buFont typeface="Arial" pitchFamily="34" charset="0"/>
              <a:buChar char="•"/>
              <a:defRPr/>
            </a:pPr>
            <a:r>
              <a:rPr lang="en-US" sz="2800" dirty="0" err="1">
                <a:solidFill>
                  <a:prstClr val="white"/>
                </a:solidFill>
                <a:latin typeface="+mn-lt"/>
              </a:rPr>
              <a:t>lang</a:t>
            </a:r>
            <a:r>
              <a:rPr lang="en-US" sz="2800" dirty="0">
                <a:solidFill>
                  <a:prstClr val="white"/>
                </a:solidFill>
                <a:latin typeface="+mn-lt"/>
              </a:rPr>
              <a:t>=</a:t>
            </a:r>
          </a:p>
          <a:p>
            <a:pPr marL="342900" indent="-342900" fontAlgn="auto">
              <a:spcBef>
                <a:spcPct val="20000"/>
              </a:spcBef>
              <a:spcAft>
                <a:spcPts val="0"/>
              </a:spcAft>
              <a:buFont typeface="Arial" pitchFamily="34" charset="0"/>
              <a:buChar char="•"/>
              <a:defRPr/>
            </a:pPr>
            <a:r>
              <a:rPr lang="en-US" sz="3200" dirty="0">
                <a:solidFill>
                  <a:prstClr val="white"/>
                </a:solidFill>
                <a:latin typeface="+mn-lt"/>
              </a:rPr>
              <a:t>They care called the internationalization (i18n) attributes.</a:t>
            </a:r>
          </a:p>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3200" dirty="0">
              <a:solidFill>
                <a:srgbClr val="FFFFFF"/>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id=</a:t>
            </a:r>
          </a:p>
        </p:txBody>
      </p:sp>
      <p:sp>
        <p:nvSpPr>
          <p:cNvPr id="312322"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a:solidFill>
                  <a:srgbClr val="FFFFFF"/>
                </a:solidFill>
                <a:latin typeface="Calibri" pitchFamily="34" charset="0"/>
              </a:rPr>
              <a:t>This attribute assigns an identifier to a element. </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a:solidFill>
                  <a:srgbClr val="FFFFFF"/>
                </a:solidFill>
                <a:latin typeface="Calibri" pitchFamily="34" charset="0"/>
              </a:rPr>
              <a:t>This identifier must be unique in a document, meaning no two elements can have the same identifier.</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a:solidFill>
                  <a:srgbClr val="FFFFFF"/>
                </a:solidFill>
                <a:latin typeface="Calibri" pitchFamily="34" charset="0"/>
              </a:rPr>
              <a:t>The id= attribute has several roles in HTML.</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a:solidFill>
                  <a:srgbClr val="FFFFFF"/>
                </a:solidFill>
                <a:latin typeface="Calibri" pitchFamily="34" charset="0"/>
              </a:rPr>
              <a:t>We only use it as a style sheet selector.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class=</a:t>
            </a:r>
          </a:p>
        </p:txBody>
      </p:sp>
      <p:sp>
        <p:nvSpPr>
          <p:cNvPr id="314370" name="Text Box 2"/>
          <p:cNvSpPr txBox="1">
            <a:spLocks noChangeArrowheads="1"/>
          </p:cNvSpPr>
          <p:nvPr/>
        </p:nvSpPr>
        <p:spPr bwMode="auto">
          <a:xfrm>
            <a:off x="501650" y="1149350"/>
            <a:ext cx="8229600" cy="55800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attributes groups elements together by placing an element into a class, where it joins other elements.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assigns one or more class names to a element.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Class names are separated by blanks, e.g. &lt;p class="limerick funny"&gt;...&lt;/p&gt;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The element may be said to belong to these classes. A class name may be shared by several elements.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class= attribute is most useful as a style sheet selector, when you want to assign style information to a set of elements.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for class= and id=</a:t>
            </a:r>
          </a:p>
        </p:txBody>
      </p:sp>
      <p:sp>
        <p:nvSpPr>
          <p:cNvPr id="316418" name="Text Box 2"/>
          <p:cNvSpPr txBox="1">
            <a:spLocks noChangeArrowheads="1"/>
          </p:cNvSpPr>
          <p:nvPr/>
        </p:nvSpPr>
        <p:spPr bwMode="auto">
          <a:xfrm>
            <a:off x="609600" y="1600200"/>
            <a:ext cx="8077200" cy="4800600"/>
          </a:xfrm>
          <a:prstGeom prst="rect">
            <a:avLst/>
          </a:prstGeom>
          <a:noFill/>
          <a:ln w="9525">
            <a:noFill/>
            <a:round/>
            <a:headEnd/>
            <a:tailEnd/>
          </a:ln>
        </p:spPr>
        <p:txBody>
          <a:bodyPr lIns="90000" tIns="46800" rIns="90000" bIns="46800"/>
          <a:lstStyle/>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 class="limerick" id="limerick_1"&gt;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There was a young man from Peru&lt;br/&gt;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Whose limericks stopped at line two.&lt;/p&gt;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&lt;p&gt;OK, that's a stupid limerick. Let us look at another&lt;/p&gt;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 class="limerick" id="limerick_2"&gt;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There was a young man from Japan&lt;br/&gt;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Whose limericks would never scan&lt;br/&gt;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And when they asked why&lt;br/&gt;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He said "It is because I&lt;br/&gt;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Try to put as many words into the last line as </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I possibly can."&lt;/p&gt;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list of some cuts from longer version</a:t>
            </a:r>
            <a:endParaRPr lang="en-US" dirty="0"/>
          </a:p>
        </p:txBody>
      </p:sp>
      <p:sp>
        <p:nvSpPr>
          <p:cNvPr id="41986" name="Content Placeholder 2"/>
          <p:cNvSpPr>
            <a:spLocks noGrp="1"/>
          </p:cNvSpPr>
          <p:nvPr>
            <p:ph idx="1"/>
          </p:nvPr>
        </p:nvSpPr>
        <p:spPr/>
        <p:txBody>
          <a:bodyPr/>
          <a:lstStyle/>
          <a:p>
            <a:r>
              <a:rPr lang="en-US" smtClean="0"/>
              <a:t>SGML, DTD simplified</a:t>
            </a:r>
          </a:p>
          <a:p>
            <a:r>
              <a:rPr lang="en-US" smtClean="0"/>
              <a:t>Javascript containers and examples</a:t>
            </a:r>
          </a:p>
          <a:p>
            <a:r>
              <a:rPr lang="en-US" smtClean="0"/>
              <a:t>linking to specific elements</a:t>
            </a:r>
          </a:p>
          <a:p>
            <a:r>
              <a:rPr lang="en-US" smtClean="0"/>
              <a:t>rel= and rev=</a:t>
            </a:r>
          </a:p>
          <a:p>
            <a:r>
              <a:rPr lang="en-US" smtClean="0"/>
              <a:t>optional attributes of &lt;img&gt;</a:t>
            </a:r>
          </a:p>
          <a:p>
            <a:r>
              <a:rPr lang="en-US" smtClean="0"/>
              <a:t>XHTML entity references</a:t>
            </a:r>
          </a:p>
          <a:p>
            <a:r>
              <a:rPr lang="en-US" smtClean="0"/>
              <a:t>http-equiv= and schema= attributes to &lt;meta&gt;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&lt;span&gt; example</a:t>
            </a:r>
          </a:p>
        </p:txBody>
      </p:sp>
      <p:sp>
        <p:nvSpPr>
          <p:cNvPr id="318466" name="Text Box 2"/>
          <p:cNvSpPr txBox="1">
            <a:spLocks noChangeArrowheads="1"/>
          </p:cNvSpPr>
          <p:nvPr/>
        </p:nvSpPr>
        <p:spPr bwMode="auto">
          <a:xfrm>
            <a:off x="152400" y="1252538"/>
            <a:ext cx="8610600" cy="5494337"/>
          </a:xfrm>
          <a:prstGeom prst="rect">
            <a:avLst/>
          </a:prstGeom>
          <a:noFill/>
          <a:ln w="9525">
            <a:noFill/>
            <a:round/>
            <a:headEnd/>
            <a:tailEnd/>
          </a:ln>
        </p:spPr>
        <p:txBody>
          <a:bodyPr lIns="90000" tIns="46800" rIns="90000" bIns="46800"/>
          <a:lstStyle/>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&lt;div class="limerick"&gt;A worse poet however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J&lt;span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Her limericks weren’t worth a p&lt;span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Though the invention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She always f&lt;span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That, whenever she tried to write &lt;span class="rhyme_1"&gt;any&lt;/span&gt;&lt;br/&gt;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She always had one line to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m&lt;span class="rhyme_1"&gt;any&lt;/span&gt;&lt;br/&gt;.&lt;/div&gt;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 Box 1"/>
          <p:cNvSpPr txBox="1">
            <a:spLocks noChangeArrowheads="1"/>
          </p:cNvSpPr>
          <p:nvPr/>
        </p:nvSpPr>
        <p:spPr bwMode="auto">
          <a:xfrm>
            <a:off x="457200" y="319088"/>
            <a:ext cx="8224838"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in classes</a:t>
            </a:r>
          </a:p>
        </p:txBody>
      </p:sp>
      <p:sp>
        <p:nvSpPr>
          <p:cNvPr id="320514" name="Text Box 2"/>
          <p:cNvSpPr txBox="1">
            <a:spLocks noChangeArrowheads="1"/>
          </p:cNvSpPr>
          <p:nvPr/>
        </p:nvSpPr>
        <p:spPr bwMode="auto">
          <a:xfrm>
            <a:off x="457200" y="1371600"/>
            <a:ext cx="8224838" cy="5029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important to understand that many elements can be in one class and many classes can be on one element.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class="foo"&gt;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class="bar"&gt;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class="foo bar"&gt;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class="bar foo"&gt; … &lt;/div&gt;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 far as HTML is concerned the last two examples have identical meaning.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title=</a:t>
            </a:r>
          </a:p>
        </p:txBody>
      </p:sp>
      <p:sp>
        <p:nvSpPr>
          <p:cNvPr id="322562" name="Text Box 2"/>
          <p:cNvSpPr txBox="1">
            <a:spLocks noChangeArrowheads="1"/>
          </p:cNvSpPr>
          <p:nvPr/>
        </p:nvSpPr>
        <p:spPr bwMode="auto">
          <a:xfrm>
            <a:off x="481013" y="1314450"/>
            <a:ext cx="8229600" cy="53276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title= attribute sets a title in use with the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is no prescribed way in with the title is being rendered by a user agent.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Sometimes it is shown as a tool tip, i.e. something that flashes up when the mouse is rolled over it.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&lt;a href="http://wotan.liu.edu/home/krichel" title="Thomas Krichel's homepage at wotan"&gt;Thomas Krichel&lt;/a&gt;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style=</a:t>
            </a:r>
          </a:p>
        </p:txBody>
      </p:sp>
      <p:sp>
        <p:nvSpPr>
          <p:cNvPr id="324610" name="Text Box 2"/>
          <p:cNvSpPr txBox="1">
            <a:spLocks noChangeArrowheads="1"/>
          </p:cNvSpPr>
          <p:nvPr/>
        </p:nvSpPr>
        <p:spPr bwMode="auto">
          <a:xfrm>
            <a:off x="457200" y="1600200"/>
            <a:ext cx="8229600" cy="47942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Use the style= attribute to give style information to a particular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will be more discussed when we do the style sheets.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Usually there are better ways to attach style information then writing it onto every element. It is better to place the tag into a class by giving them the same class= attribute, and then give style sheet information for the class.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See validated.html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&lt;head&gt; element</a:t>
            </a:r>
          </a:p>
        </p:txBody>
      </p:sp>
      <p:sp>
        <p:nvSpPr>
          <p:cNvPr id="326658" name="Text Box 2"/>
          <p:cNvSpPr txBox="1">
            <a:spLocks noChangeArrowheads="1"/>
          </p:cNvSpPr>
          <p:nvPr/>
        </p:nvSpPr>
        <p:spPr bwMode="auto">
          <a:xfrm>
            <a:off x="457200" y="1295400"/>
            <a:ext cx="8220075" cy="48212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&lt;head&gt; element is the first child of the &lt;html&gt;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 are covering it here after the &lt;body&gt; because is more abstract.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&lt;head&gt; and its children do not, generally, take the core and i18 attributes.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&lt;head&gt; takes a profile= attribute that profiles metadata available in its children. This attribute is quite useless and will not be on the quiz.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required: the &lt;title&gt; in &lt;head&gt; </a:t>
            </a:r>
          </a:p>
        </p:txBody>
      </p:sp>
      <p:sp>
        <p:nvSpPr>
          <p:cNvPr id="328706" name="Text Box 2"/>
          <p:cNvSpPr txBox="1">
            <a:spLocks noChangeArrowheads="1"/>
          </p:cNvSpPr>
          <p:nvPr/>
        </p:nvSpPr>
        <p:spPr bwMode="auto">
          <a:xfrm>
            <a:off x="381000" y="1371600"/>
            <a:ext cx="8458200" cy="525780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This is a required child of  &lt;head&gt;. It defines the title of the document.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must only contain one character data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takes the i18n attributes, but not the core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Please note that the &lt;title&gt; element is fundamentally different from the title= attribute. The title= attribute has a local scope to the element that it is appear in.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usability concerns with &lt;title&gt;</a:t>
            </a:r>
          </a:p>
        </p:txBody>
      </p:sp>
      <p:sp>
        <p:nvSpPr>
          <p:cNvPr id="330754" name="Text Box 2"/>
          <p:cNvSpPr txBox="1">
            <a:spLocks noChangeArrowheads="1"/>
          </p:cNvSpPr>
          <p:nvPr/>
        </p:nvSpPr>
        <p:spPr bwMode="auto">
          <a:xfrm>
            <a:off x="457200" y="1295400"/>
            <a:ext cx="8229600" cy="53038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title is used by the user agent in a special manner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as bookmark default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as the title for a window in which the user agent runs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Search engines use the title as anchor text to your web page.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It is a crucial ad for your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Google may truncate the title.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Bad ideas for titles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section 1 		– home page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optional: the &lt;meta/&gt; in &lt;head&gt;</a:t>
            </a:r>
          </a:p>
        </p:txBody>
      </p:sp>
      <p:sp>
        <p:nvSpPr>
          <p:cNvPr id="332802" name="Text Box 2"/>
          <p:cNvSpPr txBox="1">
            <a:spLocks noChangeArrowheads="1"/>
          </p:cNvSpPr>
          <p:nvPr/>
        </p:nvSpPr>
        <p:spPr bwMode="auto">
          <a:xfrm>
            <a:off x="457200" y="1600200"/>
            <a:ext cx="8229600" cy="46259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can be used to include metadata in the header.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an empty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has an attribute name= for the property name.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has an attribute content= for the property values.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also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repeatable.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&lt;meta name="author" content="me"/&gt;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&lt;meta name="description" ... /&gt;</a:t>
            </a:r>
          </a:p>
        </p:txBody>
      </p:sp>
      <p:sp>
        <p:nvSpPr>
          <p:cNvPr id="334850"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description meta name is the one that I think is being used by Google.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the query matches a page in a good way, the description appears in the snippet of the result, despite the fact that the description is not visible on the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 example is available by searching Google for “Thomas Krichel”.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optional: the &lt;link/&gt; in &lt;head&gt;</a:t>
            </a:r>
          </a:p>
        </p:txBody>
      </p:sp>
      <p:sp>
        <p:nvSpPr>
          <p:cNvPr id="336898" name="Text Box 2"/>
          <p:cNvSpPr txBox="1">
            <a:spLocks noChangeArrowheads="1"/>
          </p:cNvSpPr>
          <p:nvPr/>
        </p:nvSpPr>
        <p:spPr bwMode="auto">
          <a:xfrm>
            <a:off x="411163" y="1309688"/>
            <a:ext cx="8229600" cy="4803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creates a link between the current page and others. Since it is child of the &lt;head&gt; it is about the whole page.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href= attribute to say what page is being pointed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rel= attribute for the link type. There is only a limited vocabulary of values to these attributes that is allowed.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&lt;link/&gt; is repeatable.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use &lt;link/&gt; to bring in the stylesheet.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lists of some cuts from longer version</a:t>
            </a:r>
            <a:endParaRPr lang="en-US" dirty="0"/>
          </a:p>
        </p:txBody>
      </p:sp>
      <p:sp>
        <p:nvSpPr>
          <p:cNvPr id="43010" name="Content Placeholder 2"/>
          <p:cNvSpPr>
            <a:spLocks noGrp="1"/>
          </p:cNvSpPr>
          <p:nvPr>
            <p:ph idx="1"/>
          </p:nvPr>
        </p:nvSpPr>
        <p:spPr/>
        <p:txBody>
          <a:bodyPr/>
          <a:lstStyle/>
          <a:p>
            <a:r>
              <a:rPr lang="en-US" smtClean="0"/>
              <a:t>frame= rules= and border= attributes of &lt;table&gt;</a:t>
            </a:r>
          </a:p>
          <a:p>
            <a:r>
              <a:rPr lang="en-US" smtClean="0"/>
              <a:t>some alignment attributes: char=, charoff=, cellspacing= and cellpadding=</a:t>
            </a:r>
          </a:p>
          <a:p>
            <a:r>
              <a:rPr lang="en-US" smtClean="0"/>
              <a:t>collapsing and stick-out vertical margins</a:t>
            </a:r>
          </a:p>
          <a:p>
            <a:r>
              <a:rPr lang="en-US" smtClean="0"/>
              <a:t>all CSS table properties </a:t>
            </a:r>
          </a:p>
          <a:p>
            <a:r>
              <a:rPr lang="en-US" smtClean="0"/>
              <a:t>entire last chapter of lis650w11s</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 example</a:t>
            </a:r>
          </a:p>
        </p:txBody>
      </p:sp>
      <p:sp>
        <p:nvSpPr>
          <p:cNvPr id="33894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Here is an example to link to two style sheets. The first is used as the default, the second is the alternate style sheet for special purposes.</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&lt;link rel="stylesheet" title="default" type="text/css" href="main.css"/&gt;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&lt;link rel="alternate stylesheet" title="debug" type="text/css" href="debug.css"/&gt;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title= is one of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style sheets</a:t>
            </a:r>
          </a:p>
        </p:txBody>
      </p:sp>
      <p:sp>
        <p:nvSpPr>
          <p:cNvPr id="340994" name="Text Box 2"/>
          <p:cNvSpPr txBox="1">
            <a:spLocks noChangeArrowheads="1"/>
          </p:cNvSpPr>
          <p:nvPr/>
        </p:nvSpPr>
        <p:spPr bwMode="auto">
          <a:xfrm>
            <a:off x="457200" y="1600200"/>
            <a:ext cx="8229600" cy="50704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Style sheets are the officially sanctioned way to add style to your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We will cover Cascading Style Sheets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the default style sheet language.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We are discussing level 2.1. This is not yet a W3C recommendation, but it is in last call.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read all about it at http://www.w3.org/TR/CSS21/</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in a style sheet?</a:t>
            </a:r>
          </a:p>
        </p:txBody>
      </p:sp>
      <p:sp>
        <p:nvSpPr>
          <p:cNvPr id="343042"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 style sheet is a sequence of style rules.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In the sheet, one rule follows the other. There is no nesting of rules.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Therefore the way rules are written in a style sheet is much simpler than the way elements are written in XML.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Remember that in XML we have nesting of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a style rule about?</a:t>
            </a:r>
          </a:p>
        </p:txBody>
      </p:sp>
      <p:sp>
        <p:nvSpPr>
          <p:cNvPr id="345090" name="Text Box 2"/>
          <p:cNvSpPr txBox="1">
            <a:spLocks noChangeArrowheads="1"/>
          </p:cNvSpPr>
          <p:nvPr/>
        </p:nvSpPr>
        <p:spPr bwMode="auto">
          <a:xfrm>
            <a:off x="457200" y="1143000"/>
            <a:ext cx="8229600" cy="49530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600">
                <a:solidFill>
                  <a:srgbClr val="FFFFFF"/>
                </a:solidFill>
                <a:latin typeface="Calibri" pitchFamily="34" charset="0"/>
              </a:rPr>
              <a:t>It is about two or three things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Where to find what to style?    --&gt; selector</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How to style it?</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Which property to set? 		   --&gt; property name</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Which value to give to the property? 	               --&gt; property value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style syntax</a:t>
            </a:r>
          </a:p>
        </p:txBody>
      </p:sp>
      <p:sp>
        <p:nvSpPr>
          <p:cNvPr id="347138" name="Text Box 2"/>
          <p:cNvSpPr txBox="1">
            <a:spLocks noChangeArrowheads="1"/>
          </p:cNvSpPr>
          <p:nvPr/>
        </p:nvSpPr>
        <p:spPr bwMode="auto">
          <a:xfrm>
            <a:off x="457200" y="1219200"/>
            <a:ext cx="8229600" cy="55641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basic syntax is </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selector</a:t>
            </a:r>
            <a:r>
              <a:rPr lang="en-US" sz="2400">
                <a:solidFill>
                  <a:srgbClr val="FFFFFF"/>
                </a:solidFill>
                <a:latin typeface="Calibri" pitchFamily="34" charset="0"/>
              </a:rPr>
              <a:t>  { </a:t>
            </a:r>
            <a:r>
              <a:rPr lang="en-US" sz="2400" i="1">
                <a:solidFill>
                  <a:srgbClr val="FFFFFF"/>
                </a:solidFill>
                <a:latin typeface="Calibri" pitchFamily="34" charset="0"/>
              </a:rPr>
              <a:t>property</a:t>
            </a:r>
            <a:r>
              <a:rPr lang="en-US" sz="2400">
                <a:solidFill>
                  <a:srgbClr val="FFFFFF"/>
                </a:solidFill>
                <a:latin typeface="Calibri" pitchFamily="34" charset="0"/>
              </a:rPr>
              <a:t>: </a:t>
            </a:r>
            <a:r>
              <a:rPr lang="en-US" sz="2400" i="1">
                <a:solidFill>
                  <a:srgbClr val="FFFFFF"/>
                </a:solidFill>
                <a:latin typeface="Calibri" pitchFamily="34" charset="0"/>
              </a:rPr>
              <a:t>value </a:t>
            </a:r>
            <a:r>
              <a:rPr lang="en-US" sz="2400">
                <a:solidFill>
                  <a:srgbClr val="FFFFFF"/>
                </a:solidFill>
                <a:latin typeface="Calibri" pitchFamily="34" charset="0"/>
              </a:rPr>
              <a:t>}</a:t>
            </a:r>
          </a:p>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where</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selector</a:t>
            </a:r>
            <a:r>
              <a:rPr lang="en-US" sz="2400">
                <a:solidFill>
                  <a:srgbClr val="FFFFFF"/>
                </a:solidFill>
                <a:latin typeface="Calibri" pitchFamily="34" charset="0"/>
              </a:rPr>
              <a:t> is the selector (see following slides)‏</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property</a:t>
            </a:r>
            <a:r>
              <a:rPr lang="en-US" sz="2400">
                <a:solidFill>
                  <a:srgbClr val="FFFFFF"/>
                </a:solidFill>
                <a:latin typeface="Calibri" pitchFamily="34" charset="0"/>
              </a:rPr>
              <a:t> is the name of the property</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value </a:t>
            </a:r>
            <a:r>
              <a:rPr lang="en-US" sz="2400">
                <a:solidFill>
                  <a:srgbClr val="FFFFFF"/>
                </a:solidFill>
                <a:latin typeface="Calibri" pitchFamily="34" charset="0"/>
              </a:rPr>
              <a:t>is the value of the property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All names and values are case-insensitive. But I suggest you use lowercase throughout.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the use of the 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h1 {color: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several properties</a:t>
            </a:r>
          </a:p>
        </p:txBody>
      </p:sp>
      <p:sp>
        <p:nvSpPr>
          <p:cNvPr id="349186" name="Text Box 2"/>
          <p:cNvSpPr txBox="1">
            <a:spLocks noChangeArrowheads="1"/>
          </p:cNvSpPr>
          <p:nvPr/>
        </p:nvSpPr>
        <p:spPr bwMode="auto">
          <a:xfrm>
            <a:off x="457200" y="1219200"/>
            <a:ext cx="8229600" cy="50292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a:solidFill>
                  <a:srgbClr val="FFFFFF"/>
                </a:solidFill>
                <a:latin typeface="Calibri" pitchFamily="34" charset="0"/>
              </a:rPr>
              <a:t>selector</a:t>
            </a:r>
            <a:r>
              <a:rPr lang="en-US" sz="3200">
                <a:solidFill>
                  <a:srgbClr val="FFFFFF"/>
                </a:solidFill>
                <a:latin typeface="Calibri" pitchFamily="34" charset="0"/>
              </a:rPr>
              <a:t>  { </a:t>
            </a:r>
            <a:r>
              <a:rPr lang="en-US" sz="3200" i="1">
                <a:solidFill>
                  <a:srgbClr val="FFFFFF"/>
                </a:solidFill>
                <a:latin typeface="Calibri" pitchFamily="34" charset="0"/>
              </a:rPr>
              <a:t>property1</a:t>
            </a:r>
            <a:r>
              <a:rPr lang="en-US" sz="3200">
                <a:solidFill>
                  <a:srgbClr val="FFFFFF"/>
                </a:solidFill>
                <a:latin typeface="Calibri" pitchFamily="34" charset="0"/>
              </a:rPr>
              <a:t>: </a:t>
            </a:r>
            <a:r>
              <a:rPr lang="en-US" sz="3200" i="1">
                <a:solidFill>
                  <a:srgbClr val="FFFFFF"/>
                </a:solidFill>
                <a:latin typeface="Calibri" pitchFamily="34" charset="0"/>
              </a:rPr>
              <a:t>value1</a:t>
            </a:r>
            <a:r>
              <a:rPr lang="en-US" sz="32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a:solidFill>
                  <a:srgbClr val="FFFFFF"/>
                </a:solidFill>
                <a:latin typeface="Calibri" pitchFamily="34" charset="0"/>
              </a:rPr>
              <a:t>                    property2</a:t>
            </a:r>
            <a:r>
              <a:rPr lang="en-US" sz="3200">
                <a:solidFill>
                  <a:srgbClr val="FFFFFF"/>
                </a:solidFill>
                <a:latin typeface="Calibri" pitchFamily="34" charset="0"/>
              </a:rPr>
              <a:t>: </a:t>
            </a:r>
            <a:r>
              <a:rPr lang="en-US" sz="3200" i="1">
                <a:solidFill>
                  <a:srgbClr val="FFFFFF"/>
                </a:solidFill>
                <a:latin typeface="Calibri" pitchFamily="34" charset="0"/>
              </a:rPr>
              <a:t>value2  </a:t>
            </a:r>
            <a:r>
              <a:rPr lang="en-US" sz="3200">
                <a:solidFill>
                  <a:srgbClr val="FFFFFF"/>
                </a:solidFill>
                <a:latin typeface="Calibri" pitchFamily="34" charset="0"/>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put as many property-value pairs as you like. Note the use of colon &amp; semicolon.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Examples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h1 { color: grey; text-align: center;}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.paris {color: blue; background-color: red;}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 yes, with a dot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why are they “cascading”?</a:t>
            </a:r>
          </a:p>
        </p:txBody>
      </p:sp>
      <p:sp>
        <p:nvSpPr>
          <p:cNvPr id="351234" name="Text Box 2"/>
          <p:cNvSpPr txBox="1">
            <a:spLocks noChangeArrowheads="1"/>
          </p:cNvSpPr>
          <p:nvPr/>
        </p:nvSpPr>
        <p:spPr bwMode="auto">
          <a:xfrm>
            <a:off x="457200" y="1600200"/>
            <a:ext cx="8229600" cy="41148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have many style sheets in different places. Style sheets come in the form of rules: “at this place, do that”.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Where there are many rules, there is potential for conflict.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CSS comes with a set of rules that regulate such conflicts.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set of rules is known as the cascade.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 our situation…</a:t>
            </a:r>
          </a:p>
        </p:txBody>
      </p:sp>
      <p:sp>
        <p:nvSpPr>
          <p:cNvPr id="353282" name="Text Box 2"/>
          <p:cNvSpPr txBox="1">
            <a:spLocks noChangeArrowheads="1"/>
          </p:cNvSpPr>
          <p:nvPr/>
        </p:nvSpPr>
        <p:spPr bwMode="auto">
          <a:xfrm>
            <a:off x="457200" y="1600200"/>
            <a:ext cx="8229600" cy="40925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&lt;link rel="stylesheet" type="text/css"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href="main.css"/&gt;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Then create a file main.css with a simple test rule such as: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h1 {color: blue}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main.css is just an example filename, any file name will do.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Try it out!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in-element style</a:t>
            </a:r>
          </a:p>
        </p:txBody>
      </p:sp>
      <p:sp>
        <p:nvSpPr>
          <p:cNvPr id="355330" name="Text Box 2"/>
          <p:cNvSpPr txBox="1">
            <a:spLocks noChangeArrowheads="1"/>
          </p:cNvSpPr>
          <p:nvPr/>
        </p:nvSpPr>
        <p:spPr bwMode="auto">
          <a:xfrm>
            <a:off x="457200" y="1600200"/>
            <a:ext cx="8229600" cy="4622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add a style= attribute to any element that admits the core attributes as in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style="</a:t>
            </a:r>
            <a:r>
              <a:rPr lang="en-US" sz="2800" i="1">
                <a:solidFill>
                  <a:srgbClr val="FFFFFF"/>
                </a:solidFill>
                <a:latin typeface="Calibri" pitchFamily="34" charset="0"/>
              </a:rPr>
              <a:t>style</a:t>
            </a:r>
            <a:r>
              <a:rPr lang="en-US" sz="2800">
                <a:solidFill>
                  <a:srgbClr val="FFFFFF"/>
                </a:solidFill>
                <a:latin typeface="Calibri" pitchFamily="34" charset="0"/>
              </a:rPr>
              <a:t>"&gt; ..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style</a:t>
            </a:r>
            <a:r>
              <a:rPr lang="en-US" sz="2800">
                <a:solidFill>
                  <a:srgbClr val="FFFFFF"/>
                </a:solidFill>
                <a:latin typeface="Calibri" pitchFamily="34" charset="0"/>
              </a:rPr>
              <a:t> is a style</a:t>
            </a:r>
            <a:r>
              <a:rPr lang="en-US" sz="2800" i="1">
                <a:solidFill>
                  <a:srgbClr val="FFFFFF"/>
                </a:solidFill>
                <a:latin typeface="Calibri" pitchFamily="34" charset="0"/>
              </a:rPr>
              <a:t> </a:t>
            </a:r>
            <a:r>
              <a:rPr lang="en-US" sz="2800">
                <a:solidFill>
                  <a:srgbClr val="FFFFFF"/>
                </a:solidFill>
                <a:latin typeface="Calibri" pitchFamily="34" charset="0"/>
              </a:rPr>
              <a:t>sheet. There is no selector.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&lt;h1 style="color: blue"&gt;I am so blue&lt;/h1&gt;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Such a declaration only takes effect for the element concerned.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 do not recommend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document level style</a:t>
            </a:r>
          </a:p>
        </p:txBody>
      </p:sp>
      <p:sp>
        <p:nvSpPr>
          <p:cNvPr id="357378" name="Text Box 2"/>
          <p:cNvSpPr txBox="1">
            <a:spLocks noChangeArrowheads="1"/>
          </p:cNvSpPr>
          <p:nvPr/>
        </p:nvSpPr>
        <p:spPr bwMode="auto">
          <a:xfrm>
            <a:off x="457200" y="1295400"/>
            <a:ext cx="8229600" cy="50292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add a &lt;style&gt; element as child of the &lt;head&gt;. The style sheet is the contents of &lt;style&gt;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&lt;style type="text/css"&gt; </a:t>
            </a:r>
            <a:r>
              <a:rPr lang="en-US" sz="2800" i="1">
                <a:solidFill>
                  <a:srgbClr val="FFFFFF"/>
                </a:solidFill>
                <a:latin typeface="Calibri" pitchFamily="34" charset="0"/>
              </a:rPr>
              <a:t>stylesheet </a:t>
            </a:r>
            <a:r>
              <a:rPr lang="en-US" sz="2800">
                <a:solidFill>
                  <a:srgbClr val="FFFFFF"/>
                </a:solidFill>
                <a:latin typeface="Calibri" pitchFamily="34" charset="0"/>
              </a:rPr>
              <a:t>&lt;/style&gt;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&lt;style&gt; takes the core attributes (why?)‏</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requires the type= attribute. Set it to "text/css".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the media= attribute for the intended media. This attribute allows you to set write different styles for different media. To be seen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active web sites</a:t>
            </a:r>
          </a:p>
        </p:txBody>
      </p:sp>
      <p:sp>
        <p:nvSpPr>
          <p:cNvPr id="44034" name="Text Box 2"/>
          <p:cNvSpPr txBox="1">
            <a:spLocks noChangeArrowheads="1"/>
          </p:cNvSpPr>
          <p:nvPr/>
        </p:nvSpPr>
        <p:spPr bwMode="auto">
          <a:xfrm>
            <a:off x="457200" y="1181100"/>
            <a:ext cx="8229600" cy="52959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Can be as simple as write “Good morning” in the morning.</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Or change the contents as a result of mouse movements.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latin typeface="Calibri" pitchFamily="34" charset="0"/>
              </a:rPr>
              <a:t>But typically, deals with a scenario where: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latin typeface="Calibri" pitchFamily="34" charset="0"/>
              </a:rPr>
              <a:t>Users fill in a form</a:t>
            </a:r>
            <a:r>
              <a:rPr lang="en-US" sz="2400" dirty="0" smtClean="0">
                <a:solidFill>
                  <a:srgbClr val="FFFFFF"/>
                </a:solidFill>
                <a:latin typeface="Calibri" pitchFamily="34" charset="0"/>
              </a:rPr>
              <a: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latin typeface="Calibri" pitchFamily="34" charset="0"/>
              </a:rPr>
              <a:t>Users submit the form.</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latin typeface="Calibri" pitchFamily="34" charset="0"/>
              </a:rPr>
              <a:t>Web server return a page that is specific to the request of the user. </a:t>
            </a:r>
          </a:p>
          <a:p>
            <a:pPr marL="328613" indent="-317500">
              <a:spcBef>
                <a:spcPts val="6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to an external style sheet</a:t>
            </a:r>
          </a:p>
        </p:txBody>
      </p:sp>
      <p:sp>
        <p:nvSpPr>
          <p:cNvPr id="359426" name="Text Box 2"/>
          <p:cNvSpPr txBox="1">
            <a:spLocks noChangeArrowheads="1"/>
          </p:cNvSpPr>
          <p:nvPr/>
        </p:nvSpPr>
        <p:spPr bwMode="auto">
          <a:xfrm>
            <a:off x="457200" y="1439863"/>
            <a:ext cx="8229600" cy="3973512"/>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the same style sheet file for all the pages in your site, by adding to every pages something like</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type="text/css" href="</a:t>
            </a:r>
            <a:r>
              <a:rPr lang="en-US" sz="2800" i="1">
                <a:solidFill>
                  <a:srgbClr val="FFFFFF"/>
                </a:solidFill>
                <a:latin typeface="Calibri" pitchFamily="34" charset="0"/>
              </a:rPr>
              <a:t>URI</a:t>
            </a:r>
            <a:r>
              <a:rPr lang="en-US" sz="2800">
                <a:solidFill>
                  <a:srgbClr val="FFFFFF"/>
                </a:solidFill>
                <a:latin typeface="Calibri" pitchFamily="34" charset="0"/>
              </a:rPr>
              <a:t>"/&gt;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URI </a:t>
            </a:r>
            <a:r>
              <a:rPr lang="en-US" sz="2800">
                <a:solidFill>
                  <a:srgbClr val="FFFFFF"/>
                </a:solidFill>
                <a:latin typeface="Calibri" pitchFamily="34" charset="0"/>
              </a:rPr>
              <a:t>is a URI where the style sheet is to be downloaded from. On wotan, this can just be the file name.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type= and href= are required attributes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 really external stylesheet</a:t>
            </a:r>
          </a:p>
        </p:txBody>
      </p:sp>
      <p:sp>
        <p:nvSpPr>
          <p:cNvPr id="361474" name="Text Box 2"/>
          <p:cNvSpPr txBox="1">
            <a:spLocks noChangeArrowheads="1"/>
          </p:cNvSpPr>
          <p:nvPr/>
        </p:nvSpPr>
        <p:spPr bwMode="auto">
          <a:xfrm>
            <a:off x="457200" y="1600200"/>
            <a:ext cx="8224838" cy="48768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Yes, you can use style sheets from some other web site.  For example, at http://openlib.org/home/krichel/krichel.css, there lives Thomas’ style sheet.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it in your code as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type="text/css" href=" http://openlib.org/home/krichel/krichel.css"/&gt;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alternate stylesheet</a:t>
            </a:r>
          </a:p>
        </p:txBody>
      </p:sp>
      <p:sp>
        <p:nvSpPr>
          <p:cNvPr id="363522" name="Text Box 2"/>
          <p:cNvSpPr txBox="1">
            <a:spLocks noChangeArrowheads="1"/>
          </p:cNvSpPr>
          <p:nvPr/>
        </p:nvSpPr>
        <p:spPr bwMode="auto">
          <a:xfrm>
            <a:off x="228600" y="1295400"/>
            <a:ext cx="8610600" cy="53340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give a page several style sheets and let the user choose which one to choose. Example</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title="default"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type="text/css" href="main.css" /&gt;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rel="alternate stylesheet" title="funky"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type="text/css" href="funky.css" /&gt;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one with no "alternate" will be shown by default. Others have to be selected. title= is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comments in the style sheet</a:t>
            </a:r>
          </a:p>
        </p:txBody>
      </p:sp>
      <p:sp>
        <p:nvSpPr>
          <p:cNvPr id="365570" name="Text Box 2"/>
          <p:cNvSpPr txBox="1">
            <a:spLocks noChangeArrowheads="1"/>
          </p:cNvSpPr>
          <p:nvPr/>
        </p:nvSpPr>
        <p:spPr bwMode="auto">
          <a:xfrm>
            <a:off x="457200" y="1295400"/>
            <a:ext cx="8229600" cy="483076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add comments in the style sheet by enclosing the comment between /* and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comment syntax comes from the C programming language.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technique is especially useful if you want to remove code from your style sheet temporarily.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known as “commenting out”. Recall that in XML, it's done with &lt;!-- and --&gt;.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some selectors</a:t>
            </a:r>
          </a:p>
        </p:txBody>
      </p:sp>
      <p:sp>
        <p:nvSpPr>
          <p:cNvPr id="367618" name="Text Box 2"/>
          <p:cNvSpPr txBox="1">
            <a:spLocks noChangeArrowheads="1"/>
          </p:cNvSpPr>
          <p:nvPr/>
        </p:nvSpPr>
        <p:spPr bwMode="auto">
          <a:xfrm>
            <a:off x="457200" y="1219200"/>
            <a:ext cx="8229600" cy="5384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Selectors select elements. They don’t select any other XML nodes.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most elementary selector is the name of an HTML element, e.g.</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h1 {text-align: center;}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center all &lt;h1&gt; element contents.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are looking at two more selector types now.</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id selectors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class selectors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will look at even more selectors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id selectors</a:t>
            </a:r>
          </a:p>
        </p:txBody>
      </p:sp>
      <p:sp>
        <p:nvSpPr>
          <p:cNvPr id="369666" name="Text Box 2"/>
          <p:cNvSpPr txBox="1">
            <a:spLocks noChangeArrowheads="1"/>
          </p:cNvSpPr>
          <p:nvPr/>
        </p:nvSpPr>
        <p:spPr bwMode="auto">
          <a:xfrm>
            <a:off x="457200" y="1143000"/>
            <a:ext cx="8153400" cy="49926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standard way to style up a single element is to use its id=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latin typeface="Calibri" pitchFamily="34" charset="0"/>
              </a:rPr>
              <a:t>   #id</a:t>
            </a:r>
            <a:r>
              <a:rPr lang="en-US" sz="2800">
                <a:solidFill>
                  <a:srgbClr val="FFFFFF"/>
                </a:solidFill>
                <a:latin typeface="Calibri" pitchFamily="34" charset="0"/>
              </a:rPr>
              <a:t>  { </a:t>
            </a:r>
            <a:r>
              <a:rPr lang="en-US" sz="2800" i="1">
                <a:solidFill>
                  <a:srgbClr val="FFFFFF"/>
                </a:solidFill>
                <a:latin typeface="Calibri" pitchFamily="34" charset="0"/>
              </a:rPr>
              <a:t>property</a:t>
            </a:r>
            <a:r>
              <a:rPr lang="en-US" sz="2800">
                <a:solidFill>
                  <a:srgbClr val="FFFFFF"/>
                </a:solidFill>
                <a:latin typeface="Calibri" pitchFamily="34" charset="0"/>
              </a:rPr>
              <a:t>: </a:t>
            </a:r>
            <a:r>
              <a:rPr lang="en-US" sz="2800" i="1">
                <a:solidFill>
                  <a:srgbClr val="FFFFFF"/>
                </a:solidFill>
                <a:latin typeface="Calibri" pitchFamily="34" charset="0"/>
              </a:rPr>
              <a:t>value</a:t>
            </a:r>
            <a:r>
              <a:rPr lang="en-US" sz="2800">
                <a:solidFill>
                  <a:srgbClr val="FFFFFF"/>
                </a:solidFill>
                <a:latin typeface="Calibri" pitchFamily="34" charset="0"/>
              </a:rPr>
              <a:t>;</a:t>
            </a:r>
            <a:r>
              <a:rPr lang="en-US" sz="2800" i="1">
                <a:solidFill>
                  <a:srgbClr val="FFFFFF"/>
                </a:solidFill>
                <a:latin typeface="Calibri" pitchFamily="34" charset="0"/>
              </a:rPr>
              <a:t> …</a:t>
            </a:r>
            <a:r>
              <a:rPr lang="en-US" sz="28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give all the properties and values to the element with the identifier id= attribute set to </a:t>
            </a:r>
            <a:r>
              <a:rPr lang="en-US" sz="2800" i="1">
                <a:solidFill>
                  <a:srgbClr val="FFFFFF"/>
                </a:solidFill>
                <a:latin typeface="Calibri" pitchFamily="34" charset="0"/>
              </a:rPr>
              <a:t>id.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#validator {display: none;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Recall  that in HTML, you can identify an individual element </a:t>
            </a:r>
            <a:r>
              <a:rPr lang="en-US" sz="2800" i="1">
                <a:solidFill>
                  <a:srgbClr val="FFFFFF"/>
                </a:solidFill>
                <a:latin typeface="Calibri" pitchFamily="34" charset="0"/>
              </a:rPr>
              <a:t>element </a:t>
            </a:r>
            <a:r>
              <a:rPr lang="en-US" sz="2800">
                <a:solidFill>
                  <a:srgbClr val="FFFFFF"/>
                </a:solidFill>
                <a:latin typeface="Calibri" pitchFamily="34" charset="0"/>
              </a:rPr>
              <a:t>by giving it an id=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id="</a:t>
            </a:r>
            <a:r>
              <a:rPr lang="en-US" sz="2800" i="1">
                <a:solidFill>
                  <a:srgbClr val="FFFFFF"/>
                </a:solidFill>
                <a:latin typeface="Calibri" pitchFamily="34" charset="0"/>
              </a:rPr>
              <a:t>id</a:t>
            </a:r>
            <a:r>
              <a:rPr lang="en-US" sz="2800">
                <a:solidFill>
                  <a:srgbClr val="FFFFFF"/>
                </a:solidFill>
                <a:latin typeface="Calibri" pitchFamily="34" charset="0"/>
              </a:rPr>
              <a:t>"&gt;   ...   &lt;/</a:t>
            </a:r>
            <a:r>
              <a:rPr lang="en-US" sz="2800" i="1">
                <a:solidFill>
                  <a:srgbClr val="FFFFFF"/>
                </a:solidFill>
                <a:latin typeface="Calibri" pitchFamily="34" charset="0"/>
              </a:rPr>
              <a:t>element&gt;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class selectors</a:t>
            </a:r>
          </a:p>
        </p:txBody>
      </p:sp>
      <p:sp>
        <p:nvSpPr>
          <p:cNvPr id="371714" name="Text Box 2"/>
          <p:cNvSpPr txBox="1">
            <a:spLocks noChangeArrowheads="1"/>
          </p:cNvSpPr>
          <p:nvPr/>
        </p:nvSpPr>
        <p:spPr bwMode="auto">
          <a:xfrm>
            <a:off x="457200" y="1295400"/>
            <a:ext cx="8229600" cy="5335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is the standard way to style up a class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latin typeface="Calibri" pitchFamily="34" charset="0"/>
              </a:rPr>
              <a:t>   .class</a:t>
            </a:r>
            <a:r>
              <a:rPr lang="en-US" sz="2800">
                <a:solidFill>
                  <a:srgbClr val="FFFFFF"/>
                </a:solidFill>
                <a:latin typeface="Calibri" pitchFamily="34" charset="0"/>
              </a:rPr>
              <a:t>  { </a:t>
            </a:r>
            <a:r>
              <a:rPr lang="en-US" sz="2800" i="1">
                <a:solidFill>
                  <a:srgbClr val="FFFFFF"/>
                </a:solidFill>
                <a:latin typeface="Calibri" pitchFamily="34" charset="0"/>
              </a:rPr>
              <a:t>property1</a:t>
            </a:r>
            <a:r>
              <a:rPr lang="en-US" sz="2800">
                <a:solidFill>
                  <a:srgbClr val="FFFFFF"/>
                </a:solidFill>
                <a:latin typeface="Calibri" pitchFamily="34" charset="0"/>
              </a:rPr>
              <a:t>: </a:t>
            </a:r>
            <a:r>
              <a:rPr lang="en-US" sz="2800" i="1">
                <a:solidFill>
                  <a:srgbClr val="FFFFFF"/>
                </a:solidFill>
                <a:latin typeface="Calibri" pitchFamily="34" charset="0"/>
              </a:rPr>
              <a:t>value1</a:t>
            </a:r>
            <a:r>
              <a:rPr lang="en-US" sz="2800">
                <a:solidFill>
                  <a:srgbClr val="FFFFFF"/>
                </a:solidFill>
                <a:latin typeface="Calibri" pitchFamily="34" charset="0"/>
              </a:rPr>
              <a:t>; </a:t>
            </a:r>
            <a:r>
              <a:rPr lang="en-US" sz="2800" i="1">
                <a:solidFill>
                  <a:srgbClr val="FFFFFF"/>
                </a:solidFill>
                <a:latin typeface="Calibri" pitchFamily="34" charset="0"/>
              </a:rPr>
              <a:t>property2</a:t>
            </a:r>
            <a:r>
              <a:rPr lang="en-US" sz="2800">
                <a:solidFill>
                  <a:srgbClr val="FFFFFF"/>
                </a:solidFill>
                <a:latin typeface="Calibri" pitchFamily="34" charset="0"/>
              </a:rPr>
              <a:t>: </a:t>
            </a:r>
            <a:r>
              <a:rPr lang="en-US" sz="2800" i="1">
                <a:solidFill>
                  <a:srgbClr val="FFFFFF"/>
                </a:solidFill>
                <a:latin typeface="Calibri" pitchFamily="34" charset="0"/>
              </a:rPr>
              <a:t>value2 …</a:t>
            </a:r>
            <a:r>
              <a:rPr lang="en-US" sz="28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give all the properties and values to any element in the class </a:t>
            </a:r>
            <a:r>
              <a:rPr lang="en-US" sz="2800" i="1">
                <a:solidFill>
                  <a:srgbClr val="FFFFFF"/>
                </a:solidFill>
                <a:latin typeface="Calibri" pitchFamily="34" charset="0"/>
              </a:rPr>
              <a:t>class.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Recall  that in HTML, you can say</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class="</a:t>
            </a:r>
            <a:r>
              <a:rPr lang="en-US" sz="2800" i="1">
                <a:solidFill>
                  <a:srgbClr val="FFFFFF"/>
                </a:solidFill>
                <a:latin typeface="Calibri" pitchFamily="34" charset="0"/>
              </a:rPr>
              <a:t>class</a:t>
            </a:r>
            <a:r>
              <a:rPr lang="en-US" sz="2800">
                <a:solidFill>
                  <a:srgbClr val="FFFFFF"/>
                </a:solidFill>
                <a:latin typeface="Calibri" pitchFamily="34" charset="0"/>
              </a:rPr>
              <a:t>"&gt;   ...   &lt;/</a:t>
            </a:r>
            <a:r>
              <a:rPr lang="en-US" sz="2800" i="1">
                <a:solidFill>
                  <a:srgbClr val="FFFFFF"/>
                </a:solidFill>
                <a:latin typeface="Calibri" pitchFamily="34" charset="0"/>
              </a:rPr>
              <a:t>element&gt;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to place the element </a:t>
            </a:r>
            <a:r>
              <a:rPr lang="en-US" sz="2800" i="1">
                <a:solidFill>
                  <a:srgbClr val="FFFFFF"/>
                </a:solidFill>
                <a:latin typeface="Calibri" pitchFamily="34" charset="0"/>
              </a:rPr>
              <a:t>element </a:t>
            </a:r>
            <a:r>
              <a:rPr lang="en-US" sz="2800">
                <a:solidFill>
                  <a:srgbClr val="FFFFFF"/>
                </a:solidFill>
                <a:latin typeface="Calibri" pitchFamily="34" charset="0"/>
              </a:rPr>
              <a:t>into the class </a:t>
            </a:r>
            <a:r>
              <a:rPr lang="en-US" sz="2800" i="1">
                <a:solidFill>
                  <a:srgbClr val="FFFFFF"/>
                </a:solidFill>
                <a:latin typeface="Calibri" pitchFamily="34" charset="0"/>
              </a:rPr>
              <a:t>class. </a:t>
            </a:r>
            <a:r>
              <a:rPr lang="en-US" sz="2800">
                <a:solidFill>
                  <a:srgbClr val="FFFFFF"/>
                </a:solidFill>
                <a:latin typeface="Calibri" pitchFamily="34" charset="0"/>
              </a:rPr>
              <a:t>Note that you can place an element into several classes. Use blanks to separate the different class names.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validating CSS</a:t>
            </a:r>
          </a:p>
        </p:txBody>
      </p:sp>
      <p:sp>
        <p:nvSpPr>
          <p:cNvPr id="37376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is at http://jigsaw.w3.org/css-validator/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Check your style sheet there when you wonder why the damn thing does not work.</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Note that checking the style sheet will not be part of the assessment of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colors</a:t>
            </a:r>
          </a:p>
        </p:txBody>
      </p:sp>
      <p:sp>
        <p:nvSpPr>
          <p:cNvPr id="375810"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follow the RGB color model.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Expressed as three hex numbers 00 to 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 pound sign is written first, then follow the hex numbers.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a {background-color: #270F10}</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color charts on the Web, for example at http://www.webmonkey.com/reference/color_codes/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color names</a:t>
            </a:r>
          </a:p>
        </p:txBody>
      </p:sp>
      <p:sp>
        <p:nvSpPr>
          <p:cNvPr id="37785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following standard color names are defined</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Black 	= #000000		Green  = #00FF00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Silver 	= #C0C0C0 	Lime    = #008000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Gray	       = #808080 	Olive   = #808000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White     = #FFFFFF 		Yellow	= #FFFF00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Maroon	= #800000 		Navy  	= #000080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Red		= #FF0000		Blue	= #0000FF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Purple	= #800080		Teal	= #008080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Fuchsia	= #FF00FF	 	Aqua	= #00FFFF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Other names may be supported by individual browsers.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latin typeface="Calibri" pitchFamily="34" charset="0"/>
              </a:rPr>
              <a:t>LIS651: web contents management</a:t>
            </a:r>
            <a:endParaRPr lang="en-US" sz="4000" dirty="0">
              <a:solidFill>
                <a:srgbClr val="E3EBF1"/>
              </a:solidFill>
              <a:latin typeface="Calibri" pitchFamily="34" charset="0"/>
            </a:endParaRPr>
          </a:p>
        </p:txBody>
      </p:sp>
      <p:sp>
        <p:nvSpPr>
          <p:cNvPr id="46082" name="Text Box 2"/>
          <p:cNvSpPr txBox="1">
            <a:spLocks noChangeArrowheads="1"/>
          </p:cNvSpPr>
          <p:nvPr/>
        </p:nvSpPr>
        <p:spPr bwMode="auto">
          <a:xfrm>
            <a:off x="457200" y="1295400"/>
            <a:ext cx="8305800" cy="5257800"/>
          </a:xfrm>
          <a:prstGeom prst="rect">
            <a:avLst/>
          </a:prstGeom>
          <a:noFill/>
          <a:ln w="9525">
            <a:noFill/>
            <a:round/>
            <a:headEnd/>
            <a:tailEnd/>
          </a:ln>
        </p:spPr>
        <p:txBody>
          <a:bodyPr lIns="0" tIns="0" rIns="0" bIns="0"/>
          <a:lstStyle/>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latin typeface="Calibri" pitchFamily="34" charset="0"/>
              </a:rPr>
              <a:t>This is based on </a:t>
            </a:r>
            <a:r>
              <a:rPr lang="en-US" sz="2800" dirty="0" err="1" smtClean="0">
                <a:solidFill>
                  <a:srgbClr val="FFFFFF"/>
                </a:solidFill>
                <a:latin typeface="Calibri" pitchFamily="34" charset="0"/>
              </a:rPr>
              <a:t>Drupal</a:t>
            </a:r>
            <a:r>
              <a:rPr lang="en-US" sz="2800" dirty="0" smtClean="0">
                <a:solidFill>
                  <a:srgbClr val="FFFFFF"/>
                </a:solidFill>
                <a:latin typeface="Calibri" pitchFamily="34" charset="0"/>
              </a:rPr>
              <a:t> contents management system.</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latin typeface="Calibri" pitchFamily="34" charset="0"/>
              </a:rPr>
              <a:t>Tries to teach underlying technologies</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latin typeface="Calibri" pitchFamily="34" charset="0"/>
              </a:rPr>
              <a:t>PHP programming language</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latin typeface="Calibri" pitchFamily="34" charset="0"/>
              </a:rPr>
              <a:t>relational database system</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smtClean="0">
              <a:solidFill>
                <a:srgbClr val="FFFFFF"/>
              </a:solidFill>
              <a:latin typeface="Calibri" pitchFamily="34" charset="0"/>
            </a:endParaRP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smtClean="0">
              <a:solidFill>
                <a:srgbClr val="FFFFFF"/>
              </a:solidFill>
              <a:latin typeface="Calibri" pitchFamily="34" charset="0"/>
            </a:endParaRP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numbers</a:t>
            </a:r>
          </a:p>
        </p:txBody>
      </p:sp>
      <p:sp>
        <p:nvSpPr>
          <p:cNvPr id="379906"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Numbers like 1.2, -3 etc are often valid values.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Percentages are numbers followed by the % sign. Most of the time percentages mean take a percent of the value of something else. What that else is depends on the property.</a:t>
            </a: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ext Box 1"/>
          <p:cNvSpPr txBox="1">
            <a:spLocks noChangeArrowheads="1"/>
          </p:cNvSpPr>
          <p:nvPr/>
        </p:nvSpPr>
        <p:spPr bwMode="auto">
          <a:xfrm>
            <a:off x="381000" y="228600"/>
            <a:ext cx="8229600" cy="76358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lengths </a:t>
            </a:r>
          </a:p>
        </p:txBody>
      </p:sp>
      <p:sp>
        <p:nvSpPr>
          <p:cNvPr id="381954" name="Text Box 2"/>
          <p:cNvSpPr txBox="1">
            <a:spLocks noChangeArrowheads="1"/>
          </p:cNvSpPr>
          <p:nvPr/>
        </p:nvSpPr>
        <p:spPr bwMode="auto">
          <a:xfrm>
            <a:off x="457200" y="990600"/>
            <a:ext cx="8382000" cy="4806950"/>
          </a:xfrm>
          <a:prstGeom prst="rect">
            <a:avLst/>
          </a:prstGeom>
          <a:noFill/>
          <a:ln w="9525">
            <a:noFill/>
            <a:round/>
            <a:headEnd/>
            <a:tailEnd/>
          </a:ln>
        </p:spPr>
        <p:txBody>
          <a:bodyPr lIns="90000" tIns="46800" rIns="90000" bIns="46800"/>
          <a:lstStyle/>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 </a:t>
            </a:r>
            <a:r>
              <a:rPr lang="en-US" sz="2800">
                <a:solidFill>
                  <a:srgbClr val="FFFFFF"/>
                </a:solidFill>
                <a:latin typeface="Calibri" pitchFamily="34" charset="0"/>
              </a:rPr>
              <a:t>relatively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em:   the {font-size} of the relevant font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ex:	the {x-height} of the relevant font, often 1/2 em</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px: 	pixels, relative to the viewing device</a:t>
            </a:r>
          </a:p>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absolutely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 	inches, one inch is equal to 2.54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cm: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mm: millimeters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pt: 	points, one point is equal to 1/72th of an inch</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pc: 	picas, one pica is equal to 12 points</a:t>
            </a: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keywords</a:t>
            </a:r>
          </a:p>
        </p:txBody>
      </p:sp>
      <p:sp>
        <p:nvSpPr>
          <p:cNvPr id="38400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Keywords are just written as words. Sometimes several keyword can be given, then they are usually separated by a comma.</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property accept some keyword values, I will just list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uri values</a:t>
            </a:r>
          </a:p>
        </p:txBody>
      </p:sp>
      <p:sp>
        <p:nvSpPr>
          <p:cNvPr id="38605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URI values give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URI value is written in a styles sheet as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'url( </a:t>
            </a:r>
            <a:r>
              <a:rPr lang="en-US" sz="2800" i="1">
                <a:solidFill>
                  <a:srgbClr val="FFFFFF"/>
                </a:solidFill>
                <a:latin typeface="Calibri" pitchFamily="34" charset="0"/>
              </a:rPr>
              <a:t>uri </a:t>
            </a:r>
            <a:r>
              <a:rPr lang="en-US" sz="2800">
                <a:solidFill>
                  <a:srgbClr val="FFFFFF"/>
                </a:solidFill>
                <a:latin typeface="Calibri" pitchFamily="34" charset="0"/>
              </a:rPr>
              <a:t>)' where </a:t>
            </a:r>
            <a:r>
              <a:rPr lang="en-US" sz="2800" i="1">
                <a:solidFill>
                  <a:srgbClr val="FFFFFF"/>
                </a:solidFill>
                <a:latin typeface="Calibri" pitchFamily="34" charset="0"/>
              </a:rPr>
              <a:t>uri </a:t>
            </a:r>
            <a:r>
              <a:rPr lang="en-US" sz="2800">
                <a:solidFill>
                  <a:srgbClr val="FFFFFF"/>
                </a:solidFill>
                <a:latin typeface="Calibri" pitchFamily="34" charset="0"/>
              </a:rPr>
              <a:t>is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surround your URI with option single or double quotes as well as with whitespace.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you have to use url(…) and not uri(…).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inheritance</a:t>
            </a:r>
          </a:p>
        </p:txBody>
      </p:sp>
      <p:sp>
        <p:nvSpPr>
          <p:cNvPr id="388098" name="Text Box 2"/>
          <p:cNvSpPr txBox="1">
            <a:spLocks noChangeArrowheads="1"/>
          </p:cNvSpPr>
          <p:nvPr/>
        </p:nvSpPr>
        <p:spPr bwMode="auto">
          <a:xfrm>
            <a:off x="457200" y="1295400"/>
            <a:ext cx="8226425" cy="504825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Inheritance is a general principle of properties in 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Some properties are said to “inherit”. This means that the property value set for an element transmits itself as a default value to the element’s children.</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Remember properties attach only to elements!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‘inherit’</a:t>
            </a:r>
          </a:p>
        </p:txBody>
      </p:sp>
      <p:sp>
        <p:nvSpPr>
          <p:cNvPr id="39014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value ‘inherit’ instructs the style sheet to use the value set on the parent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{color: }  </a:t>
            </a:r>
          </a:p>
        </p:txBody>
      </p:sp>
      <p:sp>
        <p:nvSpPr>
          <p:cNvPr id="392194" name="Text Box 2"/>
          <p:cNvSpPr txBox="1">
            <a:spLocks noChangeArrowheads="1"/>
          </p:cNvSpPr>
          <p:nvPr/>
        </p:nvSpPr>
        <p:spPr bwMode="auto">
          <a:xfrm>
            <a:off x="457200" y="1600200"/>
            <a:ext cx="8229600" cy="45370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{color: } sets the foreground color of an element. It takes color values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is set by the browser.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value is inherited. It means that the {color: } of an element is the {color: } of a parent element, unless you specify something else.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{color: #FAFAFA;}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{background-color: }</a:t>
            </a:r>
          </a:p>
        </p:txBody>
      </p:sp>
      <p:sp>
        <p:nvSpPr>
          <p:cNvPr id="39424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{background-color: } sets the color of the background.</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takes color values, ‘inherit’ or ‘transparent’.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‘transparent’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{background-color: } does *not* inherit.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 and foreground</a:t>
            </a:r>
          </a:p>
        </p:txBody>
      </p:sp>
      <p:sp>
        <p:nvSpPr>
          <p:cNvPr id="39629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you set the foreground, it is recommended to set the background as well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{color: #FAFAFA;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background-color:  #0A0A0A;}</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avoids a problem when a user has set the foreground color as the default background color of her browser.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{background-image: }</a:t>
            </a:r>
          </a:p>
        </p:txBody>
      </p:sp>
      <p:sp>
        <p:nvSpPr>
          <p:cNvPr id="398338" name="Text Box 2"/>
          <p:cNvSpPr txBox="1">
            <a:spLocks noChangeArrowheads="1"/>
          </p:cNvSpPr>
          <p:nvPr/>
        </p:nvSpPr>
        <p:spPr bwMode="auto">
          <a:xfrm>
            <a:off x="457200" y="1219200"/>
            <a:ext cx="8226425" cy="52578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url(</a:t>
            </a:r>
            <a:r>
              <a:rPr lang="en-US" sz="2800" i="1">
                <a:solidFill>
                  <a:srgbClr val="FFFFFF"/>
                </a:solidFill>
                <a:latin typeface="Calibri" pitchFamily="34" charset="0"/>
              </a:rPr>
              <a:t>URL</a:t>
            </a:r>
            <a:r>
              <a:rPr lang="en-US" sz="2800">
                <a:solidFill>
                  <a:srgbClr val="FFFFFF"/>
                </a:solidFill>
                <a:latin typeface="Calibri" pitchFamily="34" charset="0"/>
              </a:rPr>
              <a:t>) } uses a picture found  at a URL </a:t>
            </a:r>
            <a:r>
              <a:rPr lang="en-US" sz="2800" i="1">
                <a:solidFill>
                  <a:srgbClr val="FFFFFF"/>
                </a:solidFill>
                <a:latin typeface="Calibri" pitchFamily="34" charset="0"/>
              </a:rPr>
              <a:t>URL</a:t>
            </a:r>
            <a:r>
              <a:rPr lang="en-US" sz="2800">
                <a:solidFill>
                  <a:srgbClr val="FFFFFF"/>
                </a:solidFill>
                <a:latin typeface="Calibri" pitchFamily="34" charset="0"/>
              </a:rPr>
              <a:t>.</a:t>
            </a:r>
            <a:r>
              <a:rPr lang="en-US" sz="2800" i="1">
                <a:solidFill>
                  <a:srgbClr val="FFFFFF"/>
                </a:solidFill>
                <a:latin typeface="Calibri" pitchFamily="34" charset="0"/>
              </a:rPr>
              <a:t> </a:t>
            </a:r>
            <a:r>
              <a:rPr lang="en-US" sz="2800">
                <a:solidFill>
                  <a:srgbClr val="FFFFFF"/>
                </a:solidFill>
                <a:latin typeface="Calibri" pitchFamily="34" charset="0"/>
              </a:rPr>
              <a:t>This will place the picture into the background of the element to which the property is attached. Example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{background-image: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url(http://openlib.org/home/krichel/ToK.gif);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 may also be given the values ‘none’ or ‘inherit’. ‘none’ is the initial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 does not inherit.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in this part</a:t>
            </a:r>
          </a:p>
        </p:txBody>
      </p:sp>
      <p:sp>
        <p:nvSpPr>
          <p:cNvPr id="16386" name="Text Box 2"/>
          <p:cNvSpPr txBox="1">
            <a:spLocks noChangeArrowheads="1"/>
          </p:cNvSpPr>
          <p:nvPr/>
        </p:nvSpPr>
        <p:spPr bwMode="auto">
          <a:xfrm>
            <a:off x="457200" y="1233488"/>
            <a:ext cx="8229600" cy="4554537"/>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a</a:t>
            </a:r>
            <a:r>
              <a:rPr lang="ru-RU" sz="2800">
                <a:solidFill>
                  <a:srgbClr val="FFFFFF"/>
                </a:solidFill>
                <a:latin typeface="Calibri" pitchFamily="34" charset="0"/>
              </a:rPr>
              <a:t>dministrative introduction to the course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a:t>
            </a:r>
            <a:r>
              <a:rPr lang="ru-RU" sz="2800">
                <a:solidFill>
                  <a:srgbClr val="FFFFFF"/>
                </a:solidFill>
                <a:latin typeface="Calibri" pitchFamily="34" charset="0"/>
              </a:rPr>
              <a:t>ubstantive introduction to the course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a:t>
            </a:r>
            <a:r>
              <a:rPr lang="ru-RU" sz="2800">
                <a:solidFill>
                  <a:srgbClr val="FFFFFF"/>
                </a:solidFill>
                <a:latin typeface="Calibri" pitchFamily="34" charset="0"/>
              </a:rPr>
              <a:t>alk about you!</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a:t>
            </a:r>
            <a:r>
              <a:rPr lang="ru-RU" sz="2800">
                <a:solidFill>
                  <a:srgbClr val="FFFFFF"/>
                </a:solidFill>
                <a:latin typeface="Calibri" pitchFamily="34" charset="0"/>
              </a:rPr>
              <a:t>ntroduction to the web</a:t>
            </a:r>
            <a:endParaRPr lang="en-US" sz="2800">
              <a:solidFill>
                <a:srgbClr val="FFFFFF"/>
              </a:solidFill>
              <a:latin typeface="Calibri" pitchFamily="34" charset="0"/>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introduction to hypertext</a:t>
            </a:r>
            <a:endParaRPr lang="ru-RU" sz="2800">
              <a:solidFill>
                <a:srgbClr val="FFFFFF"/>
              </a:solidFill>
              <a:latin typeface="Calibri" pitchFamily="34" charset="0"/>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and ssh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special topic: characters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homework</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LIS651: web content management</a:t>
            </a:r>
            <a:endParaRPr lang="en-US" dirty="0"/>
          </a:p>
        </p:txBody>
      </p:sp>
      <p:sp>
        <p:nvSpPr>
          <p:cNvPr id="3" name="Content Placeholder 2"/>
          <p:cNvSpPr>
            <a:spLocks noGrp="1"/>
          </p:cNvSpPr>
          <p:nvPr>
            <p:ph idx="1"/>
          </p:nvPr>
        </p:nvSpPr>
        <p:spPr/>
        <p:txBody>
          <a:bodyPr/>
          <a:lstStyle/>
          <a:p>
            <a:pPr marL="328613" lvl="0" indent="-317500">
              <a:spcBef>
                <a:spcPts val="700"/>
              </a:spcBef>
              <a:buClr>
                <a:srgbClr val="FFFFFF"/>
              </a:buClr>
              <a:buFont typeface="Arial"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dirty="0" smtClean="0">
                <a:solidFill>
                  <a:srgbClr val="FFFFFF"/>
                </a:solidFill>
                <a:latin typeface="Calibri" pitchFamily="34" charset="0"/>
              </a:rPr>
              <a:t>This is based on </a:t>
            </a:r>
            <a:r>
              <a:rPr lang="en-US" dirty="0" err="1" smtClean="0">
                <a:solidFill>
                  <a:srgbClr val="FFFFFF"/>
                </a:solidFill>
                <a:latin typeface="Calibri" pitchFamily="34" charset="0"/>
              </a:rPr>
              <a:t>Drupal</a:t>
            </a:r>
            <a:r>
              <a:rPr lang="en-US" dirty="0" smtClean="0">
                <a:solidFill>
                  <a:srgbClr val="FFFFFF"/>
                </a:solidFill>
                <a:latin typeface="Calibri" pitchFamily="34" charset="0"/>
              </a:rPr>
              <a:t> contents management system.</a:t>
            </a:r>
          </a:p>
          <a:p>
            <a:pPr marL="328613" indent="-317500">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latin typeface="Calibri" pitchFamily="34" charset="0"/>
              </a:rPr>
              <a:t>Tries to teach the underlying technologies</a:t>
            </a:r>
            <a:endParaRPr lang="en-GB" dirty="0" smtClean="0">
              <a:solidFill>
                <a:srgbClr val="FFFFFF"/>
              </a:solidFill>
              <a:latin typeface="Calibri" pitchFamily="34" charset="0"/>
            </a:endParaRPr>
          </a:p>
          <a:p>
            <a:pPr marL="731838" lvl="1" indent="-274638">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latin typeface="Calibri" pitchFamily="34" charset="0"/>
              </a:rPr>
              <a:t>PHP programming language</a:t>
            </a:r>
            <a:endParaRPr lang="en-US" sz="2400" dirty="0" smtClean="0">
              <a:solidFill>
                <a:srgbClr val="FFFFFF"/>
              </a:solidFill>
              <a:latin typeface="Calibri" pitchFamily="34" charset="0"/>
            </a:endParaRPr>
          </a:p>
          <a:p>
            <a:pPr marL="731838" lvl="1" indent="-274638">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latin typeface="Calibri" pitchFamily="34" charset="0"/>
              </a:rPr>
              <a:t>relational database systems</a:t>
            </a:r>
          </a:p>
          <a:p>
            <a:pPr marL="331788" indent="-274638">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latin typeface="Calibri" pitchFamily="34" charset="0"/>
              </a:rPr>
              <a:t>Requires a part, LIS650 namely the HTML part.</a:t>
            </a:r>
            <a:endParaRPr lang="en-GB" dirty="0" smtClean="0">
              <a:solidFill>
                <a:srgbClr val="FFFFFF"/>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{background-repeat: } </a:t>
            </a:r>
          </a:p>
        </p:txBody>
      </p:sp>
      <p:sp>
        <p:nvSpPr>
          <p:cNvPr id="400386"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{background-repeat: } can take the values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a:t>
            </a:r>
            <a:r>
              <a:rPr lang="en-US" sz="2400">
                <a:solidFill>
                  <a:srgbClr val="FFFFFF"/>
                </a:solidFill>
                <a:latin typeface="Calibri" pitchFamily="34" charset="0"/>
              </a:rPr>
              <a:t>repeat’ (initial value)‏</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‘repeat-x’, </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‘repeat-y’</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‘no-repeat’</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‘inherit</a:t>
            </a:r>
            <a:r>
              <a:rPr lang="en-US">
                <a:solidFill>
                  <a:srgbClr val="FFFFFF"/>
                </a:solidFill>
                <a:latin typeface="Calibri" pitchFamily="34" charset="0"/>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does not inherit. In fact, no background property inherits.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{background-position: }</a:t>
            </a:r>
          </a:p>
        </p:txBody>
      </p:sp>
      <p:sp>
        <p:nvSpPr>
          <p:cNvPr id="402434" name="Text Box 2"/>
          <p:cNvSpPr txBox="1">
            <a:spLocks noChangeArrowheads="1"/>
          </p:cNvSpPr>
          <p:nvPr/>
        </p:nvSpPr>
        <p:spPr bwMode="auto">
          <a:xfrm>
            <a:off x="457200" y="1600200"/>
            <a:ext cx="8229600" cy="4160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{background-position: } property places the background image.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When there is repetition, it places the lead image, which is the first one placed.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takes two values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first one is for horizontal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second value is for vertical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{background-position: }</a:t>
            </a:r>
          </a:p>
        </p:txBody>
      </p:sp>
      <p:sp>
        <p:nvSpPr>
          <p:cNvPr id="404482" name="Text Box 2"/>
          <p:cNvSpPr txBox="1">
            <a:spLocks noChangeArrowheads="1"/>
          </p:cNvSpPr>
          <p:nvPr/>
        </p:nvSpPr>
        <p:spPr bwMode="auto">
          <a:xfrm>
            <a:off x="457200" y="1600200"/>
            <a:ext cx="8229600" cy="4160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values '0% 0%'  to '100% 100%'</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a:t>
            </a:r>
            <a:r>
              <a:rPr lang="en-US" sz="2800" i="1">
                <a:solidFill>
                  <a:srgbClr val="FFFFFF"/>
                </a:solidFill>
                <a:latin typeface="Calibri" pitchFamily="34" charset="0"/>
              </a:rPr>
              <a:t>length length</a:t>
            </a:r>
            <a:r>
              <a:rPr lang="en-US" sz="2800">
                <a:solidFill>
                  <a:srgbClr val="FFFFFF"/>
                </a:solidFill>
                <a:latin typeface="Calibri" pitchFamily="34" charset="0"/>
              </a:rPr>
              <a:t>' to put length of offset from left top</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‘left’, ‘right’, ‘center’ for the first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‘top’, ‘center’, ‘bottom’ for the second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Mixing values from different groups is allowed.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Both values also take the value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does not inherit.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{background-attachment: }</a:t>
            </a:r>
          </a:p>
        </p:txBody>
      </p:sp>
      <p:sp>
        <p:nvSpPr>
          <p:cNvPr id="40653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set whether the background image should scroll with the viewport or it if should stay fixed. It take the values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‘scroll’  (initial value)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‘fixed’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does not make much sense when the image is repeated.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is not inherited.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the background?</a:t>
            </a:r>
          </a:p>
        </p:txBody>
      </p:sp>
      <p:sp>
        <p:nvSpPr>
          <p:cNvPr id="4085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Every element in HTML generates what is in CSS known as a box.</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Basically (this is slightly wrong) the box has the contents of the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contents of the element may contain other elements. These other elements can have different background and foreground colors.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tables</a:t>
            </a:r>
          </a:p>
        </p:txBody>
      </p:sp>
      <p:sp>
        <p:nvSpPr>
          <p:cNvPr id="410626" name="Text Box 2"/>
          <p:cNvSpPr txBox="1">
            <a:spLocks noChangeArrowheads="1"/>
          </p:cNvSpPr>
          <p:nvPr/>
        </p:nvSpPr>
        <p:spPr bwMode="auto">
          <a:xfrm>
            <a:off x="457200" y="1600200"/>
            <a:ext cx="8229600" cy="45593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allows to align contents in a tabular form.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Tables may have a caption and/or a summary.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Both describe the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latter is longer than the former.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rows are aligned vertically.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columns are aligned horizontally.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Cells are at the intersection between rows and columns.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table design</a:t>
            </a:r>
          </a:p>
        </p:txBody>
      </p:sp>
      <p:sp>
        <p:nvSpPr>
          <p:cNvPr id="412674" name="Text Box 2"/>
          <p:cNvSpPr txBox="1">
            <a:spLocks noChangeArrowheads="1"/>
          </p:cNvSpPr>
          <p:nvPr/>
        </p:nvSpPr>
        <p:spPr bwMode="auto">
          <a:xfrm>
            <a:off x="457200" y="1600200"/>
            <a:ext cx="8305800" cy="5029200"/>
          </a:xfrm>
          <a:prstGeom prst="rect">
            <a:avLst/>
          </a:prstGeom>
          <a:noFill/>
          <a:ln w="9525">
            <a:noFill/>
            <a:round/>
            <a:headEnd/>
            <a:tailEnd/>
          </a:ln>
        </p:spPr>
        <p:txBody>
          <a:bodyPr lIns="90000" tIns="46800" rIns="90000" bIns="46800"/>
          <a:lstStyle/>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tries to make simple things simple without making sophisticated things impossible</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takes account of the fact that the absolute width of the table can not be controlled by the HTML writer but it is the hands of the reader. </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Not all things one would like to do are supported.</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Nevertheless, I only cover the more basic features.</a:t>
            </a: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table</a:t>
            </a:r>
          </a:p>
        </p:txBody>
      </p:sp>
      <p:sp>
        <p:nvSpPr>
          <p:cNvPr id="41472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very basic table uses three elements only.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&lt;table&gt; creates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&lt;tr&gt;       creates a row is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&lt;td&gt;      creates a cell within a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&lt;td&gt; has to be a child of &lt;tr&gt; and &lt;tr&gt; has to be a child of &lt;table&gt;.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Within a table, the distinction between block-level and text level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table example</a:t>
            </a:r>
          </a:p>
        </p:txBody>
      </p:sp>
      <p:sp>
        <p:nvSpPr>
          <p:cNvPr id="41677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1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1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2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2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free layout</a:t>
            </a:r>
          </a:p>
        </p:txBody>
      </p:sp>
      <p:sp>
        <p:nvSpPr>
          <p:cNvPr id="41881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table is entered row by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You don't need to give the same number of cells in every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As a consequence of your freedom, the browser has to read the entire table, to figure out what the maximum number of cells in a row is, before it can actually set the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information concentration</a:t>
            </a:r>
            <a:endParaRPr lang="en-US" dirty="0"/>
          </a:p>
        </p:txBody>
      </p:sp>
      <p:sp>
        <p:nvSpPr>
          <p:cNvPr id="3" name="Content Placeholder 2"/>
          <p:cNvSpPr>
            <a:spLocks noGrp="1"/>
          </p:cNvSpPr>
          <p:nvPr>
            <p:ph idx="1"/>
          </p:nvPr>
        </p:nvSpPr>
        <p:spPr/>
        <p:txBody>
          <a:bodyPr/>
          <a:lstStyle/>
          <a:p>
            <a:pPr marL="328613" lvl="0" indent="-317500">
              <a:spcBef>
                <a:spcPts val="700"/>
              </a:spcBef>
              <a:buClr>
                <a:srgbClr val="FFFFFF"/>
              </a:buClr>
              <a:buFont typeface="Arial"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dirty="0" smtClean="0">
                <a:solidFill>
                  <a:srgbClr val="FFFFFF"/>
                </a:solidFill>
                <a:latin typeface="Calibri" pitchFamily="34" charset="0"/>
              </a:rPr>
              <a:t>Thomas </a:t>
            </a:r>
            <a:r>
              <a:rPr lang="en-US" dirty="0" err="1" smtClean="0">
                <a:solidFill>
                  <a:srgbClr val="FFFFFF"/>
                </a:solidFill>
                <a:latin typeface="Calibri" pitchFamily="34" charset="0"/>
              </a:rPr>
              <a:t>Krichel</a:t>
            </a:r>
            <a:r>
              <a:rPr lang="en-US" dirty="0" smtClean="0">
                <a:solidFill>
                  <a:srgbClr val="FFFFFF"/>
                </a:solidFill>
                <a:latin typeface="Calibri" pitchFamily="34" charset="0"/>
              </a:rPr>
              <a:t> has been working on a web information concentration since 2008.</a:t>
            </a:r>
          </a:p>
          <a:p>
            <a:pPr marL="328613" lvl="0" indent="-317500">
              <a:spcBef>
                <a:spcPts val="700"/>
              </a:spcBef>
              <a:buClr>
                <a:srgbClr val="FFFFFF"/>
              </a:buClr>
              <a:buFont typeface="Arial"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dirty="0" smtClean="0">
                <a:solidFill>
                  <a:srgbClr val="FFFFFF"/>
                </a:solidFill>
                <a:latin typeface="Calibri" pitchFamily="34" charset="0"/>
              </a:rPr>
              <a:t>This would combine LIS650 and LIS651 with courses in system administration and user interfaces.</a:t>
            </a:r>
          </a:p>
          <a:p>
            <a:pPr marL="328613" lvl="0" indent="-317500">
              <a:spcBef>
                <a:spcPts val="700"/>
              </a:spcBef>
              <a:buClr>
                <a:srgbClr val="FFFFFF"/>
              </a:buClr>
              <a:buFont typeface="Arial"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dirty="0" smtClean="0">
                <a:solidFill>
                  <a:srgbClr val="FFFFFF"/>
                </a:solidFill>
                <a:latin typeface="Calibri" pitchFamily="34" charset="0"/>
              </a:rPr>
              <a:t>The webmaster is the librarian of the future.</a:t>
            </a:r>
            <a:endParaRPr lang="en-US" dirty="0" smtClean="0">
              <a:solidFill>
                <a:srgbClr val="FFFFFF"/>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tables and usabilty</a:t>
            </a:r>
          </a:p>
        </p:txBody>
      </p:sp>
      <p:sp>
        <p:nvSpPr>
          <p:cNvPr id="420866" name="Text Box 2"/>
          <p:cNvSpPr txBox="1">
            <a:spLocks noChangeArrowheads="1"/>
          </p:cNvSpPr>
          <p:nvPr/>
        </p:nvSpPr>
        <p:spPr bwMode="auto">
          <a:xfrm>
            <a:off x="457200" y="1600200"/>
            <a:ext cx="8077200" cy="4949825"/>
          </a:xfrm>
          <a:prstGeom prst="rect">
            <a:avLst/>
          </a:prstGeom>
          <a:noFill/>
          <a:ln w="9525">
            <a:noFill/>
            <a:round/>
            <a:headEnd/>
            <a:tailEnd/>
          </a:ln>
        </p:spPr>
        <p:txBody>
          <a:bodyPr lIns="0" tIns="0" rIns="0" bIns="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Tables should not be used to generate visual layout.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Use of style sheets is recommended when the table has mainly a visual function. But sometimes this is hard.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Many tables lead to excessive scrolling.</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See Thomas’ old homepage http://openlib.org/home/krichel/index.table.html</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for a  bad example. </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457200" y="304800"/>
            <a:ext cx="86868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&amp; attributes not covered</a:t>
            </a:r>
          </a:p>
        </p:txBody>
      </p:sp>
      <p:sp>
        <p:nvSpPr>
          <p:cNvPr id="422914"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Many points in the table spec of  HTML have one or more of the following attributes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mainly important for non-visual rendering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complicated and/or abstract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little used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mainly a verbosity reduction feature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So I am omitting some of them in the discussion.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457200" y="228600"/>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groups, partly not covered here</a:t>
            </a:r>
          </a:p>
        </p:txBody>
      </p:sp>
      <p:sp>
        <p:nvSpPr>
          <p:cNvPr id="424962" name="Text Box 2"/>
          <p:cNvSpPr txBox="1">
            <a:spLocks noChangeArrowheads="1"/>
          </p:cNvSpPr>
          <p:nvPr/>
        </p:nvSpPr>
        <p:spPr bwMode="auto">
          <a:xfrm>
            <a:off x="457200" y="1600200"/>
            <a:ext cx="8229600" cy="43259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rows may be grouped into</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body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foot section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columns may also be grouped into more arbitrary ways in so-called column groups.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partly cover that cells may contain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header information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table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&lt;table&gt; element</a:t>
            </a:r>
          </a:p>
        </p:txBody>
      </p:sp>
      <p:sp>
        <p:nvSpPr>
          <p:cNvPr id="427010" name="Text Box 2"/>
          <p:cNvSpPr txBox="1">
            <a:spLocks noChangeArrowheads="1"/>
          </p:cNvSpPr>
          <p:nvPr/>
        </p:nvSpPr>
        <p:spPr bwMode="auto">
          <a:xfrm>
            <a:off x="381000" y="1193800"/>
            <a:ext cx="8229600" cy="53594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encloses a table. It takes the core and i18n attributes. It is a block-level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summary= attribute. That attribute provides a summary of the table's purpose and structure for user agents rendering to non-visual media such as speech and Braille.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width= attribute.  That attribute specifies the desired width of the entire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When the value is a percentage value, the value is relative to the user agent's available horizontal space.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Otherwise it as a pixel value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&lt;caption&gt; element</a:t>
            </a:r>
          </a:p>
        </p:txBody>
      </p:sp>
      <p:sp>
        <p:nvSpPr>
          <p:cNvPr id="429058" name="Text Box 2"/>
          <p:cNvSpPr txBox="1">
            <a:spLocks noChangeArrowheads="1"/>
          </p:cNvSpPr>
          <p:nvPr/>
        </p:nvSpPr>
        <p:spPr bwMode="auto">
          <a:xfrm>
            <a:off x="457200" y="13716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used to give a caption to the 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core and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only allowed immediately after the &lt;table&gt; tag start.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can only be one &lt;caption&gt; in any one &lt;table&gt;.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will now study the alignment attributes. This is an attribute group widely used in tables. &lt;table&gt; also takes those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the valign= attribute</a:t>
            </a:r>
          </a:p>
        </p:txBody>
      </p:sp>
      <p:sp>
        <p:nvSpPr>
          <p:cNvPr id="431106" name="Text Box 2"/>
          <p:cNvSpPr txBox="1">
            <a:spLocks noChangeArrowheads="1"/>
          </p:cNvSpPr>
          <p:nvPr/>
        </p:nvSpPr>
        <p:spPr bwMode="auto">
          <a:xfrm>
            <a:off x="457200" y="1189038"/>
            <a:ext cx="8229600" cy="6075362"/>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valign= attribute specifies the vertical position of data within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"top" 	 Cell data is flush with the top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"middle" Cell data is centered vertically within the cell.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"bottom" Cell data is flush with the bottom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"baseline" All cells in the same row as a cell whose valign attribute has this value should have their textual data positioned so that the first text line occurs on a baseline common to all cells in the row. This constraint does not apply to subsequent text lines in these cells.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the align= attribute</a:t>
            </a:r>
          </a:p>
        </p:txBody>
      </p:sp>
      <p:sp>
        <p:nvSpPr>
          <p:cNvPr id="433154" name="Text Box 2"/>
          <p:cNvSpPr txBox="1">
            <a:spLocks noChangeArrowheads="1"/>
          </p:cNvSpPr>
          <p:nvPr/>
        </p:nvSpPr>
        <p:spPr bwMode="auto">
          <a:xfrm>
            <a:off x="457200" y="1295400"/>
            <a:ext cx="8229600" cy="49974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align= attribute specifies the alignment of data and the justification of text 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"left"	      left-flush data or left-justify text.</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for table data.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"center"	 center data or center-justify text.</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for table headers.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"right"	right-flush data or right-justify text.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"justify"	double-justify text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"char"	align text around a specific character as set 		with a char= attribute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table row &lt;tr&gt; </a:t>
            </a:r>
          </a:p>
        </p:txBody>
      </p:sp>
      <p:sp>
        <p:nvSpPr>
          <p:cNvPr id="435202" name="Text Box 2"/>
          <p:cNvSpPr txBox="1">
            <a:spLocks noChangeArrowheads="1"/>
          </p:cNvSpPr>
          <p:nvPr/>
        </p:nvSpPr>
        <p:spPr bwMode="auto">
          <a:xfrm>
            <a:off x="457200" y="1600200"/>
            <a:ext cx="8229600" cy="31146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To build a table, you start by writing out rows with &lt;tr&gt;. Cells are children of the &lt;tr&gt;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alignment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core attributes.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itle 1"/>
          <p:cNvSpPr>
            <a:spLocks noGrp="1"/>
          </p:cNvSpPr>
          <p:nvPr>
            <p:ph type="title"/>
          </p:nvPr>
        </p:nvSpPr>
        <p:spPr/>
        <p:txBody>
          <a:bodyPr/>
          <a:lstStyle/>
          <a:p>
            <a:r>
              <a:rPr lang="en-US" smtClean="0"/>
              <a:t>the table cell &lt;td&gt;</a:t>
            </a:r>
          </a:p>
        </p:txBody>
      </p:sp>
      <p:sp>
        <p:nvSpPr>
          <p:cNvPr id="437250" name="Content Placeholder 2"/>
          <p:cNvSpPr>
            <a:spLocks noGrp="1"/>
          </p:cNvSpPr>
          <p:nvPr>
            <p:ph idx="1"/>
          </p:nvPr>
        </p:nvSpPr>
        <p:spPr/>
        <p:txBody>
          <a:bodyPr/>
          <a:lstStyle/>
          <a:p>
            <a:r>
              <a:rPr lang="en-US" smtClean="0"/>
              <a:t>It encloses a ordinary cell in a table.</a:t>
            </a:r>
          </a:p>
          <a:p>
            <a:r>
              <a:rPr lang="en-US" smtClean="0"/>
              <a:t>It admits the alignment, core and i18 attributes.</a:t>
            </a:r>
          </a:p>
          <a:p>
            <a:r>
              <a:rPr lang="en-US" smtClean="0"/>
              <a:t> It admits an abbrev= attribute for abbreviated contents.</a:t>
            </a:r>
          </a:p>
          <a:p>
            <a:r>
              <a:rPr lang="en-US" smtClean="0"/>
              <a:t>It admits a rowspan= and colspan= attribute, useful when the cell spans more than one row or column.</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1"/>
          <p:cNvSpPr>
            <a:spLocks noGrp="1"/>
          </p:cNvSpPr>
          <p:nvPr>
            <p:ph type="title"/>
          </p:nvPr>
        </p:nvSpPr>
        <p:spPr/>
        <p:txBody>
          <a:bodyPr/>
          <a:lstStyle/>
          <a:p>
            <a:r>
              <a:rPr lang="en-US" smtClean="0"/>
              <a:t>the headers= attribute of &lt;td&gt;</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fontAlgn="auto">
              <a:spcAft>
                <a:spcPts val="0"/>
              </a:spcAft>
              <a:buFont typeface="Arial" pitchFamily="34" charset="0"/>
              <a:buChar char="•"/>
              <a:defRPr/>
            </a:pPr>
            <a:r>
              <a:rPr lang="en-US" dirty="0" smtClean="0">
                <a:solidFill>
                  <a:srgbClr val="FFFFFF"/>
                </a:solidFill>
              </a:rPr>
              <a:t>&lt;td&gt; admits  headers= attribute specifies the list of header cells that provide header information for the current data cell. The value of this attribute is a space-separated list of header cell id= attribute values. </a:t>
            </a:r>
          </a:p>
          <a:p>
            <a:pPr fontAlgn="auto">
              <a:spcAft>
                <a:spcPts val="0"/>
              </a:spcAft>
              <a:buFont typeface="Arial" pitchFamily="34" charset="0"/>
              <a:buChar char="•"/>
              <a:defRPr/>
            </a:pPr>
            <a:r>
              <a:rPr lang="en-US" dirty="0" smtClean="0">
                <a:solidFill>
                  <a:srgbClr val="FFFFFF"/>
                </a:solidFill>
              </a:rPr>
              <a:t>Example: &lt;td headers=‏"protein apples"&gt; assumes that there are header cells &lt;</a:t>
            </a:r>
            <a:r>
              <a:rPr lang="en-US" dirty="0" err="1" smtClean="0">
                <a:solidFill>
                  <a:srgbClr val="FFFFFF"/>
                </a:solidFill>
              </a:rPr>
              <a:t>th</a:t>
            </a:r>
            <a:r>
              <a:rPr lang="en-US" dirty="0" smtClean="0">
                <a:solidFill>
                  <a:srgbClr val="FFFFFF"/>
                </a:solidFill>
              </a:rPr>
              <a:t> id="protein"&gt; and &lt;</a:t>
            </a:r>
            <a:r>
              <a:rPr lang="en-US" dirty="0" err="1" smtClean="0">
                <a:solidFill>
                  <a:srgbClr val="FFFFFF"/>
                </a:solidFill>
              </a:rPr>
              <a:t>th</a:t>
            </a:r>
            <a:r>
              <a:rPr lang="en-US" dirty="0" smtClean="0">
                <a:solidFill>
                  <a:srgbClr val="FFFFFF"/>
                </a:solidFill>
              </a:rPr>
              <a:t> id="apples"&gt;.</a:t>
            </a:r>
          </a:p>
          <a:p>
            <a:pPr fontAlgn="auto">
              <a:spcAft>
                <a:spcPts val="0"/>
              </a:spcAft>
              <a:buFont typeface="Arial" pitchFamily="34" charset="0"/>
              <a:buChar char="•"/>
              <a:defRPr/>
            </a:pPr>
            <a:r>
              <a:rPr lang="en-US" dirty="0" smtClean="0">
                <a:solidFill>
                  <a:srgbClr val="FFFFFF"/>
                </a:solidFill>
              </a:rPr>
              <a:t>This helps to render the table for the visually impaired.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the Web?</a:t>
            </a:r>
          </a:p>
        </p:txBody>
      </p:sp>
      <p:sp>
        <p:nvSpPr>
          <p:cNvPr id="501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Wikipedia said on 2009-04-09</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World Wide Web (commonly abbreviated as "the Web") is a very large set of interlinked hypertext documents accessed via the Internet.”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Therefore the web (I neglect the W) brings together  two things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hypertext		|next slide|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Internet		|later slides|</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Both hypertext and the Internet are older than the web, but the web brings them together.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header cell &lt;th&gt; </a:t>
            </a:r>
          </a:p>
        </p:txBody>
      </p:sp>
      <p:sp>
        <p:nvSpPr>
          <p:cNvPr id="439298" name="Text Box 2"/>
          <p:cNvSpPr txBox="1">
            <a:spLocks noChangeArrowheads="1"/>
          </p:cNvSpPr>
          <p:nvPr/>
        </p:nvSpPr>
        <p:spPr bwMode="auto">
          <a:xfrm>
            <a:off x="457200" y="1219200"/>
            <a:ext cx="8458200" cy="5486400"/>
          </a:xfrm>
          <a:prstGeom prst="rect">
            <a:avLst/>
          </a:prstGeom>
          <a:noFill/>
          <a:ln w="9525">
            <a:noFill/>
            <a:round/>
            <a:headEnd/>
            <a:tailEnd/>
          </a:ln>
        </p:spPr>
        <p:txBody>
          <a:bodyPr lIns="90000" tIns="46800" rIns="90000" bIns="4680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It encloses a header cell.</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It admits the same attributes as &lt;td&gt;, but headers= does make no sense here.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Instead, we have a scope= attribute that specifies the set of data cells for which the current header cell provides header information.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itle 1"/>
          <p:cNvSpPr>
            <a:spLocks noGrp="1"/>
          </p:cNvSpPr>
          <p:nvPr>
            <p:ph type="title"/>
          </p:nvPr>
        </p:nvSpPr>
        <p:spPr/>
        <p:txBody>
          <a:bodyPr/>
          <a:lstStyle/>
          <a:p>
            <a:r>
              <a:rPr lang="en-US" smtClean="0"/>
              <a:t>values of scope= in &lt;th&gt; </a:t>
            </a:r>
          </a:p>
        </p:txBody>
      </p:sp>
      <p:sp>
        <p:nvSpPr>
          <p:cNvPr id="441346" name="Content Placeholder 2"/>
          <p:cNvSpPr>
            <a:spLocks noGrp="1"/>
          </p:cNvSpPr>
          <p:nvPr>
            <p:ph idx="1"/>
          </p:nvPr>
        </p:nvSpPr>
        <p:spPr/>
        <p:txBody>
          <a:bodyPr/>
          <a:lstStyle/>
          <a:p>
            <a:r>
              <a:rPr lang="en-US" smtClean="0"/>
              <a:t>'row' the header cell provides information about the row it is in.</a:t>
            </a:r>
          </a:p>
          <a:p>
            <a:r>
              <a:rPr lang="en-US" smtClean="0"/>
              <a:t>'col' the header cell provides information about the column it is in.</a:t>
            </a:r>
          </a:p>
          <a:p>
            <a:r>
              <a:rPr lang="en-US" smtClean="0"/>
              <a:t>'rowgroup' the header cell provides information about the row group it is in.</a:t>
            </a:r>
          </a:p>
          <a:p>
            <a:r>
              <a:rPr lang="en-US" smtClean="0"/>
              <a:t>'colgroup' the header cell provides information about the column group it is in.</a:t>
            </a:r>
          </a:p>
          <a:p>
            <a:endParaRPr lang="en-US"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in tables</a:t>
            </a:r>
          </a:p>
        </p:txBody>
      </p:sp>
      <p:sp>
        <p:nvSpPr>
          <p:cNvPr id="44237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HTML table elements can be given general CSS properties, such as the ones we will discuss in next lectures.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Here I am going to discuss one property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 am leaving the others until later.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{caption-side:}</a:t>
            </a:r>
          </a:p>
        </p:txBody>
      </p:sp>
      <p:sp>
        <p:nvSpPr>
          <p:cNvPr id="444418" name="Text Box 2"/>
          <p:cNvSpPr txBox="1">
            <a:spLocks noChangeArrowheads="1"/>
          </p:cNvSpPr>
          <p:nvPr/>
        </p:nvSpPr>
        <p:spPr bwMode="auto">
          <a:xfrm>
            <a:off x="457200" y="1600200"/>
            <a:ext cx="8229600" cy="4440238"/>
          </a:xfrm>
          <a:prstGeom prst="rect">
            <a:avLst/>
          </a:prstGeom>
          <a:noFill/>
          <a:ln w="9525">
            <a:noFill/>
            <a:round/>
            <a:headEnd/>
            <a:tailEnd/>
          </a:ln>
        </p:spPr>
        <p:txBody>
          <a:bodyPr lIns="90000" tIns="46800" rIns="90000" bIns="4680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property applies to &lt;caption&gt;.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{caption-side:} says where the caption should go, either ‘top’ or ‘bottom’.</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initial value is ‘top’.</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A caption is a block box. They can be styled like any other block level element. But this is just the theory. Browser implementation of browser styling appears to be limited.</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property name is misleading.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Lesk in HTML/CSS</a:t>
            </a:r>
          </a:p>
        </p:txBody>
      </p:sp>
      <p:sp>
        <p:nvSpPr>
          <p:cNvPr id="446466"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I have struggled to reproduce the Lesk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by Lesk (1976)‏</a:t>
            </a:r>
          </a:p>
        </p:txBody>
      </p:sp>
      <p:pic>
        <p:nvPicPr>
          <p:cNvPr id="448514" name="Picture 2"/>
          <p:cNvPicPr>
            <a:picLocks noChangeAspect="1" noChangeArrowheads="1"/>
          </p:cNvPicPr>
          <p:nvPr/>
        </p:nvPicPr>
        <p:blipFill>
          <a:blip r:embed="rId3" cstate="print"/>
          <a:srcRect/>
          <a:stretch>
            <a:fillRect/>
          </a:stretch>
        </p:blipFill>
        <p:spPr bwMode="auto">
          <a:xfrm>
            <a:off x="457200" y="1600200"/>
            <a:ext cx="8229600" cy="45259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by Lesk (1976)‏</a:t>
            </a:r>
          </a:p>
        </p:txBody>
      </p:sp>
      <p:pic>
        <p:nvPicPr>
          <p:cNvPr id="450562" name="Picture 2"/>
          <p:cNvPicPr>
            <a:picLocks noChangeAspect="1" noChangeArrowheads="1"/>
          </p:cNvPicPr>
          <p:nvPr/>
        </p:nvPicPr>
        <p:blipFill>
          <a:blip r:embed="rId3" cstate="print"/>
          <a:srcRect/>
          <a:stretch>
            <a:fillRect/>
          </a:stretch>
        </p:blipFill>
        <p:spPr bwMode="auto">
          <a:xfrm>
            <a:off x="457200" y="1600200"/>
            <a:ext cx="8305800" cy="4876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ext Box 1"/>
          <p:cNvSpPr txBox="1">
            <a:spLocks noChangeArrowheads="1"/>
          </p:cNvSpPr>
          <p:nvPr/>
        </p:nvSpPr>
        <p:spPr bwMode="auto">
          <a:xfrm>
            <a:off x="533400" y="22860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Lesk's most famous</a:t>
            </a:r>
          </a:p>
        </p:txBody>
      </p:sp>
      <p:pic>
        <p:nvPicPr>
          <p:cNvPr id="452610" name="Picture 2"/>
          <p:cNvPicPr>
            <a:picLocks noChangeAspect="1" noChangeArrowheads="1"/>
          </p:cNvPicPr>
          <p:nvPr/>
        </p:nvPicPr>
        <p:blipFill>
          <a:blip r:embed="rId3" cstate="print"/>
          <a:srcRect/>
          <a:stretch>
            <a:fillRect/>
          </a:stretch>
        </p:blipFill>
        <p:spPr bwMode="auto">
          <a:xfrm>
            <a:off x="838200" y="1143000"/>
            <a:ext cx="7620000" cy="5410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Text Box 1"/>
          <p:cNvSpPr txBox="1">
            <a:spLocks noChangeArrowheads="1"/>
          </p:cNvSpPr>
          <p:nvPr/>
        </p:nvSpPr>
        <p:spPr bwMode="auto">
          <a:xfrm>
            <a:off x="685800" y="1524000"/>
            <a:ext cx="7772400" cy="1933575"/>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3 </a:t>
            </a:r>
            <a:br>
              <a:rPr lang="en-US" sz="4000">
                <a:solidFill>
                  <a:srgbClr val="E3EBF1"/>
                </a:solidFill>
                <a:latin typeface="Calibri" pitchFamily="34" charset="0"/>
              </a:rPr>
            </a:br>
            <a:r>
              <a:rPr lang="en-US" sz="4000">
                <a:solidFill>
                  <a:srgbClr val="E3EBF1"/>
                </a:solidFill>
                <a:latin typeface="Calibri" pitchFamily="34" charset="0"/>
              </a:rPr>
              <a:t>important CSS without positioning</a:t>
            </a:r>
          </a:p>
        </p:txBody>
      </p:sp>
      <p:sp>
        <p:nvSpPr>
          <p:cNvPr id="454658"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important properties</a:t>
            </a:r>
          </a:p>
        </p:txBody>
      </p:sp>
      <p:sp>
        <p:nvSpPr>
          <p:cNvPr id="456706" name="Text Box 2"/>
          <p:cNvSpPr txBox="1">
            <a:spLocks noChangeArrowheads="1"/>
          </p:cNvSpPr>
          <p:nvPr/>
        </p:nvSpPr>
        <p:spPr bwMode="auto">
          <a:xfrm>
            <a:off x="457200" y="1600200"/>
            <a:ext cx="8229600" cy="53006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will now look at the properties as defined by CSS. These are the things that you can set using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we study four groups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display and visibility</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lists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text</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fonts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borders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More next time.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hypertext</a:t>
            </a:r>
          </a:p>
        </p:txBody>
      </p:sp>
      <p:sp>
        <p:nvSpPr>
          <p:cNvPr id="5222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Is text that contains links to other texts. </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Printed scientific papers, that contain links to other papers, are an ancestor of hypertext.</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But hypertext really comes to work when we are looking at electronic texts.</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The term was coined by Ted Nelson in 1965.</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latin typeface="Calibri" pitchFamily="34" charset="0"/>
              </a:rPr>
              <a:t>Web pages are a type of hypertext, written in HTML.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Text Box 1"/>
          <p:cNvSpPr txBox="1">
            <a:spLocks noChangeArrowheads="1"/>
          </p:cNvSpPr>
          <p:nvPr/>
        </p:nvSpPr>
        <p:spPr bwMode="auto">
          <a:xfrm>
            <a:off x="457200" y="496888"/>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{display: } property</a:t>
            </a:r>
          </a:p>
        </p:txBody>
      </p:sp>
      <p:sp>
        <p:nvSpPr>
          <p:cNvPr id="458754" name="Text Box 2"/>
          <p:cNvSpPr txBox="1">
            <a:spLocks noChangeArrowheads="1"/>
          </p:cNvSpPr>
          <p:nvPr/>
        </p:nvSpPr>
        <p:spPr bwMode="auto">
          <a:xfrm>
            <a:off x="457200" y="1600200"/>
            <a:ext cx="8229600" cy="46307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{display: } sets the display type of an element, it take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'block'     displays the contents as a block</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 	  displays the contents as inline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'list-item' makes contents an item of a list. You can</a:t>
            </a:r>
            <a:r>
              <a:rPr lang="en-US" sz="2400">
                <a:solidFill>
                  <a:srgbClr val="FFFFFF"/>
                </a:solidFill>
                <a:latin typeface="Calibri" pitchFamily="34" charset="0"/>
              </a:rPr>
              <a:t> </a:t>
            </a:r>
            <a:r>
              <a:rPr lang="ru-RU" sz="2400">
                <a:solidFill>
                  <a:srgbClr val="FFFFFF"/>
                </a:solidFill>
                <a:latin typeface="Calibri" pitchFamily="34" charset="0"/>
              </a:rPr>
              <a:t>then attach list properties to it</a:t>
            </a:r>
            <a:r>
              <a:rPr lang="ru-RU" sz="2800">
                <a:solidFill>
                  <a:srgbClr val="FFFFFF"/>
                </a:solidFill>
                <a:latin typeface="Calibri" pitchFamily="34" charset="0"/>
              </a:rPr>
              <a: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'none'     does not display the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'run-in' 		(not much implemented)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‘inline-block’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Text Box 1"/>
          <p:cNvSpPr txBox="1">
            <a:spLocks noChangeArrowheads="1"/>
          </p:cNvSpPr>
          <p:nvPr/>
        </p:nvSpPr>
        <p:spPr bwMode="auto">
          <a:xfrm>
            <a:off x="0" y="542925"/>
            <a:ext cx="91440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{display: } property</a:t>
            </a:r>
          </a:p>
        </p:txBody>
      </p:sp>
      <p:sp>
        <p:nvSpPr>
          <p:cNvPr id="460802" name="Text Box 2"/>
          <p:cNvSpPr txBox="1">
            <a:spLocks noChangeArrowheads="1"/>
          </p:cNvSpPr>
          <p:nvPr/>
        </p:nvSpPr>
        <p:spPr bwMode="auto">
          <a:xfrm>
            <a:off x="457200" y="1600200"/>
            <a:ext cx="8229600" cy="47815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{display: } also takes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			</a:t>
            </a:r>
            <a:r>
              <a:rPr lang="en-US" sz="2400">
                <a:solidFill>
                  <a:srgbClr val="FFFFFF"/>
                </a:solidFill>
                <a:latin typeface="Calibri" pitchFamily="34" charset="0"/>
              </a:rPr>
              <a:t>       </a:t>
            </a:r>
            <a:r>
              <a:rPr lang="ru-RU" sz="2400">
                <a:solidFill>
                  <a:srgbClr val="FFFFFF"/>
                </a:solidFill>
                <a:latin typeface="Calibri" pitchFamily="34" charset="0"/>
              </a:rPr>
              <a:t>– table-footer-group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table-row 		– table-row-group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table-cell		– table-column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table-caption 	– table-column-group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inline-table		– table-header-group</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These means that they behave like the table elements that we already discussed.</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{visibility: }</a:t>
            </a:r>
          </a:p>
        </p:txBody>
      </p:sp>
      <p:sp>
        <p:nvSpPr>
          <p:cNvPr id="46285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The {visibility: } property sets the visibility of an element. It takes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t>
            </a:r>
            <a:r>
              <a:rPr lang="ru-RU" sz="2400">
                <a:solidFill>
                  <a:srgbClr val="FFFFFF"/>
                </a:solidFill>
                <a:latin typeface="Calibri" pitchFamily="34" charset="0"/>
              </a:rPr>
              <a:t>visible</a:t>
            </a:r>
            <a:r>
              <a:rPr lang="en-US" sz="2400">
                <a:solidFill>
                  <a:srgbClr val="FFFFFF"/>
                </a:solidFill>
                <a:latin typeface="Calibri" pitchFamily="34" charset="0"/>
              </a:rPr>
              <a:t>’</a:t>
            </a:r>
            <a:r>
              <a:rPr lang="ru-RU" sz="2400">
                <a:solidFill>
                  <a:srgbClr val="FFFFFF"/>
                </a:solidFill>
                <a:latin typeface="Calibri" pitchFamily="34" charset="0"/>
              </a:rPr>
              <a:t>	   The generated box is visible.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The generated box is invisible (fully transparent), but still affects layout.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a:t>
            </a:r>
            <a:r>
              <a:rPr lang="ru-RU" sz="2400">
                <a:solidFill>
                  <a:srgbClr val="FFFFFF"/>
                </a:solidFill>
                <a:latin typeface="Calibri" pitchFamily="34" charset="0"/>
              </a:rPr>
              <a:t>ollapse</a:t>
            </a:r>
            <a:r>
              <a:rPr lang="en-US" sz="2400">
                <a:solidFill>
                  <a:srgbClr val="FFFFFF"/>
                </a:solidFill>
                <a:latin typeface="Calibri" pitchFamily="34" charset="0"/>
              </a:rPr>
              <a:t>’</a:t>
            </a:r>
            <a:r>
              <a:rPr lang="ru-RU" sz="2400">
                <a:solidFill>
                  <a:srgbClr val="FFFFFF"/>
                </a:solidFill>
                <a:latin typeface="Calibri" pitchFamily="34" charset="0"/>
              </a:rPr>
              <a:t> </a:t>
            </a:r>
            <a:r>
              <a:rPr lang="en-US" sz="2400">
                <a:solidFill>
                  <a:srgbClr val="FFFFFF"/>
                </a:solidFill>
                <a:latin typeface="Calibri" pitchFamily="34" charset="0"/>
              </a:rPr>
              <a:t> </a:t>
            </a:r>
            <a:r>
              <a:rPr lang="ru-RU" sz="2400">
                <a:solidFill>
                  <a:srgbClr val="FFFFFF"/>
                </a:solidFill>
                <a:latin typeface="Calibri" pitchFamily="34" charset="0"/>
              </a:rPr>
              <a:t>The element collapses in the table. Only useful if applied to table elements. Otherwise, 'collapse' has the same meaning as </a:t>
            </a: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With this you can do sophisticated alignments.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properties I</a:t>
            </a:r>
          </a:p>
        </p:txBody>
      </p:sp>
      <p:sp>
        <p:nvSpPr>
          <p:cNvPr id="464898" name="Text Box 2"/>
          <p:cNvSpPr txBox="1">
            <a:spLocks noChangeArrowheads="1"/>
          </p:cNvSpPr>
          <p:nvPr/>
        </p:nvSpPr>
        <p:spPr bwMode="auto">
          <a:xfrm>
            <a:off x="381000" y="1263650"/>
            <a:ext cx="8229600" cy="49847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{list-style-position: } can take the value ‘inside’ or ‘outside’. The property refers to the position of the list item start marker. ‘outside’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{list-style-image: } define the list item start marker as a graphic, use url(</a:t>
            </a:r>
            <a:r>
              <a:rPr lang="en-US" sz="2800" i="1">
                <a:solidFill>
                  <a:srgbClr val="FFFFFF"/>
                </a:solidFill>
                <a:latin typeface="Calibri" pitchFamily="34" charset="0"/>
              </a:rPr>
              <a:t>URL</a:t>
            </a:r>
            <a:r>
              <a:rPr lang="en-US" sz="2800">
                <a:solidFill>
                  <a:srgbClr val="FFFFFF"/>
                </a:solidFill>
                <a:latin typeface="Calibri" pitchFamily="34" charset="0"/>
              </a:rPr>
              <a:t>) to give the location of the graphic. Note that this has to be a graphic. 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 Box 1"/>
          <p:cNvSpPr txBox="1">
            <a:spLocks noChangeArrowheads="1"/>
          </p:cNvSpPr>
          <p:nvPr/>
        </p:nvSpPr>
        <p:spPr bwMode="auto">
          <a:xfrm>
            <a:off x="457200" y="152400"/>
            <a:ext cx="8226425" cy="8048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properties II </a:t>
            </a:r>
          </a:p>
        </p:txBody>
      </p:sp>
      <p:sp>
        <p:nvSpPr>
          <p:cNvPr id="466946" name="Text Box 2"/>
          <p:cNvSpPr txBox="1">
            <a:spLocks noChangeArrowheads="1"/>
          </p:cNvSpPr>
          <p:nvPr/>
        </p:nvSpPr>
        <p:spPr bwMode="auto">
          <a:xfrm>
            <a:off x="457200" y="1371600"/>
            <a:ext cx="8226425" cy="49530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latin typeface="Calibri" pitchFamily="34" charset="0"/>
              </a:rPr>
              <a:t>{list-style-type: } can take values ‘none’, ‘disk’,	 ‘circle’, ‘square’,	‘decimal’, ‘decimal-leading-zero’, ‘lower-roman’	‘upper-roman’, ‘lower-alpha’,  ‘upper-latin’,  ‘upper-alpha’, 	‘lower-latin’, ‘lower-greek’, ‘armenian’,  ‘georgian’. The initial value is ‘disk’. </a:t>
            </a:r>
          </a:p>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latin typeface="Calibri" pitchFamily="34" charset="0"/>
              </a:rPr>
              <a:t>latin and alpha mean the same.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{display: list-item}</a:t>
            </a:r>
          </a:p>
        </p:txBody>
      </p:sp>
      <p:sp>
        <p:nvSpPr>
          <p:cNvPr id="46899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set the {display: } of an element to ‘list-item’, you can set list properties to them.</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At least this is what the theory says.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list properties inherit.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letter and word spacing</a:t>
            </a:r>
          </a:p>
        </p:txBody>
      </p:sp>
      <p:sp>
        <p:nvSpPr>
          <p:cNvPr id="471042" name="Text Box 2"/>
          <p:cNvSpPr txBox="1">
            <a:spLocks noChangeArrowheads="1"/>
          </p:cNvSpPr>
          <p:nvPr/>
        </p:nvSpPr>
        <p:spPr bwMode="auto">
          <a:xfrm>
            <a:off x="457200" y="1600200"/>
            <a:ext cx="8229600" cy="4191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{letter-spacing: } sets spacing between letters, takes a length value, ‘normal’ (the initial value),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{word-spacing: } sets the spacing between words.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Length values set additional or subtractional spacing.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Both properties inherit.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{line-height:}</a:t>
            </a:r>
          </a:p>
        </p:txBody>
      </p:sp>
      <p:sp>
        <p:nvSpPr>
          <p:cNvPr id="473090"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{line-height: } sets the distance between several lines of an element's contents,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 pt or pixel numbers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as a percentage or a number, referring to a percentage of current font size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‘normal’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 </a:t>
            </a:r>
          </a:p>
          <a:p>
            <a:pPr marL="330200" indent="-317500">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{text-decoration:}</a:t>
            </a:r>
          </a:p>
        </p:txBody>
      </p:sp>
      <p:sp>
        <p:nvSpPr>
          <p:cNvPr id="47513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{text-decoration: } can take the values ‘underline’, ‘overline’, ‘line-through’, ‘blink’ (very bad!), ‘inherit’, and ‘none’ (initial value).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inherits to some children but not to children that float, are absolutely positioned or have the inline-block or inline-table display. (for the quiz: inherits to some  but not to others).</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{text-transform:}</a:t>
            </a:r>
          </a:p>
        </p:txBody>
      </p:sp>
      <p:sp>
        <p:nvSpPr>
          <p:cNvPr id="47718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{text-transform: } can take the value ‘uppercase’, ‘lowercase’, ‘capitalize’, ‘inherit’ and ‘none’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only affects the characters in bicameral scripts.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does inherit.</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HTML </a:t>
            </a:r>
          </a:p>
        </p:txBody>
      </p:sp>
      <p:sp>
        <p:nvSpPr>
          <p:cNvPr id="54274" name="Text Box 2"/>
          <p:cNvSpPr txBox="1">
            <a:spLocks noChangeArrowheads="1"/>
          </p:cNvSpPr>
          <p:nvPr/>
        </p:nvSpPr>
        <p:spPr bwMode="auto">
          <a:xfrm>
            <a:off x="457200" y="1600200"/>
            <a:ext cx="8229600" cy="38608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HTML is the hypertext markup language.  |next 3 slides|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HTML is defined in an SGML DTD. |+4 slides|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The last stable version of HTML is version 4.01.</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It is described at http://www.w3.org/TR/html4/</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{text-indent:}</a:t>
            </a:r>
          </a:p>
        </p:txBody>
      </p:sp>
      <p:sp>
        <p:nvSpPr>
          <p:cNvPr id="479234" name="Text Box 2"/>
          <p:cNvSpPr txBox="1">
            <a:spLocks noChangeArrowheads="1"/>
          </p:cNvSpPr>
          <p:nvPr/>
        </p:nvSpPr>
        <p:spPr bwMode="auto">
          <a:xfrm>
            <a:off x="457200" y="1209675"/>
            <a:ext cx="8229600" cy="5191125"/>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{text-indent: } can take length values, percentages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Percentage refer to the width of the parent element.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is 0.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{text-align:}</a:t>
            </a:r>
          </a:p>
        </p:txBody>
      </p:sp>
      <p:sp>
        <p:nvSpPr>
          <p:cNvPr id="481282" name="Text Box 2"/>
          <p:cNvSpPr txBox="1">
            <a:spLocks noChangeArrowheads="1"/>
          </p:cNvSpPr>
          <p:nvPr/>
        </p:nvSpPr>
        <p:spPr bwMode="auto">
          <a:xfrm>
            <a:off x="457200" y="1209675"/>
            <a:ext cx="8229600" cy="5191125"/>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{text-align: } can take the values ‘left’ ‘right’ ‘center’ and ‘justify’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depends on the text direction.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classic mistake</a:t>
            </a:r>
          </a:p>
        </p:txBody>
      </p:sp>
      <p:sp>
        <p:nvSpPr>
          <p:cNvPr id="483330"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want to align an image, and you do</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img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will align the contents (in terms of XML) of an image.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Instead in CSS .center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and in HTML &lt;div class="center"&gt;&lt;img src="me.png" alt="me"/&gt;&lt;/div&gt;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{vertical-align:}</a:t>
            </a:r>
          </a:p>
        </p:txBody>
      </p:sp>
      <p:sp>
        <p:nvSpPr>
          <p:cNvPr id="4853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{vertical-align: } can take the values, ‘middle’, ‘sub’, ‘super’, ‘text-top’, ‘text-bottom’, ‘top’, ‘bottom’, length values as well as percentages, and ‘baseline’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Percentages refer to the {line-height:} of the same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only applies to text-level elements and table cells.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does not inherit.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{font-family:}</a:t>
            </a:r>
          </a:p>
        </p:txBody>
      </p:sp>
      <p:sp>
        <p:nvSpPr>
          <p:cNvPr id="487426" name="Text Box 2"/>
          <p:cNvSpPr txBox="1">
            <a:spLocks noChangeArrowheads="1"/>
          </p:cNvSpPr>
          <p:nvPr/>
        </p:nvSpPr>
        <p:spPr bwMode="auto">
          <a:xfrm>
            <a:off x="304800" y="1295400"/>
            <a:ext cx="8534400" cy="5257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{font-family:} accepts a comma-separated list of font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five generic names, one should be quoted last as a fall-back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‘serif’		– ‘sans-serif’		– ‘cursive’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‘fantasy’	       – ‘monospace’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depends on the browser.  It inherits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body { font-family: Baskerville, "Heisei Mincho W3", Symbol, serif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{font-size:}</a:t>
            </a:r>
          </a:p>
        </p:txBody>
      </p:sp>
      <p:sp>
        <p:nvSpPr>
          <p:cNvPr id="489474" name="Text Box 2"/>
          <p:cNvSpPr txBox="1">
            <a:spLocks noChangeArrowheads="1"/>
          </p:cNvSpPr>
          <p:nvPr/>
        </p:nvSpPr>
        <p:spPr bwMode="auto">
          <a:xfrm>
            <a:off x="457200" y="1295400"/>
            <a:ext cx="8229600" cy="50292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{font-size: } accepts lengths as </a:t>
            </a:r>
            <a:r>
              <a:rPr lang="en-US" sz="2800" i="1">
                <a:solidFill>
                  <a:srgbClr val="FFFFFF"/>
                </a:solidFill>
                <a:latin typeface="Calibri" pitchFamily="34" charset="0"/>
              </a:rPr>
              <a:t>n</a:t>
            </a:r>
            <a:r>
              <a:rPr lang="en-US" sz="2800">
                <a:solidFill>
                  <a:srgbClr val="FFFFFF"/>
                </a:solidFill>
                <a:latin typeface="Calibri" pitchFamily="34" charset="0"/>
              </a:rPr>
              <a:t>pt, </a:t>
            </a:r>
            <a:r>
              <a:rPr lang="en-US" sz="2800" i="1">
                <a:solidFill>
                  <a:srgbClr val="FFFFFF"/>
                </a:solidFill>
                <a:latin typeface="Calibri" pitchFamily="34" charset="0"/>
              </a:rPr>
              <a:t>n</a:t>
            </a:r>
            <a:r>
              <a:rPr lang="en-US" sz="2800">
                <a:solidFill>
                  <a:srgbClr val="FFFFFF"/>
                </a:solidFill>
                <a:latin typeface="Calibri" pitchFamily="34" charset="0"/>
              </a:rPr>
              <a:t>%, +</a:t>
            </a:r>
            <a:r>
              <a:rPr lang="en-US" sz="2800" i="1">
                <a:solidFill>
                  <a:srgbClr val="FFFFFF"/>
                </a:solidFill>
                <a:latin typeface="Calibri" pitchFamily="34" charset="0"/>
              </a:rPr>
              <a:t>n</a:t>
            </a:r>
            <a:r>
              <a:rPr lang="en-US" sz="2800">
                <a:solidFill>
                  <a:srgbClr val="FFFFFF"/>
                </a:solidFill>
                <a:latin typeface="Calibri" pitchFamily="34" charset="0"/>
              </a:rPr>
              <a:t>pt, -</a:t>
            </a:r>
            <a:r>
              <a:rPr lang="en-US" sz="2800" i="1">
                <a:solidFill>
                  <a:srgbClr val="FFFFFF"/>
                </a:solidFill>
                <a:latin typeface="Calibri" pitchFamily="34" charset="0"/>
              </a:rPr>
              <a:t>n</a:t>
            </a:r>
            <a:r>
              <a:rPr lang="en-US" sz="2800">
                <a:solidFill>
                  <a:srgbClr val="FFFFFF"/>
                </a:solidFill>
                <a:latin typeface="Calibri" pitchFamily="34" charset="0"/>
              </a:rPr>
              <a:t>pt (or ‘em’ or in ‘etc’) where </a:t>
            </a:r>
            <a:r>
              <a:rPr lang="en-US" sz="2800" i="1">
                <a:solidFill>
                  <a:srgbClr val="FFFFFF"/>
                </a:solidFill>
                <a:latin typeface="Calibri" pitchFamily="34" charset="0"/>
              </a:rPr>
              <a:t>n</a:t>
            </a:r>
            <a:r>
              <a:rPr lang="en-US" sz="2800">
                <a:solidFill>
                  <a:srgbClr val="FFFFFF"/>
                </a:solidFill>
                <a:latin typeface="Calibri" pitchFamily="34" charset="0"/>
              </a:rPr>
              <a:t> is a number, ‘inherit’ or some sizes like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‘xx-small’ – ‘x-small’	– ‘small’	– ‘medium’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‘large’	– ‘x-large’   – ‘xx-large’  – ‘larger’  – ‘smaller’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‘medium’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inherits.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also use percentages, in terms of the {font-size: } of the parent element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{font-style: } </a:t>
            </a:r>
          </a:p>
        </p:txBody>
      </p:sp>
      <p:sp>
        <p:nvSpPr>
          <p:cNvPr id="491522" name="Text Box 2"/>
          <p:cNvSpPr txBox="1">
            <a:spLocks noChangeArrowheads="1"/>
          </p:cNvSpPr>
          <p:nvPr/>
        </p:nvSpPr>
        <p:spPr bwMode="auto">
          <a:xfrm>
            <a:off x="457200" y="1600200"/>
            <a:ext cx="8220075" cy="4800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{font-style: } can be either ‘italic’, ‘oblique’ or ‘normal’ or ‘inherit’.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property inherits.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Oblique fonts use slanted glyphs. Italic fonts have their own glyphs.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Text Box 1"/>
          <p:cNvSpPr txBox="1">
            <a:spLocks noChangeArrowheads="1"/>
          </p:cNvSpPr>
          <p:nvPr/>
        </p:nvSpPr>
        <p:spPr bwMode="auto">
          <a:xfrm>
            <a:off x="304800" y="228600"/>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{font-variant: }</a:t>
            </a:r>
          </a:p>
        </p:txBody>
      </p:sp>
      <p:sp>
        <p:nvSpPr>
          <p:cNvPr id="493570" name="Text Box 2"/>
          <p:cNvSpPr txBox="1">
            <a:spLocks noChangeArrowheads="1"/>
          </p:cNvSpPr>
          <p:nvPr/>
        </p:nvSpPr>
        <p:spPr bwMode="auto">
          <a:xfrm>
            <a:off x="457200" y="1600200"/>
            <a:ext cx="8229600" cy="37338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{font-variant: } can be either ‘small-caps’ or ‘inherit’ or ‘normal’.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‘normal’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Small caps font may be calculated from smaller capital letters of the same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{font-weight: }</a:t>
            </a:r>
          </a:p>
        </p:txBody>
      </p:sp>
      <p:sp>
        <p:nvSpPr>
          <p:cNvPr id="495618" name="Text Box 2"/>
          <p:cNvSpPr txBox="1">
            <a:spLocks noChangeArrowheads="1"/>
          </p:cNvSpPr>
          <p:nvPr/>
        </p:nvSpPr>
        <p:spPr bwMode="auto">
          <a:xfrm>
            <a:off x="457200" y="1600200"/>
            <a:ext cx="8229600" cy="4419600"/>
          </a:xfrm>
          <a:prstGeom prst="rect">
            <a:avLst/>
          </a:prstGeom>
          <a:noFill/>
          <a:ln w="9525">
            <a:noFill/>
            <a:round/>
            <a:headEnd/>
            <a:tailEnd/>
          </a:ln>
        </p:spPr>
        <p:txBody>
          <a:bodyPr lIns="90000" tIns="46800" rIns="90000" bIns="46800"/>
          <a:lstStyle/>
          <a:p>
            <a:pPr marL="330200" indent="-317500">
              <a:lnSpc>
                <a:spcPct val="11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FFFFFF"/>
              </a:solidFill>
              <a:latin typeface="Calibri" pitchFamily="34" charset="0"/>
            </a:endParaRP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{font-weight: } takes the values ‘normal’, ‘bold’, ‘bolder’, ‘lighter’, ‘100’, ‘200’, ‘300’, ‘400’, ‘500’, ‘600’, ‘700’, ‘800’, ‘900’ and ‘inherit’</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‘700’ is ‘bold’, ‘400’ is ‘normal’.</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Matching to actual fonts is a fiddly approximation. </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This property inherits.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Text Box 1"/>
          <p:cNvSpPr txBox="1">
            <a:spLocks noChangeArrowheads="1"/>
          </p:cNvSpPr>
          <p:nvPr/>
        </p:nvSpPr>
        <p:spPr bwMode="auto">
          <a:xfrm>
            <a:off x="457200" y="228600"/>
            <a:ext cx="8229600" cy="9144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font properties</a:t>
            </a:r>
          </a:p>
        </p:txBody>
      </p:sp>
      <p:sp>
        <p:nvSpPr>
          <p:cNvPr id="497666" name="Text Box 2"/>
          <p:cNvSpPr txBox="1">
            <a:spLocks noChangeArrowheads="1"/>
          </p:cNvSpPr>
          <p:nvPr/>
        </p:nvSpPr>
        <p:spPr bwMode="auto">
          <a:xfrm>
            <a:off x="457200" y="1066800"/>
            <a:ext cx="8229600" cy="54864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a whole bunch of other properties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{unicode-range: }	– {stemv: }	  – {stroke: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        – {units-per-em: }	      – {stemh: }	   – {bbox: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{definitions-src:} 	– {ascent: }	    – {dscent: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       – {baseline: }			– {widths: }    – {mathline: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{centerline: }		– {topine: }	    – {panose1: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also is a {font: } property that allows you to put several of the previous properties together.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all that is not worth learning. Keep fonts simple.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Markup?</a:t>
            </a:r>
          </a:p>
        </p:txBody>
      </p:sp>
      <p:sp>
        <p:nvSpPr>
          <p:cNvPr id="24578" name="Text Box 2"/>
          <p:cNvSpPr txBox="1">
            <a:spLocks noChangeArrowheads="1"/>
          </p:cNvSpPr>
          <p:nvPr/>
        </p:nvSpPr>
        <p:spPr bwMode="auto">
          <a:xfrm>
            <a:off x="457200" y="1600200"/>
            <a:ext cx="8224838" cy="4724400"/>
          </a:xfrm>
          <a:prstGeom prst="rect">
            <a:avLst/>
          </a:prstGeom>
          <a:noFill/>
          <a:ln w="9525">
            <a:noFill/>
            <a:round/>
            <a:headEnd/>
            <a:tailEnd/>
          </a:ln>
          <a:effectLst/>
        </p:spPr>
        <p:txBody>
          <a:bodyPr lIns="0" tIns="0" rIns="0" bIns="0"/>
          <a:lstStyle/>
          <a:p>
            <a:pPr marL="328613" indent="-317500" fontAlgn="auto">
              <a:spcBef>
                <a:spcPts val="700"/>
              </a:spcBef>
              <a:spcAft>
                <a:spcPts val="0"/>
              </a:spcAft>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sz="3200" dirty="0" err="1">
                <a:solidFill>
                  <a:srgbClr val="FFFFFF"/>
                </a:solidFill>
                <a:latin typeface="+mn-lt"/>
              </a:rPr>
              <a:t>Markup</a:t>
            </a:r>
            <a:r>
              <a:rPr lang="en-GB" sz="3200" dirty="0">
                <a:solidFill>
                  <a:srgbClr val="FFFFFF"/>
                </a:solidFill>
                <a:latin typeface="+mn-lt"/>
              </a:rPr>
              <a:t> is a way to add notes to a text that are set aside from the contents of the text.</a:t>
            </a:r>
          </a:p>
          <a:p>
            <a:pPr marL="328613" indent="-317500" fontAlgn="auto">
              <a:spcBef>
                <a:spcPts val="700"/>
              </a:spcBef>
              <a:spcAft>
                <a:spcPts val="0"/>
              </a:spcAft>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sz="3200" dirty="0">
                <a:solidFill>
                  <a:srgbClr val="FFFFFF"/>
                </a:solidFill>
                <a:latin typeface="+mn-lt"/>
              </a:rPr>
              <a:t>Example</a:t>
            </a:r>
          </a:p>
          <a:p>
            <a:pPr marL="11113"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sz="3200" dirty="0">
                <a:solidFill>
                  <a:srgbClr val="FFFFFF"/>
                </a:solidFill>
                <a:latin typeface="+mn-lt"/>
              </a:rPr>
              <a:t>   {</a:t>
            </a:r>
            <a:r>
              <a:rPr lang="en-GB" sz="3200" dirty="0" err="1">
                <a:solidFill>
                  <a:srgbClr val="FFFFFF"/>
                </a:solidFill>
                <a:latin typeface="+mn-lt"/>
              </a:rPr>
              <a:t>paragraph_start</a:t>
            </a:r>
            <a:r>
              <a:rPr lang="en-GB" sz="3200" dirty="0">
                <a:solidFill>
                  <a:srgbClr val="FFFFFF"/>
                </a:solidFill>
                <a:latin typeface="+mn-lt"/>
              </a:rPr>
              <a:t>}</a:t>
            </a:r>
          </a:p>
          <a:p>
            <a:pPr marL="11113"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sz="3200" dirty="0">
                <a:solidFill>
                  <a:srgbClr val="FFFFFF"/>
                </a:solidFill>
                <a:latin typeface="+mn-lt"/>
              </a:rPr>
              <a:t>    This is a paragraph.</a:t>
            </a:r>
          </a:p>
          <a:p>
            <a:pPr marL="11113" fontAlgn="auto">
              <a:spcBef>
                <a:spcPts val="700"/>
              </a:spcBef>
              <a:spcAft>
                <a:spcPts val="0"/>
              </a:spcAft>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GB" sz="3200" dirty="0">
                <a:solidFill>
                  <a:srgbClr val="FFFFFF"/>
                </a:solidFill>
                <a:latin typeface="+mn-lt"/>
              </a:rPr>
              <a:t>   {</a:t>
            </a:r>
            <a:r>
              <a:rPr lang="en-GB" sz="3200" dirty="0" err="1">
                <a:solidFill>
                  <a:srgbClr val="FFFFFF"/>
                </a:solidFill>
                <a:latin typeface="+mn-lt"/>
              </a:rPr>
              <a:t>paragraph_end</a:t>
            </a:r>
            <a:r>
              <a:rPr lang="en-GB" sz="3200" dirty="0">
                <a:solidFill>
                  <a:srgbClr val="FFFFFF"/>
                </a:solidFill>
                <a:latin typeface="+mn-lt"/>
              </a:rPr>
              <a:t>} </a:t>
            </a:r>
            <a:endParaRPr lang="ru-RU" sz="3200" dirty="0">
              <a:solidFill>
                <a:srgbClr val="FFFFFF"/>
              </a:solidFill>
              <a:latin typeface="+mn-lt"/>
            </a:endParaRPr>
          </a:p>
          <a:p>
            <a:pPr marL="328613" indent="-317500" fontAlgn="auto">
              <a:spcBef>
                <a:spcPts val="700"/>
              </a:spcBef>
              <a:spcAft>
                <a:spcPts val="0"/>
              </a:spcAft>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ru-RU" sz="3200" dirty="0">
              <a:solidFill>
                <a:srgbClr val="FFFFFF"/>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borders</a:t>
            </a:r>
          </a:p>
        </p:txBody>
      </p:sp>
      <p:sp>
        <p:nvSpPr>
          <p:cNvPr id="499714"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Borders are rectangular edges around the space occupied by an element.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are mainly used for decoration.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Normally, the borders are not shown.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To show borders, you have to set a positive border width and a border style.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 border property is inherited.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Text Box 1"/>
          <p:cNvSpPr txBox="1">
            <a:spLocks noChangeArrowheads="1"/>
          </p:cNvSpPr>
          <p:nvPr/>
        </p:nvSpPr>
        <p:spPr bwMode="auto">
          <a:xfrm>
            <a:off x="381000" y="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box border properties</a:t>
            </a:r>
          </a:p>
        </p:txBody>
      </p:sp>
      <p:sp>
        <p:nvSpPr>
          <p:cNvPr id="288770" name="Text Box 2"/>
          <p:cNvSpPr txBox="1">
            <a:spLocks noChangeArrowheads="1"/>
          </p:cNvSpPr>
          <p:nvPr/>
        </p:nvSpPr>
        <p:spPr bwMode="auto">
          <a:xfrm>
            <a:off x="228600" y="914400"/>
            <a:ext cx="8458200" cy="5353050"/>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{border-top-style} {border-right-style:} {border-bottom-style:} {border-left-style:} take the following values</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‘none’ 	No border. The width of the border becomes zero. This is the initial value.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‘hidden’ 	Same as 'none', except in terms of border conflict resolution</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‘dotted’	The border is a series of dots.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‘dashed’	The border is a series of short line segments.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‘solid ‘ 	The border is a single line segment</a:t>
            </a:r>
            <a:r>
              <a:rPr lang="en-US">
                <a:solidFill>
                  <a:srgbClr val="FFFFFF"/>
                </a:solidFill>
                <a:latin typeface="Calibri" pitchFamily="34" charset="0"/>
              </a:rPr>
              <a:t>. </a:t>
            </a:r>
          </a:p>
          <a:p>
            <a:pPr marL="330200" indent="-317500">
              <a:lnSpc>
                <a:spcPct val="104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a:t>
            </a:r>
          </a:p>
          <a:p>
            <a:pPr marL="330200" indent="-317500">
              <a:lnSpc>
                <a:spcPct val="104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88770">
                                            <p:txEl>
                                              <p:pRg st="0" end="0"/>
                                            </p:txEl>
                                          </p:spTgt>
                                        </p:tgtEl>
                                        <p:attrNameLst>
                                          <p:attrName>style.visibility</p:attrName>
                                        </p:attrNameLst>
                                      </p:cBhvr>
                                      <p:to>
                                        <p:strVal val="visible"/>
                                      </p:to>
                                    </p:set>
                                    <p:animEffect transition="in" filter="dissolve">
                                      <p:cBhvr additive="repl">
                                        <p:cTn id="7" dur="500"/>
                                        <p:tgtEl>
                                          <p:spTgt spid="288770">
                                            <p:txEl>
                                              <p:pRg st="0" end="0"/>
                                            </p:txEl>
                                          </p:spTgt>
                                        </p:tgtEl>
                                      </p:cBhvr>
                                    </p:animEffect>
                                  </p:childTnLst>
                                </p:cTn>
                              </p:par>
                              <p:par>
                                <p:cTn id="8" presetID="9" presetClass="entr" fill="hold" nodeType="withEffect">
                                  <p:stCondLst>
                                    <p:cond delay="0"/>
                                  </p:stCondLst>
                                  <p:childTnLst>
                                    <p:set>
                                      <p:cBhvr additive="repl">
                                        <p:cTn id="9" dur="1" fill="hold">
                                          <p:stCondLst>
                                            <p:cond delay="0"/>
                                          </p:stCondLst>
                                        </p:cTn>
                                        <p:tgtEl>
                                          <p:spTgt spid="288770">
                                            <p:txEl>
                                              <p:pRg st="1" end="1"/>
                                            </p:txEl>
                                          </p:spTgt>
                                        </p:tgtEl>
                                        <p:attrNameLst>
                                          <p:attrName>style.visibility</p:attrName>
                                        </p:attrNameLst>
                                      </p:cBhvr>
                                      <p:to>
                                        <p:strVal val="visible"/>
                                      </p:to>
                                    </p:set>
                                    <p:animEffect transition="in" filter="dissolve">
                                      <p:cBhvr additive="repl">
                                        <p:cTn id="10" dur="500"/>
                                        <p:tgtEl>
                                          <p:spTgt spid="288770">
                                            <p:txEl>
                                              <p:pRg st="1" end="1"/>
                                            </p:txEl>
                                          </p:spTgt>
                                        </p:tgtEl>
                                      </p:cBhvr>
                                    </p:animEffect>
                                  </p:childTnLst>
                                </p:cTn>
                              </p:par>
                              <p:par>
                                <p:cTn id="11" presetID="9" presetClass="entr" fill="hold" nodeType="withEffect">
                                  <p:stCondLst>
                                    <p:cond delay="0"/>
                                  </p:stCondLst>
                                  <p:childTnLst>
                                    <p:set>
                                      <p:cBhvr additive="repl">
                                        <p:cTn id="12" dur="1" fill="hold">
                                          <p:stCondLst>
                                            <p:cond delay="0"/>
                                          </p:stCondLst>
                                        </p:cTn>
                                        <p:tgtEl>
                                          <p:spTgt spid="288770">
                                            <p:txEl>
                                              <p:pRg st="2" end="2"/>
                                            </p:txEl>
                                          </p:spTgt>
                                        </p:tgtEl>
                                        <p:attrNameLst>
                                          <p:attrName>style.visibility</p:attrName>
                                        </p:attrNameLst>
                                      </p:cBhvr>
                                      <p:to>
                                        <p:strVal val="visible"/>
                                      </p:to>
                                    </p:set>
                                    <p:animEffect transition="in" filter="dissolve">
                                      <p:cBhvr additive="repl">
                                        <p:cTn id="13" dur="500"/>
                                        <p:tgtEl>
                                          <p:spTgt spid="288770">
                                            <p:txEl>
                                              <p:pRg st="2" end="2"/>
                                            </p:txEl>
                                          </p:spTgt>
                                        </p:tgtEl>
                                      </p:cBhvr>
                                    </p:animEffect>
                                  </p:childTnLst>
                                </p:cTn>
                              </p:par>
                              <p:par>
                                <p:cTn id="14" presetID="9" presetClass="entr" fill="hold" nodeType="withEffect">
                                  <p:stCondLst>
                                    <p:cond delay="0"/>
                                  </p:stCondLst>
                                  <p:childTnLst>
                                    <p:set>
                                      <p:cBhvr additive="repl">
                                        <p:cTn id="15" dur="1" fill="hold">
                                          <p:stCondLst>
                                            <p:cond delay="0"/>
                                          </p:stCondLst>
                                        </p:cTn>
                                        <p:tgtEl>
                                          <p:spTgt spid="288770">
                                            <p:txEl>
                                              <p:pRg st="3" end="3"/>
                                            </p:txEl>
                                          </p:spTgt>
                                        </p:tgtEl>
                                        <p:attrNameLst>
                                          <p:attrName>style.visibility</p:attrName>
                                        </p:attrNameLst>
                                      </p:cBhvr>
                                      <p:to>
                                        <p:strVal val="visible"/>
                                      </p:to>
                                    </p:set>
                                    <p:animEffect transition="in" filter="dissolve">
                                      <p:cBhvr additive="repl">
                                        <p:cTn id="16" dur="500"/>
                                        <p:tgtEl>
                                          <p:spTgt spid="288770">
                                            <p:txEl>
                                              <p:pRg st="3" end="3"/>
                                            </p:txEl>
                                          </p:spTgt>
                                        </p:tgtEl>
                                      </p:cBhvr>
                                    </p:animEffect>
                                  </p:childTnLst>
                                </p:cTn>
                              </p:par>
                              <p:par>
                                <p:cTn id="17" presetID="9" presetClass="entr" fill="hold" nodeType="withEffect">
                                  <p:stCondLst>
                                    <p:cond delay="0"/>
                                  </p:stCondLst>
                                  <p:childTnLst>
                                    <p:set>
                                      <p:cBhvr additive="repl">
                                        <p:cTn id="18" dur="1" fill="hold">
                                          <p:stCondLst>
                                            <p:cond delay="0"/>
                                          </p:stCondLst>
                                        </p:cTn>
                                        <p:tgtEl>
                                          <p:spTgt spid="288770">
                                            <p:txEl>
                                              <p:pRg st="4" end="4"/>
                                            </p:txEl>
                                          </p:spTgt>
                                        </p:tgtEl>
                                        <p:attrNameLst>
                                          <p:attrName>style.visibility</p:attrName>
                                        </p:attrNameLst>
                                      </p:cBhvr>
                                      <p:to>
                                        <p:strVal val="visible"/>
                                      </p:to>
                                    </p:set>
                                    <p:animEffect transition="in" filter="dissolve">
                                      <p:cBhvr additive="repl">
                                        <p:cTn id="19" dur="500"/>
                                        <p:tgtEl>
                                          <p:spTgt spid="288770">
                                            <p:txEl>
                                              <p:pRg st="4" end="4"/>
                                            </p:txEl>
                                          </p:spTgt>
                                        </p:tgtEl>
                                      </p:cBhvr>
                                    </p:animEffect>
                                  </p:childTnLst>
                                </p:cTn>
                              </p:par>
                              <p:par>
                                <p:cTn id="20" presetID="9" presetClass="entr" fill="hold" nodeType="withEffect">
                                  <p:stCondLst>
                                    <p:cond delay="0"/>
                                  </p:stCondLst>
                                  <p:childTnLst>
                                    <p:set>
                                      <p:cBhvr additive="repl">
                                        <p:cTn id="21" dur="1" fill="hold">
                                          <p:stCondLst>
                                            <p:cond delay="0"/>
                                          </p:stCondLst>
                                        </p:cTn>
                                        <p:tgtEl>
                                          <p:spTgt spid="288770">
                                            <p:txEl>
                                              <p:pRg st="5" end="5"/>
                                            </p:txEl>
                                          </p:spTgt>
                                        </p:tgtEl>
                                        <p:attrNameLst>
                                          <p:attrName>style.visibility</p:attrName>
                                        </p:attrNameLst>
                                      </p:cBhvr>
                                      <p:to>
                                        <p:strVal val="visible"/>
                                      </p:to>
                                    </p:set>
                                    <p:animEffect transition="in" filter="dissolve">
                                      <p:cBhvr additive="repl">
                                        <p:cTn id="22" dur="500"/>
                                        <p:tgtEl>
                                          <p:spTgt spid="288770">
                                            <p:txEl>
                                              <p:pRg st="5" end="5"/>
                                            </p:txEl>
                                          </p:spTgt>
                                        </p:tgtEl>
                                      </p:cBhvr>
                                    </p:animEffect>
                                  </p:childTnLst>
                                </p:cTn>
                              </p:par>
                              <p:par>
                                <p:cTn id="23" presetID="9" presetClass="entr" fill="hold" nodeType="withEffect">
                                  <p:stCondLst>
                                    <p:cond delay="0"/>
                                  </p:stCondLst>
                                  <p:childTnLst>
                                    <p:set>
                                      <p:cBhvr additive="repl">
                                        <p:cTn id="24" dur="1" fill="hold">
                                          <p:stCondLst>
                                            <p:cond delay="0"/>
                                          </p:stCondLst>
                                        </p:cTn>
                                        <p:tgtEl>
                                          <p:spTgt spid="288770">
                                            <p:txEl>
                                              <p:pRg st="6" end="6"/>
                                            </p:txEl>
                                          </p:spTgt>
                                        </p:tgtEl>
                                        <p:attrNameLst>
                                          <p:attrName>style.visibility</p:attrName>
                                        </p:attrNameLst>
                                      </p:cBhvr>
                                      <p:to>
                                        <p:strVal val="visible"/>
                                      </p:to>
                                    </p:set>
                                    <p:animEffect transition="in" filter="dissolve">
                                      <p:cBhvr additive="repl">
                                        <p:cTn id="25" dur="500"/>
                                        <p:tgtEl>
                                          <p:spTgt spid="288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border style</a:t>
            </a:r>
          </a:p>
        </p:txBody>
      </p:sp>
      <p:sp>
        <p:nvSpPr>
          <p:cNvPr id="503810"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Other border styles are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‘double’  	The border is two solid lines.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‘groove’ 	The border looks as though it were carved into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‘ridge’  	The border looks as though it were coming out of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‘inset’ 	The border makes the box look like embedded in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‘outset’ 	The border makes the box look like coming out of the canvas</a:t>
            </a:r>
            <a:r>
              <a:rPr lang="en-US">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{border-color: } </a:t>
            </a:r>
          </a:p>
        </p:txBody>
      </p:sp>
      <p:sp>
        <p:nvSpPr>
          <p:cNvPr id="505858" name="Text Box 2"/>
          <p:cNvSpPr txBox="1">
            <a:spLocks noChangeArrowheads="1"/>
          </p:cNvSpPr>
          <p:nvPr/>
        </p:nvSpPr>
        <p:spPr bwMode="auto">
          <a:xfrm>
            <a:off x="457200" y="1295400"/>
            <a:ext cx="8229600" cy="4794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{border-top-color: }, {border-right-color: }, {border-bottom-color: }, {border-bottom-color: }, {border-left-color:} take color values, ‘transparent’ or ‘inherit’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a border color is not specified, the browser uses the value of the {color: } of the element. As you recall, the initial value of this property is browser dependent.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{border-width: }</a:t>
            </a:r>
          </a:p>
        </p:txBody>
      </p:sp>
      <p:sp>
        <p:nvSpPr>
          <p:cNvPr id="50790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{border-top-width: }, {border-bottom-width: }, {border-left-width: } and {border-right-width: } take length values, as well as the three keywords 'thin', 'thick'  and 'medium'. That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that the default value of {boder-style:} is ‘none’, implying that no border should be shown.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Firefox appears to be violation for the &lt;img/&gt; in &lt;a&gt;&lt;img/&gt;&lt;/a&gt;.</a:t>
            </a:r>
          </a:p>
          <a:p>
            <a:pPr marL="330200" indent="-317500">
              <a:lnSpc>
                <a:spcPts val="2825"/>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default style sheet (extract)‏</a:t>
            </a:r>
          </a:p>
        </p:txBody>
      </p:sp>
      <p:sp>
        <p:nvSpPr>
          <p:cNvPr id="509954"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blockquote, body, dd, div, dl, dt, h1, h2, h3, h4, h5, h6, ol, p, ul, hr, pre { display: block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 { display: list-item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head { display: none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body { margin: 8px; line-height: 1.12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h1 { font-size: 2em; margin: .67em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h2 { font-size: 1.5em; margin: .75em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h3 { font-size: 1.17em; margin: .83em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h4, p, blockquote, ul, ol, dl, { margin: 1.12em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h5 { font-size: .83em; margin: 1.5em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h6 { font-size: .75em; margin: 1.67em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default style sheet (extract)‏</a:t>
            </a:r>
          </a:p>
        </p:txBody>
      </p:sp>
      <p:sp>
        <p:nvSpPr>
          <p:cNvPr id="512002" name="Text Box 2"/>
          <p:cNvSpPr txBox="1">
            <a:spLocks noChangeArrowheads="1"/>
          </p:cNvSpPr>
          <p:nvPr/>
        </p:nvSpPr>
        <p:spPr bwMode="auto">
          <a:xfrm>
            <a:off x="457200" y="1219200"/>
            <a:ext cx="8229600" cy="5410200"/>
          </a:xfrm>
          <a:prstGeom prst="rect">
            <a:avLst/>
          </a:prstGeom>
          <a:noFill/>
          <a:ln w="9525">
            <a:noFill/>
            <a:round/>
            <a:headEnd/>
            <a:tailEnd/>
          </a:ln>
        </p:spPr>
        <p:txBody>
          <a:bodyPr lIns="90000" tIns="46800" rIns="90000" bIns="46800"/>
          <a:lstStyle/>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h1, h2, h3, h4, h5, h6, b, strong { font-weight: bolder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blockquote { margin-left: 40px; margin-right: 40px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 cite, em, var, address { font-style: italic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pre, tt, code, kbd, samp { font-family: monospace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pre { white-space: pre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big { font-size: 1.17em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small, sub, sup { font-size: .83em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sub { vertical-align: sub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sup { vertical-align: super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del { text-decoration: line-through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hr { border: 1px inset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ol, ul, dd { margin-left: 40px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ol { list-style-type: decimal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Text Box 1"/>
          <p:cNvSpPr txBox="1">
            <a:spLocks noChangeArrowheads="1"/>
          </p:cNvSpPr>
          <p:nvPr/>
        </p:nvSpPr>
        <p:spPr bwMode="auto">
          <a:xfrm>
            <a:off x="457200" y="2438400"/>
            <a:ext cx="8228013"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WYSIWYG is dead</a:t>
            </a:r>
          </a:p>
        </p:txBody>
      </p:sp>
      <p:sp>
        <p:nvSpPr>
          <p:cNvPr id="516098" name="Text Box 2"/>
          <p:cNvSpPr txBox="1">
            <a:spLocks noChangeArrowheads="1"/>
          </p:cNvSpPr>
          <p:nvPr/>
        </p:nvSpPr>
        <p:spPr bwMode="auto">
          <a:xfrm>
            <a:off x="228600" y="1371600"/>
            <a:ext cx="8686800" cy="51069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Web is no place for control freaks.”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will be a wide variety of browser in the future. It is already impossible to test pages on all user agents.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All you can do to get your intention across is to use technical standards.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HTML: I recommend XHTML 1.0 strict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CSS: I recommend CSS level 2.1</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Text Box 1"/>
          <p:cNvSpPr txBox="1">
            <a:spLocks noChangeArrowheads="1"/>
          </p:cNvSpPr>
          <p:nvPr/>
        </p:nvSpPr>
        <p:spPr bwMode="auto">
          <a:xfrm>
            <a:off x="685800" y="304800"/>
            <a:ext cx="80772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semantic markup</a:t>
            </a:r>
          </a:p>
        </p:txBody>
      </p:sp>
      <p:sp>
        <p:nvSpPr>
          <p:cNvPr id="518146" name="Text Box 2"/>
          <p:cNvSpPr txBox="1">
            <a:spLocks noChangeArrowheads="1"/>
          </p:cNvSpPr>
          <p:nvPr/>
        </p:nvSpPr>
        <p:spPr bwMode="auto">
          <a:xfrm>
            <a:off x="457200" y="1600200"/>
            <a:ext cx="8229600" cy="4800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original HTML elements were all based on semantics.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&lt;h2&gt; is a second level heading. Nothing is said about how a browser should display a second level heading.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HTML was standardized by the Word Wide Web consortium, the W3C.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why markup</a:t>
            </a:r>
          </a:p>
        </p:txBody>
      </p:sp>
      <p:sp>
        <p:nvSpPr>
          <p:cNvPr id="58370" name="Content Placeholder 2"/>
          <p:cNvSpPr>
            <a:spLocks noGrp="1"/>
          </p:cNvSpPr>
          <p:nvPr>
            <p:ph idx="1"/>
          </p:nvPr>
        </p:nvSpPr>
        <p:spPr>
          <a:xfrm>
            <a:off x="457200" y="1295400"/>
            <a:ext cx="8229600" cy="5181600"/>
          </a:xfrm>
        </p:spPr>
        <p:txBody>
          <a:bodyPr/>
          <a:lstStyle/>
          <a:p>
            <a:r>
              <a:rPr lang="en-US" smtClean="0"/>
              <a:t>Markup can be used to set out the structure of a textual document.  </a:t>
            </a:r>
          </a:p>
          <a:p>
            <a:r>
              <a:rPr lang="en-US" smtClean="0"/>
              <a:t>Let me put two examples on the next two slides.</a:t>
            </a:r>
          </a:p>
          <a:p>
            <a:pPr lvl="1"/>
            <a:r>
              <a:rPr lang="en-US" smtClean="0"/>
              <a:t>The first uses an XML syntax.</a:t>
            </a:r>
          </a:p>
          <a:p>
            <a:pPr lvl="1"/>
            <a:r>
              <a:rPr lang="en-US" smtClean="0"/>
              <a:t>The second uses a LaTeX syntax.</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history of browser extensions</a:t>
            </a:r>
          </a:p>
        </p:txBody>
      </p:sp>
      <p:sp>
        <p:nvSpPr>
          <p:cNvPr id="5201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Semantic encoding was lost with the “extensions” invented by the browser vendors.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These extension operated in addition to the HTML as defined by the W3C, in the major browsers such as Netscape Navigator.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of these have made it into the official HTML standard by the force of habit. Example: &lt;font&gt;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separate content from presentation</a:t>
            </a:r>
          </a:p>
        </p:txBody>
      </p:sp>
      <p:sp>
        <p:nvSpPr>
          <p:cNvPr id="522242" name="Text Box 2"/>
          <p:cNvSpPr txBox="1">
            <a:spLocks noChangeArrowheads="1"/>
          </p:cNvSpPr>
          <p:nvPr/>
        </p:nvSpPr>
        <p:spPr bwMode="auto">
          <a:xfrm>
            <a:off x="457200" y="1495425"/>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loose version of HTML has a lot of presentational elements.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strict version of HTML avoids the formatting elements introduced by the browser extensions.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Instead there is CSS, a special language to add style to the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language is standardized by the W3C.</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and browser vendors</a:t>
            </a:r>
          </a:p>
        </p:txBody>
      </p:sp>
      <p:sp>
        <p:nvSpPr>
          <p:cNvPr id="52429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W3C used to be “behind” the browser vendors.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With CSS the W3C has turned the table because CSS is more powerful than HTML extensions but more onerous to implement.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many bugs in the implementation of CSS in browsers. This is yet another reason to avoid snazzy design.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 of pages</a:t>
            </a:r>
          </a:p>
        </p:txBody>
      </p:sp>
      <p:sp>
        <p:nvSpPr>
          <p:cNvPr id="52633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latin typeface="Calibri" pitchFamily="34" charset="0"/>
              </a:rPr>
              <a:t>Make sure that you validate all your pages.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latin typeface="Calibri" pitchFamily="34" charset="0"/>
              </a:rPr>
              <a:t>There are two good </a:t>
            </a:r>
            <a:r>
              <a:rPr lang="en-US" sz="3200" dirty="0" err="1">
                <a:solidFill>
                  <a:srgbClr val="FFFFFF"/>
                </a:solidFill>
                <a:latin typeface="Calibri" pitchFamily="34" charset="0"/>
              </a:rPr>
              <a:t>validators</a:t>
            </a:r>
            <a:endParaRPr lang="en-US" sz="3200" dirty="0">
              <a:solidFill>
                <a:srgbClr val="FFFFFF"/>
              </a:solidFill>
              <a:latin typeface="Calibri" pitchFamily="34" charset="0"/>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latin typeface="Calibri" pitchFamily="34" charset="0"/>
              </a:rPr>
              <a:t>http://validator.w3.org/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latin typeface="Calibri" pitchFamily="34" charset="0"/>
              </a:rPr>
              <a:t>http://www.htmlhelp.com/tools/validator/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latin typeface="Calibri" pitchFamily="34" charset="0"/>
              </a:rPr>
              <a:t>Despite it not being official, I recommend the latter.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testing CSS</a:t>
            </a:r>
          </a:p>
        </p:txBody>
      </p:sp>
      <p:sp>
        <p:nvSpPr>
          <p:cNvPr id="528386" name="Text Box 2"/>
          <p:cNvSpPr txBox="1">
            <a:spLocks noChangeArrowheads="1"/>
          </p:cNvSpPr>
          <p:nvPr/>
        </p:nvSpPr>
        <p:spPr bwMode="auto">
          <a:xfrm>
            <a:off x="457200" y="1219200"/>
            <a:ext cx="8228013"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a CSS validation software that will point out simple mistakes such as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misspelled property names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invalid property values the worst mistakes.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See http://jigsaw.w3.org.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this does not really test your CSS since only you can judge if it looks right.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test your CSS with Opera. It generally has the best CSS support.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use a style sheet</a:t>
            </a:r>
          </a:p>
        </p:txBody>
      </p:sp>
      <p:sp>
        <p:nvSpPr>
          <p:cNvPr id="530434" name="Text Box 2"/>
          <p:cNvSpPr txBox="1">
            <a:spLocks noChangeArrowheads="1"/>
          </p:cNvSpPr>
          <p:nvPr/>
        </p:nvSpPr>
        <p:spPr bwMode="auto">
          <a:xfrm>
            <a:off x="457200" y="1219200"/>
            <a:ext cx="8228013" cy="4905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Always use external style sheets.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organizational benefits maximized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faster loading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a single style sheet for your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that style sheets make it possible to style the page according to the CSS media type used by the browser.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don't go crazy with CSS</a:t>
            </a:r>
          </a:p>
        </p:txBody>
      </p:sp>
      <p:sp>
        <p:nvSpPr>
          <p:cNvPr id="532482" name="Text Box 2"/>
          <p:cNvSpPr txBox="1">
            <a:spLocks noChangeArrowheads="1"/>
          </p:cNvSpPr>
          <p:nvPr/>
        </p:nvSpPr>
        <p:spPr bwMode="auto">
          <a:xfrm>
            <a:off x="457200" y="1600200"/>
            <a:ext cx="8229600" cy="4921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More than two font families (plus perhaps one for computer code) and your page starts looking like a ransom note.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Gimmicky looking sites will hurt the credibility of you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your site still looks reasonable in your browser when you turn CSS off and reload the page.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screen real estate</a:t>
            </a:r>
          </a:p>
        </p:txBody>
      </p:sp>
      <p:sp>
        <p:nvSpPr>
          <p:cNvPr id="534530" name="Text Box 2"/>
          <p:cNvSpPr txBox="1">
            <a:spLocks noChangeArrowheads="1"/>
          </p:cNvSpPr>
          <p:nvPr/>
        </p:nvSpPr>
        <p:spPr bwMode="auto">
          <a:xfrm>
            <a:off x="457200" y="1570038"/>
            <a:ext cx="8229600" cy="48704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 a screen that displays a web page, as much as possible should be the contents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white space is almost inevitable.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on many pages there is an overload of navigation.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typically ignore navigation, they look straight at the contents, if that is no good, they hit the back button after 2 seconds.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consequences for class site</a:t>
            </a:r>
          </a:p>
        </p:txBody>
      </p:sp>
      <p:sp>
        <p:nvSpPr>
          <p:cNvPr id="53657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students like to have a menu on each page that leads to all other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you have a such a menu, make sure not to link a page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 think that it is enough to have a prominent link to the home page, and let the home page link to the other pages.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resolution-dependent design</a:t>
            </a:r>
          </a:p>
        </p:txBody>
      </p:sp>
      <p:sp>
        <p:nvSpPr>
          <p:cNvPr id="538626" name="Text Box 2"/>
          <p:cNvSpPr txBox="1">
            <a:spLocks noChangeArrowheads="1"/>
          </p:cNvSpPr>
          <p:nvPr/>
        </p:nvSpPr>
        <p:spPr bwMode="auto">
          <a:xfrm>
            <a:off x="457200" y="1600200"/>
            <a:ext cx="8229600" cy="3170238"/>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use fixed width in pixels except perhaps for thin stripes and lines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that design looks good with small and large fonts in the browser.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Provide a print version for long documents.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Watch out for horizontal scrolling on low resolution screen. Users loath it.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381000" y="457200"/>
            <a:ext cx="8229600" cy="5867400"/>
          </a:xfrm>
        </p:spPr>
        <p:txBody>
          <a:bodyPr/>
          <a:lstStyle/>
          <a:p>
            <a:pPr marL="0" indent="0">
              <a:buFont typeface="Arial" charset="0"/>
              <a:buNone/>
            </a:pPr>
            <a:r>
              <a:rPr lang="en-US" sz="2800" smtClean="0"/>
              <a:t>&lt;slide&gt;</a:t>
            </a:r>
          </a:p>
          <a:p>
            <a:pPr marL="0" indent="0">
              <a:buFont typeface="Arial" charset="0"/>
              <a:buNone/>
            </a:pPr>
            <a:r>
              <a:rPr lang="en-US" sz="2800" smtClean="0"/>
              <a:t> &lt;title&gt;why bother?&lt;/title&gt;</a:t>
            </a:r>
          </a:p>
          <a:p>
            <a:pPr marL="0" indent="0">
              <a:buFont typeface="Arial" charset="0"/>
              <a:buNone/>
            </a:pPr>
            <a:r>
              <a:rPr lang="en-US" sz="2800" smtClean="0"/>
              <a:t> &lt;bullet&gt;Markup can be used to set out the structure of a textual document. &lt;/bullet&gt;</a:t>
            </a:r>
          </a:p>
          <a:p>
            <a:pPr marL="0" indent="0">
              <a:buFont typeface="Arial" charset="0"/>
              <a:buNone/>
            </a:pPr>
            <a:r>
              <a:rPr lang="en-US" sz="2800" smtClean="0"/>
              <a:t>&lt;bullet&gt;Let me put two examples on the next two slides.</a:t>
            </a:r>
          </a:p>
          <a:p>
            <a:pPr marL="457200" lvl="1" indent="0">
              <a:buFont typeface="Arial" charset="0"/>
              <a:buNone/>
            </a:pPr>
            <a:r>
              <a:rPr lang="en-US" smtClean="0"/>
              <a:t>&lt;bullet&gt;The first uses XML syntax.&lt;/bullet&gt;</a:t>
            </a:r>
          </a:p>
          <a:p>
            <a:pPr marL="457200" lvl="1" indent="0">
              <a:buFont typeface="Arial" charset="0"/>
              <a:buNone/>
            </a:pPr>
            <a:r>
              <a:rPr lang="en-US" smtClean="0"/>
              <a:t>&lt;bullet&gt;The second uses LaTeX syntax.&lt;/bullet&gt;</a:t>
            </a:r>
          </a:p>
          <a:p>
            <a:pPr marL="0" indent="0">
              <a:buFont typeface="Arial" charset="0"/>
              <a:buNone/>
            </a:pPr>
            <a:r>
              <a:rPr lang="en-US" sz="2800" smtClean="0"/>
              <a:t>&lt;/bullet&gt;</a:t>
            </a:r>
          </a:p>
          <a:p>
            <a:pPr marL="0" indent="0">
              <a:buFont typeface="Arial" charset="0"/>
              <a:buNone/>
            </a:pPr>
            <a:r>
              <a:rPr lang="en-US" sz="2800" smtClean="0"/>
              <a:t>&lt;/slide&gt;</a:t>
            </a:r>
          </a:p>
          <a:p>
            <a:pPr marL="0" indent="0">
              <a:buFont typeface="Arial" charset="0"/>
              <a:buNone/>
            </a:pPr>
            <a:endParaRPr lang="en-US" sz="2800" smtClean="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never have text in graphics</a:t>
            </a:r>
          </a:p>
        </p:txBody>
      </p:sp>
      <p:sp>
        <p:nvSpPr>
          <p:cNvPr id="540674" name="Text Box 2"/>
          <p:cNvSpPr txBox="1">
            <a:spLocks noChangeArrowheads="1"/>
          </p:cNvSpPr>
          <p:nvPr/>
        </p:nvSpPr>
        <p:spPr bwMode="auto">
          <a:xfrm>
            <a:off x="457200" y="1600200"/>
            <a:ext cx="8228013" cy="25781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 readable by non-visual browsers.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Hidden from search engines.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Takes a long time to load.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Scales badly for people with a bad vision.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legibility</a:t>
            </a:r>
          </a:p>
        </p:txBody>
      </p:sp>
      <p:sp>
        <p:nvSpPr>
          <p:cNvPr id="542722" name="Text Box 2"/>
          <p:cNvSpPr txBox="1">
            <a:spLocks noChangeArrowheads="1"/>
          </p:cNvSpPr>
          <p:nvPr/>
        </p:nvSpPr>
        <p:spPr bwMode="auto">
          <a:xfrm>
            <a:off x="457200" y="1600200"/>
            <a:ext cx="8229600" cy="4541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high color contrast.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plain or very subtle background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the text stand still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zooming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blinking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moving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Left-align almost always.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 all uppercase, it reads 10% slower.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animation</a:t>
            </a:r>
          </a:p>
        </p:txBody>
      </p:sp>
      <p:sp>
        <p:nvSpPr>
          <p:cNvPr id="544770" name="Text Box 2"/>
          <p:cNvSpPr txBox="1">
            <a:spLocks noChangeArrowheads="1"/>
          </p:cNvSpPr>
          <p:nvPr/>
        </p:nvSpPr>
        <p:spPr bwMode="auto">
          <a:xfrm>
            <a:off x="457200" y="1219200"/>
            <a:ext cx="8229600" cy="4906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Animal instinct draws human attention to moving things.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 moving image is a killer for reading, if you must have it, have it spin only a few times.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Scrolling marquees are an exemplary disaster.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users identify moving contents with useless contents.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ext Box 1"/>
          <p:cNvSpPr txBox="1">
            <a:spLocks noChangeArrowheads="1"/>
          </p:cNvSpPr>
          <p:nvPr/>
        </p:nvSpPr>
        <p:spPr bwMode="auto">
          <a:xfrm>
            <a:off x="457200" y="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watch response times</a:t>
            </a:r>
          </a:p>
        </p:txBody>
      </p:sp>
      <p:sp>
        <p:nvSpPr>
          <p:cNvPr id="546818" name="Text Box 2"/>
          <p:cNvSpPr txBox="1">
            <a:spLocks noChangeArrowheads="1"/>
          </p:cNvSpPr>
          <p:nvPr/>
        </p:nvSpPr>
        <p:spPr bwMode="auto">
          <a:xfrm>
            <a:off x="228600" y="1066800"/>
            <a:ext cx="8686800" cy="544671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a:t>
            </a:r>
            <a:r>
              <a:rPr lang="en-US" sz="2800" u="sng">
                <a:solidFill>
                  <a:srgbClr val="FFFFFF"/>
                </a:solidFill>
                <a:latin typeface="Calibri" pitchFamily="34" charset="0"/>
              </a:rPr>
              <a:t>loath</a:t>
            </a:r>
            <a:r>
              <a:rPr lang="en-US" sz="2800">
                <a:solidFill>
                  <a:srgbClr val="FFFFFF"/>
                </a:solidFill>
                <a:latin typeface="Calibri" pitchFamily="34" charset="0"/>
              </a:rPr>
              <a:t> waiting for downloads.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Classic research by Mille in 1968 found: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delay below 0.1 second means instantaneous reaction to the user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1 second is the limit for the user's train of thought not to be disrupted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10 seconds is the limit to keep the user interested, otherwise they will start a parallel task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Low variability of responses is also important but the Web is notoriously poor for this.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factors affecting speed</a:t>
            </a:r>
          </a:p>
        </p:txBody>
      </p:sp>
      <p:sp>
        <p:nvSpPr>
          <p:cNvPr id="548866" name="Text Box 2"/>
          <p:cNvSpPr txBox="1">
            <a:spLocks noChangeArrowheads="1"/>
          </p:cNvSpPr>
          <p:nvPr/>
        </p:nvSpPr>
        <p:spPr bwMode="auto">
          <a:xfrm>
            <a:off x="457200" y="1600200"/>
            <a:ext cx="8229600" cy="326231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user’s perceived speed depends on the weakest of the following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throughput of the server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server’s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speed of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user’s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rendering speed of the computer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making speedy pages</a:t>
            </a:r>
          </a:p>
        </p:txBody>
      </p:sp>
      <p:sp>
        <p:nvSpPr>
          <p:cNvPr id="550914" name="Text Box 2"/>
          <p:cNvSpPr txBox="1">
            <a:spLocks noChangeArrowheads="1"/>
          </p:cNvSpPr>
          <p:nvPr/>
        </p:nvSpPr>
        <p:spPr bwMode="auto">
          <a:xfrm>
            <a:off x="457200" y="12954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Keep page sizes small.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Reduce use of graphics.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multimedia only when it adds to the user's understanding.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the same image several times on the site.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that the / appears at the end of the URL for directories.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get some meaning out fast</a:t>
            </a:r>
          </a:p>
        </p:txBody>
      </p:sp>
      <p:sp>
        <p:nvSpPr>
          <p:cNvPr id="31437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fontAlgn="auto">
              <a:lnSpc>
                <a:spcPct val="104000"/>
              </a:lnSpc>
              <a:spcBef>
                <a:spcPts val="7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a:solidFill>
                  <a:srgbClr val="FFFFFF"/>
                </a:solidFill>
                <a:latin typeface="+mn-lt"/>
              </a:rPr>
              <a:t>What matters most is the time until the user sees something that makes sense.</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Top of the page should be meaningful without images having been downloaded.</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Use meaningful alt= attribute for images.</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Set width= and height= attributes of &lt;</a:t>
            </a:r>
            <a:r>
              <a:rPr lang="en-US" sz="2400" dirty="0" err="1">
                <a:solidFill>
                  <a:srgbClr val="FFFFFF"/>
                </a:solidFill>
                <a:latin typeface="+mn-lt"/>
              </a:rPr>
              <a:t>img</a:t>
            </a:r>
            <a:r>
              <a:rPr lang="en-US" sz="2400" dirty="0">
                <a:solidFill>
                  <a:srgbClr val="FFFFFF"/>
                </a:solidFill>
                <a:latin typeface="+mn-lt"/>
              </a:rPr>
              <a:t>/&gt; to real size of the image so that the user agent can build the page quickly. </a:t>
            </a:r>
          </a:p>
          <a:p>
            <a:pPr marL="276225"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Do not use </a:t>
            </a:r>
            <a:r>
              <a:rPr lang="en-US" sz="2400">
                <a:solidFill>
                  <a:srgbClr val="FFFFFF"/>
                </a:solidFill>
                <a:latin typeface="+mn-lt"/>
              </a:rPr>
              <a:t>scaled images.</a:t>
            </a:r>
            <a:endParaRPr lang="en-US" sz="2400" dirty="0">
              <a:solidFill>
                <a:srgbClr val="FFFFFF"/>
              </a:solidFill>
              <a:latin typeface="+mn-l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 speed killer: tables</a:t>
            </a:r>
          </a:p>
        </p:txBody>
      </p:sp>
      <p:sp>
        <p:nvSpPr>
          <p:cNvPr id="555010" name="Text Box 2"/>
          <p:cNvSpPr txBox="1">
            <a:spLocks noChangeArrowheads="1"/>
          </p:cNvSpPr>
          <p:nvPr/>
        </p:nvSpPr>
        <p:spPr bwMode="auto">
          <a:xfrm>
            <a:off x="457200" y="1600200"/>
            <a:ext cx="8228013" cy="50053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Large tables, unless specially constructed, take time to build because the browser has to read the whole table first.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data is tabular of course.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tables should not be used to coerce the display of elements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Cut down on table complexity.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top table should be particularly easy.</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&lt;title&gt;</a:t>
            </a:r>
          </a:p>
        </p:txBody>
      </p:sp>
      <p:sp>
        <p:nvSpPr>
          <p:cNvPr id="55705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Needs to be cleverly chosen to summarize the page in a contents of a web search engine. The search engine will use it as anchor text.</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Between 40 to 60 chars long</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Different pages in a site should each have their own title.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welcome</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"a" "the" etc..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metadata</a:t>
            </a:r>
          </a:p>
        </p:txBody>
      </p:sp>
      <p:sp>
        <p:nvSpPr>
          <p:cNvPr id="559106" name="Text Box 2"/>
          <p:cNvSpPr txBox="1">
            <a:spLocks noChangeArrowheads="1"/>
          </p:cNvSpPr>
          <p:nvPr/>
        </p:nvSpPr>
        <p:spPr bwMode="auto">
          <a:xfrm>
            <a:off x="457200" y="1600200"/>
            <a:ext cx="8229600" cy="48704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only known metadata that I know of is used by Google is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&lt;meta name="description" value="</a:t>
            </a:r>
            <a:r>
              <a:rPr lang="en-US" sz="2800" i="1">
                <a:solidFill>
                  <a:srgbClr val="FFFFFF"/>
                </a:solidFill>
                <a:latin typeface="Calibri" pitchFamily="34" charset="0"/>
              </a:rPr>
              <a:t>foo</a:t>
            </a:r>
            <a:r>
              <a:rPr lang="en-US" sz="2800">
                <a:solidFill>
                  <a:srgbClr val="FFFFFF"/>
                </a:solidFill>
                <a:latin typeface="Calibri" pitchFamily="34" charset="0"/>
              </a:rPr>
              <a: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foo</a:t>
            </a:r>
            <a:r>
              <a:rPr lang="en-US" sz="2800">
                <a:solidFill>
                  <a:srgbClr val="FFFFFF"/>
                </a:solidFill>
                <a:latin typeface="Calibri" pitchFamily="34" charset="0"/>
              </a:rPr>
              <a:t> is a description of the length of a Google snippet.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search Google for “Krichel” and look at the snippet of the first result. It is not your normal snippet.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rtlCol="0">
            <a:normAutofit fontScale="92500" lnSpcReduction="10000"/>
          </a:bodyPr>
          <a:lstStyle/>
          <a:p>
            <a:pPr marL="0" indent="0" fontAlgn="auto">
              <a:spcAft>
                <a:spcPts val="0"/>
              </a:spcAft>
              <a:buFont typeface="Arial" pitchFamily="34" charset="0"/>
              <a:buNone/>
              <a:defRPr/>
            </a:pPr>
            <a:r>
              <a:rPr lang="en-US" dirty="0" smtClean="0"/>
              <a:t>\begin{frame}{why bother?}</a:t>
            </a:r>
            <a:endParaRPr lang="en-US" dirty="0"/>
          </a:p>
          <a:p>
            <a:pPr marL="0" indent="0" fontAlgn="auto">
              <a:spcAft>
                <a:spcPts val="0"/>
              </a:spcAft>
              <a:buFont typeface="Arial" pitchFamily="34" charset="0"/>
              <a:buNone/>
              <a:defRPr/>
            </a:pPr>
            <a:r>
              <a:rPr lang="en-US" dirty="0"/>
              <a:t>  \begin{itemize}</a:t>
            </a:r>
          </a:p>
          <a:p>
            <a:pPr marL="0" indent="0" fontAlgn="auto">
              <a:spcAft>
                <a:spcPts val="0"/>
              </a:spcAft>
              <a:buFont typeface="Arial" pitchFamily="34" charset="0"/>
              <a:buNone/>
              <a:defRPr/>
            </a:pPr>
            <a:r>
              <a:rPr lang="en-US" dirty="0"/>
              <a:t>  \item </a:t>
            </a:r>
            <a:r>
              <a:rPr lang="en-US" dirty="0" smtClean="0"/>
              <a:t>Markup </a:t>
            </a:r>
            <a:r>
              <a:rPr lang="en-US" dirty="0"/>
              <a:t>can be used to set out the structure of a textual document. </a:t>
            </a:r>
          </a:p>
          <a:p>
            <a:pPr marL="0" indent="0" fontAlgn="auto">
              <a:spcAft>
                <a:spcPts val="0"/>
              </a:spcAft>
              <a:buFont typeface="Arial" pitchFamily="34" charset="0"/>
              <a:buNone/>
              <a:defRPr/>
            </a:pPr>
            <a:r>
              <a:rPr lang="en-US" dirty="0"/>
              <a:t>  \item </a:t>
            </a:r>
            <a:r>
              <a:rPr lang="en-US" dirty="0" smtClean="0"/>
              <a:t>Let </a:t>
            </a:r>
            <a:r>
              <a:rPr lang="en-US" dirty="0"/>
              <a:t>me put two examples on the next two slides.</a:t>
            </a:r>
          </a:p>
          <a:p>
            <a:pPr marL="0" indent="0" fontAlgn="auto">
              <a:spcAft>
                <a:spcPts val="0"/>
              </a:spcAft>
              <a:buFont typeface="Arial" pitchFamily="34" charset="0"/>
              <a:buNone/>
              <a:defRPr/>
            </a:pPr>
            <a:r>
              <a:rPr lang="en-US" dirty="0"/>
              <a:t>    \begin{itemize}</a:t>
            </a:r>
          </a:p>
          <a:p>
            <a:pPr marL="0" indent="0" fontAlgn="auto">
              <a:spcAft>
                <a:spcPts val="0"/>
              </a:spcAft>
              <a:buFont typeface="Arial" pitchFamily="34" charset="0"/>
              <a:buNone/>
              <a:defRPr/>
            </a:pPr>
            <a:r>
              <a:rPr lang="en-US" dirty="0"/>
              <a:t>    \item </a:t>
            </a:r>
            <a:r>
              <a:rPr lang="en-US" dirty="0" smtClean="0"/>
              <a:t>The </a:t>
            </a:r>
            <a:r>
              <a:rPr lang="en-US" dirty="0"/>
              <a:t>first uses </a:t>
            </a:r>
            <a:r>
              <a:rPr lang="en-US" dirty="0" smtClean="0"/>
              <a:t>XML </a:t>
            </a:r>
            <a:r>
              <a:rPr lang="en-US" dirty="0"/>
              <a:t>syntax</a:t>
            </a:r>
            <a:r>
              <a:rPr lang="en-US" dirty="0" smtClean="0"/>
              <a:t>.</a:t>
            </a:r>
            <a:endParaRPr lang="en-US" dirty="0"/>
          </a:p>
          <a:p>
            <a:pPr marL="0" indent="0" fontAlgn="auto">
              <a:spcAft>
                <a:spcPts val="0"/>
              </a:spcAft>
              <a:buFont typeface="Arial" pitchFamily="34" charset="0"/>
              <a:buNone/>
              <a:defRPr/>
            </a:pPr>
            <a:r>
              <a:rPr lang="en-US" dirty="0"/>
              <a:t>    \</a:t>
            </a:r>
            <a:r>
              <a:rPr lang="en-US" dirty="0" smtClean="0"/>
              <a:t>item The second uses </a:t>
            </a:r>
            <a:r>
              <a:rPr lang="en-US" dirty="0" err="1"/>
              <a:t>uses</a:t>
            </a:r>
            <a:r>
              <a:rPr lang="en-US" dirty="0"/>
              <a:t> </a:t>
            </a:r>
            <a:r>
              <a:rPr lang="en-US" dirty="0" smtClean="0"/>
              <a:t> </a:t>
            </a:r>
            <a:r>
              <a:rPr lang="en-US" dirty="0" err="1" smtClean="0"/>
              <a:t>LaTeX</a:t>
            </a:r>
            <a:r>
              <a:rPr lang="en-US" dirty="0" smtClean="0"/>
              <a:t> </a:t>
            </a:r>
            <a:r>
              <a:rPr lang="en-US" dirty="0"/>
              <a:t>syntax</a:t>
            </a:r>
            <a:r>
              <a:rPr lang="en-US" dirty="0" smtClean="0"/>
              <a:t>.</a:t>
            </a:r>
            <a:endParaRPr lang="en-US" dirty="0"/>
          </a:p>
          <a:p>
            <a:pPr marL="0" indent="0" fontAlgn="auto">
              <a:spcAft>
                <a:spcPts val="0"/>
              </a:spcAft>
              <a:buFont typeface="Arial" pitchFamily="34" charset="0"/>
              <a:buNone/>
              <a:defRPr/>
            </a:pPr>
            <a:r>
              <a:rPr lang="en-US" dirty="0"/>
              <a:t>    \end{itemize}</a:t>
            </a:r>
          </a:p>
          <a:p>
            <a:pPr marL="0" indent="0" fontAlgn="auto">
              <a:spcAft>
                <a:spcPts val="0"/>
              </a:spcAft>
              <a:buFont typeface="Arial" pitchFamily="34" charset="0"/>
              <a:buNone/>
              <a:defRPr/>
            </a:pPr>
            <a:r>
              <a:rPr lang="en-US" dirty="0"/>
              <a:t>  \end{itemize}</a:t>
            </a:r>
          </a:p>
          <a:p>
            <a:pPr marL="0" indent="0" fontAlgn="auto">
              <a:spcAft>
                <a:spcPts val="0"/>
              </a:spcAft>
              <a:buFont typeface="Arial" pitchFamily="34" charset="0"/>
              <a:buNone/>
              <a:defRPr/>
            </a:pPr>
            <a:r>
              <a:rPr lang="en-US" dirty="0"/>
              <a:t>\end{frame}</a:t>
            </a:r>
          </a:p>
          <a:p>
            <a:pPr marL="0" indent="0"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new browser windows</a:t>
            </a:r>
          </a:p>
        </p:txBody>
      </p:sp>
      <p:sp>
        <p:nvSpPr>
          <p:cNvPr id="56115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can be done with javascript.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are mostly thought of to be a pain by users. Therefore they should be avoided.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know that there is a "back"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One potential exception is when dealing with dealing with PDF files, or other media that requires a special application.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 forget Flash</a:t>
            </a:r>
          </a:p>
        </p:txBody>
      </p:sp>
      <p:sp>
        <p:nvSpPr>
          <p:cNvPr id="56320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Flash is a proprietary software that allows for conventional graphical user interface application on the Web.</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Mainly used for splash screens, something that users hate.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Flash should not be used to animate the contents either, most users equate animated contents with useless contents.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and finally: no frames </a:t>
            </a:r>
          </a:p>
        </p:txBody>
      </p:sp>
      <p:sp>
        <p:nvSpPr>
          <p:cNvPr id="565250" name="Text Box 2"/>
          <p:cNvSpPr txBox="1">
            <a:spLocks noChangeArrowheads="1"/>
          </p:cNvSpPr>
          <p:nvPr/>
        </p:nvSpPr>
        <p:spPr bwMode="auto">
          <a:xfrm>
            <a:off x="152400" y="1295400"/>
            <a:ext cx="8763000" cy="4832350"/>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add navigation/decoration to the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Pages in frames can not be bookmarked.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well-known issues with indexing framed pages. Users would typically see the current frame without the surrounding frame. This is called a black hole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Useful as an el cheapo aid for incompetent web architects unfamiliar with SSI, CGI, or PHP.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Text Box 1"/>
          <p:cNvSpPr txBox="1">
            <a:spLocks noChangeArrowheads="1"/>
          </p:cNvSpPr>
          <p:nvPr/>
        </p:nvSpPr>
        <p:spPr bwMode="auto">
          <a:xfrm>
            <a:off x="533400" y="2667000"/>
            <a:ext cx="8228013"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reduce the number of words</a:t>
            </a:r>
          </a:p>
        </p:txBody>
      </p:sp>
      <p:sp>
        <p:nvSpPr>
          <p:cNvPr id="56934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general principle is to write as short and simply as possible.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hold particularly for top-level and navigational page.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length of lower-level “destination” pages is less of a problem.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write cross-culturally</a:t>
            </a:r>
          </a:p>
        </p:txBody>
      </p:sp>
      <p:sp>
        <p:nvSpPr>
          <p:cNvPr id="571394" name="Text Box 2"/>
          <p:cNvSpPr txBox="1">
            <a:spLocks noChangeArrowheads="1"/>
          </p:cNvSpPr>
          <p:nvPr/>
        </p:nvSpPr>
        <p:spPr bwMode="auto">
          <a:xfrm>
            <a:off x="457200" y="1295400"/>
            <a:ext cx="8228013" cy="5105400"/>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simple short words.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short sentences.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common terms rather than made-up words. This also improves search-engine visibility.</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Avoid at all cost</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humour</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metaphors</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puns</a:t>
            </a:r>
          </a:p>
          <a:p>
            <a:pPr marL="330200" indent="-317500">
              <a:lnSpc>
                <a:spcPct val="9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unless your audience is very local.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write little but well</a:t>
            </a:r>
          </a:p>
        </p:txBody>
      </p:sp>
      <p:sp>
        <p:nvSpPr>
          <p:cNvPr id="57344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scannable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Use bullet points and/or enumerations.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Highlight key terms without risking them to appear as 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to the point as opposed to marketese.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Answer users’ questions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You have to anticipate them.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Image you will be the user.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no happy talk</a:t>
            </a:r>
          </a:p>
        </p:txBody>
      </p:sp>
      <p:sp>
        <p:nvSpPr>
          <p:cNvPr id="57549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Everyone hates stuff like</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Welcome to our award-winning web site. We hope that you have a enjoyable time while you are with us. You can click on any underlined word to navigate from one page to another…</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how many times do we have to read such nonsense!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keep to the subject level</a:t>
            </a:r>
          </a:p>
        </p:txBody>
      </p:sp>
      <p:sp>
        <p:nvSpPr>
          <p:cNvPr id="577538" name="Text Box 2"/>
          <p:cNvSpPr txBox="1">
            <a:spLocks noChangeArrowheads="1"/>
          </p:cNvSpPr>
          <p:nvPr/>
        </p:nvSpPr>
        <p:spPr bwMode="auto">
          <a:xfrm>
            <a:off x="457200" y="1219200"/>
            <a:ext cx="8305800" cy="5181600"/>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about your subject; even if the text contains links. </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u="sng">
                <a:solidFill>
                  <a:srgbClr val="FFFFFF"/>
                </a:solidFill>
                <a:latin typeface="Calibri" pitchFamily="34" charset="0"/>
              </a:rPr>
              <a:t>Thomas Krichel</a:t>
            </a:r>
            <a:r>
              <a:rPr lang="en-US" sz="2800">
                <a:solidFill>
                  <a:srgbClr val="FFFFFF"/>
                </a:solidFill>
                <a:latin typeface="Calibri" pitchFamily="34" charset="0"/>
              </a:rPr>
              <a:t> is known as the creator of </a:t>
            </a:r>
            <a:r>
              <a:rPr lang="en-US" sz="2800" u="sng">
                <a:solidFill>
                  <a:srgbClr val="FFFFFF"/>
                </a:solidFill>
                <a:latin typeface="Calibri" pitchFamily="34" charset="0"/>
              </a:rPr>
              <a:t>RePEc</a:t>
            </a:r>
            <a:r>
              <a:rPr lang="en-US" sz="2800">
                <a:solidFill>
                  <a:srgbClr val="FFFFFF"/>
                </a:solidFill>
                <a:latin typeface="Calibri" pitchFamily="34" charset="0"/>
              </a:rPr>
              <a:t>, a large digital library for academic economics.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Do not write about the reader’s movements,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neither in terms of changing servers or visiting resources</a:t>
            </a:r>
          </a:p>
          <a:p>
            <a:pPr marL="330200" indent="-317500">
              <a:lnSpc>
                <a:spcPct val="12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Go to the home page of </a:t>
            </a:r>
            <a:r>
              <a:rPr lang="en-US" sz="2800" u="sng">
                <a:solidFill>
                  <a:srgbClr val="FFFFFF"/>
                </a:solidFill>
                <a:latin typeface="Calibri" pitchFamily="34" charset="0"/>
              </a:rPr>
              <a:t>Thomas Krichel</a:t>
            </a:r>
            <a:r>
              <a:rPr lang="en-US" sz="2800">
                <a:solidFill>
                  <a:srgbClr val="FFFFFF"/>
                </a:solidFill>
                <a:latin typeface="Calibri" pitchFamily="34" charset="0"/>
              </a:rPr>
              <a:t>.</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Nor in terms of interactions with their user interface</a:t>
            </a:r>
          </a:p>
          <a:p>
            <a:pPr marL="330200" indent="-317500">
              <a:lnSpc>
                <a:spcPct val="12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Click </a:t>
            </a:r>
            <a:r>
              <a:rPr lang="en-US" sz="2800" u="sng">
                <a:solidFill>
                  <a:srgbClr val="FFFFFF"/>
                </a:solidFill>
                <a:latin typeface="Calibri" pitchFamily="34" charset="0"/>
              </a:rPr>
              <a:t>here</a:t>
            </a:r>
            <a:r>
              <a:rPr lang="en-US" sz="2800">
                <a:solidFill>
                  <a:srgbClr val="FFFFFF"/>
                </a:solidFill>
                <a:latin typeface="Calibri" pitchFamily="34" charset="0"/>
              </a:rPr>
              <a:t> to visit Thomas Krichel’s home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document rather than subject talk</a:t>
            </a:r>
          </a:p>
        </p:txBody>
      </p:sp>
      <p:sp>
        <p:nvSpPr>
          <p:cNvPr id="57958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is…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is…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Point your browser at…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Press this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Select this link…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60338" y="225425"/>
            <a:ext cx="89154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SGML DTD?</a:t>
            </a:r>
            <a:r>
              <a:rPr lang="ru-RU" sz="4000">
                <a:solidFill>
                  <a:srgbClr val="E3EBF1"/>
                </a:solidFill>
                <a:latin typeface="Calibri" pitchFamily="34" charset="0"/>
              </a:rPr>
              <a:t>‏</a:t>
            </a:r>
          </a:p>
        </p:txBody>
      </p:sp>
      <p:sp>
        <p:nvSpPr>
          <p:cNvPr id="61442" name="Text Box 2"/>
          <p:cNvSpPr txBox="1">
            <a:spLocks noChangeArrowheads="1"/>
          </p:cNvSpPr>
          <p:nvPr/>
        </p:nvSpPr>
        <p:spPr bwMode="auto">
          <a:xfrm>
            <a:off x="381000" y="1371600"/>
            <a:ext cx="8415338" cy="509428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SGML is the standard generalized markup language, an old markup language.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A DTD is a document type definition.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An SGML DTD is a document </a:t>
            </a:r>
            <a:r>
              <a:rPr lang="ru-RU" sz="3200">
                <a:solidFill>
                  <a:srgbClr val="FFFFFF"/>
                </a:solidFill>
                <a:latin typeface="Calibri" pitchFamily="34" charset="0"/>
              </a:rPr>
              <a:t>language that describes </a:t>
            </a:r>
            <a:r>
              <a:rPr lang="en-US" sz="3200">
                <a:solidFill>
                  <a:srgbClr val="FFFFFF"/>
                </a:solidFill>
                <a:latin typeface="Calibri" pitchFamily="34" charset="0"/>
              </a:rPr>
              <a:t>an SGML document type.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The type of document described in the HTML DTD is called a web page.</a:t>
            </a:r>
            <a:endParaRPr lang="ru-RU"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bad words</a:t>
            </a:r>
          </a:p>
        </p:txBody>
      </p:sp>
      <p:sp>
        <p:nvSpPr>
          <p:cNvPr id="581634" name="Text Box 2"/>
          <p:cNvSpPr txBox="1">
            <a:spLocks noChangeArrowheads="1"/>
          </p:cNvSpPr>
          <p:nvPr/>
        </p:nvSpPr>
        <p:spPr bwMode="auto">
          <a:xfrm>
            <a:off x="457200" y="1600200"/>
            <a:ext cx="8228013" cy="47386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stuff				and more</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something the author does not know or care about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under construction</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If this is the only thing on the page and the page has no meaningful information, it should not be linked to. Otherwise, leave it 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view</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you mean: read</a:t>
            </a:r>
          </a:p>
          <a:p>
            <a:pPr marL="330200" indent="-317500">
              <a:lnSpc>
                <a:spcPct val="104000"/>
              </a:lnSpc>
              <a:spcBef>
                <a:spcPts val="7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meaningless buzzwords</a:t>
            </a:r>
          </a:p>
        </p:txBody>
      </p:sp>
      <p:sp>
        <p:nvSpPr>
          <p:cNvPr id="583682" name="Text Box 2"/>
          <p:cNvSpPr txBox="1">
            <a:spLocks noChangeArrowheads="1"/>
          </p:cNvSpPr>
          <p:nvPr/>
        </p:nvSpPr>
        <p:spPr bwMode="auto">
          <a:xfrm>
            <a:off x="457200" y="1600200"/>
            <a:ext cx="8228013" cy="46751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award-winning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check it out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cool</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cutting-edge</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hot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hotlist of cool site/links</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neat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one-stop-shop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overused and often redundant</a:t>
            </a:r>
          </a:p>
        </p:txBody>
      </p:sp>
      <p:sp>
        <p:nvSpPr>
          <p:cNvPr id="585730" name="Text Box 2"/>
          <p:cNvSpPr txBox="1">
            <a:spLocks noChangeArrowheads="1"/>
          </p:cNvSpPr>
          <p:nvPr/>
        </p:nvSpPr>
        <p:spPr bwMode="auto">
          <a:xfrm>
            <a:off x="457200" y="1600200"/>
            <a:ext cx="8228013" cy="4325938"/>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available		</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offered</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current</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currently</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feel free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online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welcome to</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note that			note how</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your as in “your guide 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word “provides”</a:t>
            </a:r>
          </a:p>
        </p:txBody>
      </p:sp>
      <p:sp>
        <p:nvSpPr>
          <p:cNvPr id="58777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of the time it is redundant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 list -&gt; lists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 description -&gt; describes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an overview -&gt; surveys, introduces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visual hierarchy </a:t>
            </a:r>
          </a:p>
        </p:txBody>
      </p:sp>
      <p:sp>
        <p:nvSpPr>
          <p:cNvPr id="589826" name="Text Box 2"/>
          <p:cNvSpPr txBox="1">
            <a:spLocks noChangeArrowheads="1"/>
          </p:cNvSpPr>
          <p:nvPr/>
        </p:nvSpPr>
        <p:spPr bwMode="auto">
          <a:xfrm>
            <a:off x="457200" y="1600200"/>
            <a:ext cx="8228013" cy="47386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Create clear visual hierarchy.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more important something is, the more prominent it should be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things that relate logically should relate visually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things that are part of something else should be nested visually within 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Break pages into separate parts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Reduce visual noise.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ensure scannability</a:t>
            </a:r>
          </a:p>
        </p:txBody>
      </p:sp>
      <p:sp>
        <p:nvSpPr>
          <p:cNvPr id="591874" name="Text Box 2"/>
          <p:cNvSpPr txBox="1">
            <a:spLocks noChangeArrowheads="1"/>
          </p:cNvSpPr>
          <p:nvPr/>
        </p:nvSpPr>
        <p:spPr bwMode="auto">
          <a:xfrm>
            <a:off x="533400" y="1447800"/>
            <a:ext cx="8229600" cy="4953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Structure pages with 2 or 3 levels of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may want to highlight keywords in some way, but not in any way that they could be confused with hyperlinks.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meaningful, rather than cute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one idea per paragraph.</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dating</a:t>
            </a:r>
          </a:p>
        </p:txBody>
      </p:sp>
      <p:sp>
        <p:nvSpPr>
          <p:cNvPr id="59392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is useful for you to date contents, especially for pages that describe events or a state of the art.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looks VERY bad on you for your readers to read about dates in the past referred to in the future tense. Try to avoid this, for example by making dated event tabular.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Or better, do LIS651.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a:t>
            </a:r>
          </a:p>
        </p:txBody>
      </p:sp>
      <p:sp>
        <p:nvSpPr>
          <p:cNvPr id="59597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link to a page that just says “under construction”, or worse that adds “come and check again soon”.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link a page to itself.</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obvious what is a link in your document. It is best not to be smart with styling links.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non-standard link appearance</a:t>
            </a:r>
          </a:p>
        </p:txBody>
      </p:sp>
      <p:sp>
        <p:nvSpPr>
          <p:cNvPr id="59801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needs to be obvious what is a link.</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Visited links and non-visited links need to contrast visually.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 page must not link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Some experts advise against links within pages. They say that users expect a link to go to a different page.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anchor text</a:t>
            </a:r>
          </a:p>
        </p:txBody>
      </p:sp>
      <p:sp>
        <p:nvSpPr>
          <p:cNvPr id="600066" name="Text Box 2"/>
          <p:cNvSpPr txBox="1">
            <a:spLocks noChangeArrowheads="1"/>
          </p:cNvSpPr>
          <p:nvPr/>
        </p:nvSpPr>
        <p:spPr bwMode="auto">
          <a:xfrm>
            <a:off x="457200" y="1371600"/>
            <a:ext cx="8228013" cy="51069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When writing anchors it is particularly tempting to deviate from the subject.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Anchor text should make sense out contents.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should not be a verb phrase.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possible, the anchor should be the natural title of the next page.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304800"/>
            <a:ext cx="8229600" cy="808038"/>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course resources</a:t>
            </a:r>
          </a:p>
        </p:txBody>
      </p:sp>
      <p:sp>
        <p:nvSpPr>
          <p:cNvPr id="18434" name="Text Box 2"/>
          <p:cNvSpPr txBox="1">
            <a:spLocks noChangeArrowheads="1"/>
          </p:cNvSpPr>
          <p:nvPr/>
        </p:nvSpPr>
        <p:spPr bwMode="auto">
          <a:xfrm>
            <a:off x="457200" y="1447800"/>
            <a:ext cx="8305800" cy="4953000"/>
          </a:xfrm>
          <a:prstGeom prst="rect">
            <a:avLst/>
          </a:prstGeom>
          <a:noFill/>
          <a:ln w="9525">
            <a:noFill/>
            <a:round/>
            <a:headEnd/>
            <a:tailEnd/>
          </a:ln>
        </p:spPr>
        <p:txBody>
          <a:bodyPr lIns="90000" tIns="46800" rIns="90000" bIns="46800"/>
          <a:lstStyle/>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course home page is </a:t>
            </a:r>
            <a:r>
              <a:rPr lang="en-US" sz="3200" dirty="0">
                <a:solidFill>
                  <a:srgbClr val="FFFFFF"/>
                </a:solidFill>
                <a:latin typeface="Calibri" pitchFamily="34" charset="0"/>
              </a:rPr>
              <a:t>linked to from </a:t>
            </a:r>
            <a:r>
              <a:rPr lang="en-GB" sz="3200" dirty="0">
                <a:solidFill>
                  <a:srgbClr val="FFFFFF"/>
                </a:solidFill>
                <a:latin typeface="Calibri" pitchFamily="34" charset="0"/>
              </a:rPr>
              <a:t> http://</a:t>
            </a:r>
            <a:r>
              <a:rPr lang="en-GB" sz="3200" dirty="0" smtClean="0">
                <a:solidFill>
                  <a:srgbClr val="FFFFFF"/>
                </a:solidFill>
                <a:latin typeface="Calibri" pitchFamily="34" charset="0"/>
              </a:rPr>
              <a:t>openlib.org/home/krichel/courses</a:t>
            </a:r>
            <a:r>
              <a:rPr lang="en-GB" sz="3200" dirty="0">
                <a:solidFill>
                  <a:srgbClr val="FFFFFF"/>
                </a:solidFill>
                <a:latin typeface="Calibri" pitchFamily="34" charset="0"/>
              </a:rPr>
              <a:t>/.</a:t>
            </a:r>
            <a:endParaRPr lang="en-US" sz="3200" dirty="0">
              <a:solidFill>
                <a:srgbClr val="FFFFFF"/>
              </a:solidFill>
              <a:latin typeface="Calibri" pitchFamily="34" charset="0"/>
            </a:endParaRP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course resource page http://openlib.org/h </a:t>
            </a:r>
            <a:r>
              <a:rPr lang="en-GB" sz="3200" dirty="0" err="1">
                <a:solidFill>
                  <a:srgbClr val="FFFFFF"/>
                </a:solidFill>
                <a:latin typeface="Calibri" pitchFamily="34" charset="0"/>
              </a:rPr>
              <a:t>ome</a:t>
            </a:r>
            <a:r>
              <a:rPr lang="en-GB" sz="3200" dirty="0">
                <a:solidFill>
                  <a:srgbClr val="FFFFFF"/>
                </a:solidFill>
                <a:latin typeface="Calibri" pitchFamily="34" charset="0"/>
              </a:rPr>
              <a:t>/</a:t>
            </a:r>
            <a:r>
              <a:rPr lang="en-GB" sz="3200" dirty="0" err="1">
                <a:solidFill>
                  <a:srgbClr val="FFFFFF"/>
                </a:solidFill>
                <a:latin typeface="Calibri" pitchFamily="34" charset="0"/>
              </a:rPr>
              <a:t>krichel</a:t>
            </a:r>
            <a:r>
              <a:rPr lang="en-GB" sz="3200" dirty="0">
                <a:solidFill>
                  <a:srgbClr val="FFFFFF"/>
                </a:solidFill>
                <a:latin typeface="Calibri" pitchFamily="34" charset="0"/>
              </a:rPr>
              <a:t>/courses/lis650</a:t>
            </a: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class mailing list https://lists-1.liu.edu/ma </a:t>
            </a:r>
            <a:r>
              <a:rPr lang="en-GB" sz="3200" dirty="0" err="1">
                <a:solidFill>
                  <a:srgbClr val="FFFFFF"/>
                </a:solidFill>
                <a:latin typeface="Calibri" pitchFamily="34" charset="0"/>
              </a:rPr>
              <a:t>ilman</a:t>
            </a:r>
            <a:r>
              <a:rPr lang="en-GB" sz="3200" dirty="0">
                <a:solidFill>
                  <a:srgbClr val="FFFFFF"/>
                </a:solidFill>
                <a:latin typeface="Calibri" pitchFamily="34" charset="0"/>
              </a:rPr>
              <a:t>/</a:t>
            </a:r>
            <a:r>
              <a:rPr lang="en-GB" sz="3200" dirty="0" err="1">
                <a:solidFill>
                  <a:srgbClr val="FFFFFF"/>
                </a:solidFill>
                <a:latin typeface="Calibri" pitchFamily="34" charset="0"/>
              </a:rPr>
              <a:t>listinfo</a:t>
            </a:r>
            <a:r>
              <a:rPr lang="en-GB" sz="3200" dirty="0">
                <a:solidFill>
                  <a:srgbClr val="FFFFFF"/>
                </a:solidFill>
                <a:latin typeface="Calibri" pitchFamily="34" charset="0"/>
              </a:rPr>
              <a:t>/cwp-lis650-krichel</a:t>
            </a: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me, write to krichel@openlib.org or </a:t>
            </a:r>
            <a:r>
              <a:rPr lang="en-GB" sz="3200" dirty="0" err="1">
                <a:solidFill>
                  <a:srgbClr val="FFFFFF"/>
                </a:solidFill>
                <a:latin typeface="Calibri" pitchFamily="34" charset="0"/>
              </a:rPr>
              <a:t>skype</a:t>
            </a:r>
            <a:r>
              <a:rPr lang="en-GB" sz="3200" dirty="0">
                <a:solidFill>
                  <a:srgbClr val="FFFFFF"/>
                </a:solidFill>
                <a:latin typeface="Calibri" pitchFamily="34" charset="0"/>
              </a:rPr>
              <a:t> to </a:t>
            </a:r>
            <a:r>
              <a:rPr lang="en-GB" sz="3200" dirty="0" err="1">
                <a:solidFill>
                  <a:srgbClr val="FFFFFF"/>
                </a:solidFill>
                <a:latin typeface="Calibri" pitchFamily="34" charset="0"/>
              </a:rPr>
              <a:t>thomaskrichel</a:t>
            </a:r>
            <a:r>
              <a:rPr lang="en-GB" sz="3200" dirty="0">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what type of information in a DTD?</a:t>
            </a:r>
          </a:p>
        </p:txBody>
      </p:sp>
      <p:sp>
        <p:nvSpPr>
          <p:cNvPr id="63490" name="Content Placeholder 2"/>
          <p:cNvSpPr>
            <a:spLocks noGrp="1"/>
          </p:cNvSpPr>
          <p:nvPr>
            <p:ph idx="1"/>
          </p:nvPr>
        </p:nvSpPr>
        <p:spPr/>
        <p:txBody>
          <a:bodyPr/>
          <a:lstStyle/>
          <a:p>
            <a:r>
              <a:rPr lang="en-US" smtClean="0"/>
              <a:t>Information elements that the document handles, e.g.</a:t>
            </a:r>
          </a:p>
          <a:p>
            <a:pPr lvl="1"/>
            <a:r>
              <a:rPr lang="en-US" smtClean="0"/>
              <a:t>title</a:t>
            </a:r>
          </a:p>
          <a:p>
            <a:pPr lvl="1"/>
            <a:r>
              <a:rPr lang="en-US" smtClean="0"/>
              <a:t>chapter</a:t>
            </a:r>
          </a:p>
          <a:p>
            <a:r>
              <a:rPr lang="en-US" smtClean="0"/>
              <a:t>Relationships between information elements e.g.</a:t>
            </a:r>
          </a:p>
          <a:p>
            <a:pPr lvl="1"/>
            <a:r>
              <a:rPr lang="en-US" smtClean="0"/>
              <a:t>A chapter contains sections.</a:t>
            </a:r>
          </a:p>
          <a:p>
            <a:pPr lvl="1"/>
            <a:r>
              <a:rPr lang="en-US" smtClean="0"/>
              <a:t>A title comes at the top of the document.</a:t>
            </a:r>
          </a:p>
          <a:p>
            <a:endParaRPr lang="en-US" smtClean="0"/>
          </a:p>
          <a:p>
            <a:endParaRPr lang="en-US" smtClean="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mailto: links</a:t>
            </a:r>
          </a:p>
        </p:txBody>
      </p:sp>
      <p:sp>
        <p:nvSpPr>
          <p:cNvPr id="60211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Rarely something is more annoying than following a link just to see you email client fired up because the link was a mailto link.</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it clear that the link is a mail</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Thomas Krichel's email is &lt;a href="mailto:krichel@openlib.org" &gt; krichel@openlib.org&lt;/a&gt;</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Such links invite spammers.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 checking</a:t>
            </a:r>
          </a:p>
        </p:txBody>
      </p:sp>
      <p:sp>
        <p:nvSpPr>
          <p:cNvPr id="604162" name="Text Box 2"/>
          <p:cNvSpPr txBox="1">
            <a:spLocks noChangeArrowheads="1"/>
          </p:cNvSpPr>
          <p:nvPr/>
        </p:nvSpPr>
        <p:spPr bwMode="auto">
          <a:xfrm>
            <a:off x="457200" y="1600200"/>
            <a:ext cx="8228013" cy="38227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need to check your links. There are tools for that. One example is the link evaluator, a Firefox extension, at http://evaluator.openly.com/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Don’t include too many outside links. If they disappear it looks bad on you, rather than the outside site.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users rarely scroll</a:t>
            </a:r>
          </a:p>
        </p:txBody>
      </p:sp>
      <p:sp>
        <p:nvSpPr>
          <p:cNvPr id="606210" name="Text Box 2"/>
          <p:cNvSpPr txBox="1">
            <a:spLocks noChangeArrowheads="1"/>
          </p:cNvSpPr>
          <p:nvPr/>
        </p:nvSpPr>
        <p:spPr bwMode="auto">
          <a:xfrm>
            <a:off x="457200" y="1600200"/>
            <a:ext cx="8229600" cy="5029200"/>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Early studies showed 10% of users would scroll.</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 navigational pages, users will tend to click something they see in the top portion.</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Scrolling navigational pages are bad because users can not see all the options at the same time.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CSS tricks to keep the menu on the site all the time, but watch out for the screen real estate.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chunking</a:t>
            </a:r>
          </a:p>
        </p:txBody>
      </p:sp>
      <p:sp>
        <p:nvSpPr>
          <p:cNvPr id="608258" name="Text Box 2"/>
          <p:cNvSpPr txBox="1">
            <a:spLocks noChangeArrowheads="1"/>
          </p:cNvSpPr>
          <p:nvPr/>
        </p:nvSpPr>
        <p:spPr bwMode="auto">
          <a:xfrm>
            <a:off x="457200" y="1600200"/>
            <a:ext cx="8229600" cy="4800600"/>
          </a:xfrm>
          <a:prstGeom prst="rect">
            <a:avLst/>
          </a:prstGeom>
          <a:noFill/>
          <a:ln w="9525">
            <a:noFill/>
            <a:round/>
            <a:headEnd/>
            <a:tailEnd/>
          </a:ln>
        </p:spPr>
        <p:txBody>
          <a:bodyPr lIns="90000" tIns="46800" rIns="90000" bIns="4680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Just simply splitting a long article by into different parts for linear reading is not good. Mainly newspapers do it for simplicity.</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Devise a strategy of front pages with the important information and back pages linked from the front pages with the detail.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Base the distinction of important and not important stuff on audience analysis.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name</a:t>
            </a:r>
          </a:p>
        </p:txBody>
      </p:sp>
      <p:sp>
        <p:nvSpPr>
          <p:cNvPr id="610306" name="Text Box 2"/>
          <p:cNvSpPr txBox="1">
            <a:spLocks noChangeArrowheads="1"/>
          </p:cNvSpPr>
          <p:nvPr/>
        </p:nvSpPr>
        <p:spPr bwMode="auto">
          <a:xfrm>
            <a:off x="457200" y="1371600"/>
            <a:ext cx="8228013" cy="48895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Every page needs some sort of a name.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should be in the frame of contents that is unique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name needs to be prominent.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name needs to match what users click to get there. Watch out for consistency with links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page name should be close to the &lt;title&gt; of the page.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headline design</a:t>
            </a:r>
          </a:p>
        </p:txBody>
      </p:sp>
      <p:sp>
        <p:nvSpPr>
          <p:cNvPr id="612354" name="Text Box 2"/>
          <p:cNvSpPr txBox="1">
            <a:spLocks noChangeArrowheads="1"/>
          </p:cNvSpPr>
          <p:nvPr/>
        </p:nvSpPr>
        <p:spPr bwMode="auto">
          <a:xfrm>
            <a:off x="457200" y="1295400"/>
            <a:ext cx="8229600" cy="35591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&lt;h1&gt; as top heading, CSS for style adjustment.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Headings must make sense out of context.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Put important words at the beginning of the headline.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Do not start all pages with the same word.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contact or organization information</a:t>
            </a:r>
          </a:p>
        </p:txBody>
      </p:sp>
      <p:sp>
        <p:nvSpPr>
          <p:cNvPr id="614402" name="Text Box 2"/>
          <p:cNvSpPr txBox="1">
            <a:spLocks noChangeArrowheads="1"/>
          </p:cNvSpPr>
          <p:nvPr/>
        </p:nvSpPr>
        <p:spPr bwMode="auto">
          <a:xfrm>
            <a:off x="457200" y="1600200"/>
            <a:ext cx="8228013" cy="471011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needs to be information about  an organization other than its Web URL. People still want to know</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what is the phone number?</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what is the email address?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where an organization physically located?</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when it is open?</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how to get there?</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data should be prominently linked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provide a bio</a:t>
            </a:r>
          </a:p>
        </p:txBody>
      </p:sp>
      <p:sp>
        <p:nvSpPr>
          <p:cNvPr id="616450" name="Text Box 2"/>
          <p:cNvSpPr txBox="1">
            <a:spLocks noChangeArrowheads="1"/>
          </p:cNvSpPr>
          <p:nvPr/>
        </p:nvSpPr>
        <p:spPr bwMode="auto">
          <a:xfrm>
            <a:off x="457200" y="1143000"/>
            <a:ext cx="8228013"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 others it is difficult to evaluate the information in the site without knowing the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Therefore, if you do provide information in a personal capacity, provide a bio of yourself as the web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no shame admitting your site was done for LIS650.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Dating a site adds to its credibility.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pictures</a:t>
            </a:r>
          </a:p>
        </p:txBody>
      </p:sp>
      <p:sp>
        <p:nvSpPr>
          <p:cNvPr id="618498"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Have a picture on a bio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Avoid gratuitous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put more pictures on background pages, that are reached by users with in-depth interest.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Never have a picture look like an advertising banner.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alt text on images</a:t>
            </a:r>
          </a:p>
        </p:txBody>
      </p:sp>
      <p:sp>
        <p:nvSpPr>
          <p:cNvPr id="620546" name="Text Box 2"/>
          <p:cNvSpPr txBox="1">
            <a:spLocks noChangeArrowheads="1"/>
          </p:cNvSpPr>
          <p:nvPr/>
        </p:nvSpPr>
        <p:spPr bwMode="auto">
          <a:xfrm>
            <a:off x="457200" y="1600200"/>
            <a:ext cx="8382000" cy="48783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is simply decorated text, put no text in the alt= attribute.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is used to create bullets in a list, a horizontal line, or other similar decoration, it is fine to have an empty alt= , but it is better to use things like {list-style-image: } in CSS.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what happened to SGML?</a:t>
            </a:r>
          </a:p>
        </p:txBody>
      </p:sp>
      <p:sp>
        <p:nvSpPr>
          <p:cNvPr id="64514" name="Content Placeholder 2"/>
          <p:cNvSpPr>
            <a:spLocks noGrp="1"/>
          </p:cNvSpPr>
          <p:nvPr>
            <p:ph idx="1"/>
          </p:nvPr>
        </p:nvSpPr>
        <p:spPr/>
        <p:txBody>
          <a:bodyPr/>
          <a:lstStyle/>
          <a:p>
            <a:r>
              <a:rPr lang="en-US" smtClean="0"/>
              <a:t>Charles Goldfarb invented SGML is 1974. See http://www.sgmlsource.com/.</a:t>
            </a:r>
          </a:p>
          <a:p>
            <a:r>
              <a:rPr lang="en-US" smtClean="0"/>
              <a:t>It is so complicated that no software implements it fully.</a:t>
            </a:r>
          </a:p>
          <a:p>
            <a:r>
              <a:rPr lang="en-US" smtClean="0"/>
              <a:t>The Word Wide Web consortium issued XML, a SGML application, as an “SGML lite”. </a:t>
            </a:r>
          </a:p>
          <a:p>
            <a:r>
              <a:rPr lang="en-US" smtClean="0"/>
              <a:t>This lead to the decline in SGML.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longdesc=</a:t>
            </a:r>
          </a:p>
        </p:txBody>
      </p:sp>
      <p:sp>
        <p:nvSpPr>
          <p:cNvPr id="6225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presents a lot of important information, try to summarize it in a short line for the alt attribute and add a longdesc= link to a more detailed description.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recommended accessibility recommendation.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Text Box 1"/>
          <p:cNvSpPr txBox="1">
            <a:spLocks noChangeArrowheads="1"/>
          </p:cNvSpPr>
          <p:nvPr/>
        </p:nvSpPr>
        <p:spPr bwMode="auto">
          <a:xfrm>
            <a:off x="457200" y="185738"/>
            <a:ext cx="8229600" cy="1322387"/>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latin typeface="Calibri" pitchFamily="34" charset="0"/>
              </a:rPr>
              <a:t>rules for online documentation</a:t>
            </a:r>
            <a:br>
              <a:rPr lang="en-US" sz="3600">
                <a:solidFill>
                  <a:srgbClr val="E3EBF1"/>
                </a:solidFill>
                <a:latin typeface="Calibri" pitchFamily="34" charset="0"/>
              </a:rPr>
            </a:br>
            <a:r>
              <a:rPr lang="en-US" sz="3600">
                <a:solidFill>
                  <a:srgbClr val="E3EBF1"/>
                </a:solidFill>
                <a:latin typeface="Calibri" pitchFamily="34" charset="0"/>
              </a:rPr>
              <a:t> (if you must have some)‏</a:t>
            </a:r>
          </a:p>
        </p:txBody>
      </p:sp>
      <p:sp>
        <p:nvSpPr>
          <p:cNvPr id="624642" name="Text Box 2"/>
          <p:cNvSpPr txBox="1">
            <a:spLocks noChangeArrowheads="1"/>
          </p:cNvSpPr>
          <p:nvPr/>
        </p:nvSpPr>
        <p:spPr bwMode="auto">
          <a:xfrm>
            <a:off x="457200" y="1570038"/>
            <a:ext cx="8229600" cy="4525962"/>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is essential to make it searchable.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Have an abundance of examples.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Instructions should be task-oriented.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may have to provide a conceptual introduction to the system.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Hyperlink to a glossary.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multimedia</a:t>
            </a:r>
          </a:p>
        </p:txBody>
      </p:sp>
      <p:sp>
        <p:nvSpPr>
          <p:cNvPr id="626690" name="Text Box 2"/>
          <p:cNvSpPr txBox="1">
            <a:spLocks noChangeArrowheads="1"/>
          </p:cNvSpPr>
          <p:nvPr/>
        </p:nvSpPr>
        <p:spPr bwMode="auto">
          <a:xfrm>
            <a:off x="533400" y="1295400"/>
            <a:ext cx="8229600" cy="51069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Since such files are long, they should have an indication of their size.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a summary of what happens in the multimedia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 a video, provide a couple of still images. This will give people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quick visual scan of the contents of the multimedia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an impression of the quality of the image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cumbersome forms</a:t>
            </a:r>
          </a:p>
        </p:txBody>
      </p:sp>
      <p:sp>
        <p:nvSpPr>
          <p:cNvPr id="62873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Forms tend to have too many questions.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support the auto-fill that browsers now support by using common field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Flexible input formats are better. Say I may want to type in my phone number with or without the 1, with or without spaces etc. Watch out for international users.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advertising</a:t>
            </a:r>
          </a:p>
        </p:txBody>
      </p:sp>
      <p:sp>
        <p:nvSpPr>
          <p:cNvPr id="63078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And if you don’t have advertising, do avoid having anything look like advertising. This could for example, be a graphic that looks like a banner 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is another reason to avoid moving contents. Most users think that moving contents is useless contents. Most often, indeed, it is advertising.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Text Box 1"/>
          <p:cNvSpPr txBox="1">
            <a:spLocks noChangeArrowheads="1"/>
          </p:cNvSpPr>
          <p:nvPr/>
        </p:nvSpPr>
        <p:spPr bwMode="auto">
          <a:xfrm>
            <a:off x="685800" y="1600200"/>
            <a:ext cx="7772400" cy="1995488"/>
          </a:xfrm>
          <a:prstGeom prst="rect">
            <a:avLst/>
          </a:prstGeom>
          <a:noFill/>
          <a:ln w="9525">
            <a:noFill/>
            <a:round/>
            <a:headEnd/>
            <a:tailEnd/>
          </a:ln>
        </p:spPr>
        <p:txBody>
          <a:bodyPr lIns="90000" tIns="46800" rIns="90000" bIns="46800"/>
          <a:lstStyle/>
          <a:p>
            <a:pPr algn="ctr">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LIS650 part 4</a:t>
            </a:r>
            <a:br>
              <a:rPr lang="en-GB" sz="4000">
                <a:solidFill>
                  <a:srgbClr val="E3EBF1"/>
                </a:solidFill>
                <a:latin typeface="Calibri" pitchFamily="34" charset="0"/>
              </a:rPr>
            </a:br>
            <a:r>
              <a:rPr lang="en-GB" sz="4000">
                <a:solidFill>
                  <a:srgbClr val="E3EBF1"/>
                </a:solidFill>
                <a:latin typeface="Calibri" pitchFamily="34" charset="0"/>
              </a:rPr>
              <a:t>CSS </a:t>
            </a:r>
            <a:r>
              <a:rPr lang="en-US" sz="4000">
                <a:solidFill>
                  <a:srgbClr val="E3EBF1"/>
                </a:solidFill>
                <a:latin typeface="Calibri" pitchFamily="34" charset="0"/>
              </a:rPr>
              <a:t>positioning</a:t>
            </a:r>
            <a:r>
              <a:rPr lang="en-GB" sz="4000">
                <a:solidFill>
                  <a:srgbClr val="E3EBF1"/>
                </a:solidFill>
                <a:latin typeface="Calibri" pitchFamily="34" charset="0"/>
              </a:rPr>
              <a:t> &amp; </a:t>
            </a:r>
            <a:r>
              <a:rPr lang="en-US" sz="4000">
                <a:solidFill>
                  <a:srgbClr val="E3EBF1"/>
                </a:solidFill>
                <a:latin typeface="Calibri" pitchFamily="34" charset="0"/>
              </a:rPr>
              <a:t>site design</a:t>
            </a:r>
          </a:p>
        </p:txBody>
      </p:sp>
      <p:sp>
        <p:nvSpPr>
          <p:cNvPr id="632834" name="Text Box 2"/>
          <p:cNvSpPr txBox="1">
            <a:spLocks noChangeArrowheads="1"/>
          </p:cNvSpPr>
          <p:nvPr/>
        </p:nvSpPr>
        <p:spPr bwMode="auto">
          <a:xfrm>
            <a:off x="1371600" y="3889375"/>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2800">
                <a:solidFill>
                  <a:srgbClr val="FFFFFF"/>
                </a:solidFill>
                <a:latin typeface="Calibri" pitchFamily="34" charset="0"/>
              </a:rPr>
              <a:t>Thomas Krichel</a:t>
            </a:r>
          </a:p>
          <a:p>
            <a:pPr algn="ctr">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634882" name="Text Box 2"/>
          <p:cNvSpPr txBox="1">
            <a:spLocks noChangeArrowheads="1"/>
          </p:cNvSpPr>
          <p:nvPr/>
        </p:nvSpPr>
        <p:spPr bwMode="auto">
          <a:xfrm>
            <a:off x="457200" y="1295400"/>
            <a:ext cx="8226425" cy="51054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CSS placement </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some definitions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placement of block-level elements in normal flow</a:t>
            </a:r>
          </a:p>
          <a:p>
            <a:pPr marL="1138238" lvl="2" indent="-223838">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a:solidFill>
                  <a:srgbClr val="FFFFFF"/>
                </a:solidFill>
                <a:latin typeface="Calibri" pitchFamily="34" charset="0"/>
              </a:rPr>
              <a:t>horizontal placement</a:t>
            </a:r>
          </a:p>
          <a:p>
            <a:pPr marL="1138238" lvl="2" indent="-223838">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a:solidFill>
                  <a:srgbClr val="FFFFFF"/>
                </a:solidFill>
                <a:latin typeface="Calibri" pitchFamily="34" charset="0"/>
              </a:rPr>
              <a:t>vertical placements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more definitions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placement of text-level elements in normal flow</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non-normal flow</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 other CSS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Site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canvas</a:t>
            </a:r>
          </a:p>
        </p:txBody>
      </p:sp>
      <p:sp>
        <p:nvSpPr>
          <p:cNvPr id="636930" name="Text Box 2"/>
          <p:cNvSpPr txBox="1">
            <a:spLocks noChangeArrowheads="1"/>
          </p:cNvSpPr>
          <p:nvPr/>
        </p:nvSpPr>
        <p:spPr bwMode="auto">
          <a:xfrm>
            <a:off x="457200" y="1230313"/>
            <a:ext cx="8229600" cy="29368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canvas is the support of the rendering. There may be several canvases on a document.</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 screen, </a:t>
            </a:r>
            <a:r>
              <a:rPr lang="en-US" sz="2800">
                <a:solidFill>
                  <a:srgbClr val="FFFFFF"/>
                </a:solidFill>
                <a:latin typeface="Calibri" pitchFamily="34" charset="0"/>
              </a:rPr>
              <a:t>the</a:t>
            </a:r>
            <a:r>
              <a:rPr lang="ru-RU" sz="2800">
                <a:solidFill>
                  <a:srgbClr val="FFFFFF"/>
                </a:solidFill>
                <a:latin typeface="Calibri" pitchFamily="34" charset="0"/>
              </a:rPr>
              <a:t> canvas is flat and of infinite dimensions.</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 a sheet of paper, the canvas of fixed dimension.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viewport</a:t>
            </a:r>
          </a:p>
        </p:txBody>
      </p:sp>
      <p:sp>
        <p:nvSpPr>
          <p:cNvPr id="638978" name="Text Box 2"/>
          <p:cNvSpPr txBox="1">
            <a:spLocks noChangeArrowheads="1"/>
          </p:cNvSpPr>
          <p:nvPr/>
        </p:nvSpPr>
        <p:spPr bwMode="auto">
          <a:xfrm>
            <a:off x="457200" y="15240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viewport is the part of the canvas that is currently visible.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There is only one viewport per canvas.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Moving the viewport across the canvas is called scrolling.</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normal flow</a:t>
            </a:r>
          </a:p>
        </p:txBody>
      </p:sp>
      <p:sp>
        <p:nvSpPr>
          <p:cNvPr id="641026" name="Text Box 2"/>
          <p:cNvSpPr txBox="1">
            <a:spLocks noChangeArrowheads="1"/>
          </p:cNvSpPr>
          <p:nvPr/>
        </p:nvSpPr>
        <p:spPr bwMode="auto">
          <a:xfrm>
            <a:off x="457200" y="1600200"/>
            <a:ext cx="8229600" cy="39147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Normal flow is how things show up normally on a web page.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 normal flow, elements are rendered in the order in which they appear in the HTML document.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text-level elements, boxes are set horizontally next to each other.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block-level elements, boxes are set vertically next to each other.</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a:t>
            </a:r>
          </a:p>
        </p:txBody>
      </p:sp>
      <p:sp>
        <p:nvSpPr>
          <p:cNvPr id="65538" name="Text Box 2"/>
          <p:cNvSpPr txBox="1">
            <a:spLocks noChangeArrowheads="1"/>
          </p:cNvSpPr>
          <p:nvPr/>
        </p:nvSpPr>
        <p:spPr bwMode="auto">
          <a:xfrm>
            <a:off x="228600" y="1219200"/>
            <a:ext cx="8686800" cy="52165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The W3C has issued XML, the </a:t>
            </a:r>
            <a:r>
              <a:rPr lang="en-GB" sz="3200" dirty="0" err="1">
                <a:solidFill>
                  <a:srgbClr val="FFFFFF"/>
                </a:solidFill>
                <a:latin typeface="Calibri" pitchFamily="34" charset="0"/>
              </a:rPr>
              <a:t>eXtensible</a:t>
            </a:r>
            <a:r>
              <a:rPr lang="en-GB" sz="3200" dirty="0">
                <a:solidFill>
                  <a:srgbClr val="FFFFFF"/>
                </a:solidFill>
                <a:latin typeface="Calibri" pitchFamily="34" charset="0"/>
              </a:rPr>
              <a:t> </a:t>
            </a:r>
            <a:r>
              <a:rPr lang="en-GB" sz="3200" dirty="0" err="1">
                <a:solidFill>
                  <a:srgbClr val="FFFFFF"/>
                </a:solidFill>
                <a:latin typeface="Calibri" pitchFamily="34" charset="0"/>
              </a:rPr>
              <a:t>Markup</a:t>
            </a:r>
            <a:r>
              <a:rPr lang="en-GB" sz="3200" dirty="0">
                <a:solidFill>
                  <a:srgbClr val="FFFFFF"/>
                </a:solidFill>
                <a:latin typeface="Calibri" pitchFamily="34" charset="0"/>
              </a:rPr>
              <a:t> </a:t>
            </a:r>
            <a:r>
              <a:rPr lang="en-GB" sz="3200" dirty="0" smtClean="0">
                <a:solidFill>
                  <a:srgbClr val="FFFFFF"/>
                </a:solidFill>
                <a:latin typeface="Calibri" pitchFamily="34" charset="0"/>
              </a:rPr>
              <a:t>Language. It </a:t>
            </a:r>
            <a:r>
              <a:rPr lang="en-GB" sz="3200" dirty="0">
                <a:solidFill>
                  <a:srgbClr val="FFFFFF"/>
                </a:solidFill>
                <a:latin typeface="Calibri" pitchFamily="34" charset="0"/>
              </a:rPr>
              <a:t>is a successor to SGML.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XML is like SGML but with many features removed.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Every XML document is SGML, but not the opposite.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XML defines the syntax that we will use to write HTML.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latin typeface="Calibri" pitchFamily="34" charset="0"/>
              </a:rPr>
              <a:t>This combination of HTML and XML is known as XHTML.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box</a:t>
            </a:r>
          </a:p>
        </p:txBody>
      </p:sp>
      <p:sp>
        <p:nvSpPr>
          <p:cNvPr id="64307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When visual rendering of HTML takes place, every HMTL element that requires visualization is put into a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Thus the box is a place where something is visually rendered into. It is always a rectangular shape.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Parent elements are created from the boxes of their children.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anonymous box</a:t>
            </a:r>
          </a:p>
        </p:txBody>
      </p:sp>
      <p:sp>
        <p:nvSpPr>
          <p:cNvPr id="645122" name="Text Box 2"/>
          <p:cNvSpPr txBox="1">
            <a:spLocks noChangeArrowheads="1"/>
          </p:cNvSpPr>
          <p:nvPr/>
        </p:nvSpPr>
        <p:spPr bwMode="auto">
          <a:xfrm>
            <a:off x="457200" y="1600200"/>
            <a:ext cx="8224838" cy="4522788"/>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Sometimes, text has to be rendered in a box but there is no element for it. 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&lt;div&gt; Some text &lt;p&gt;More text &lt;/p&gt;&lt;/div&gt;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Here “ Some text ” does not have its own element surrounding it but it is treated as if an anonymous element would be there. Properties of the anonymous box’ parent apply to the anonymous box.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replaced elements</a:t>
            </a:r>
          </a:p>
        </p:txBody>
      </p:sp>
      <p:sp>
        <p:nvSpPr>
          <p:cNvPr id="64717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are elements that receive contents from outside the document.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XHTML, as we study it here, there is only one replaced element, the &lt;img/&gt;.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 form elements are also replaced elements, but we don’t cover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containing block</a:t>
            </a:r>
          </a:p>
        </p:txBody>
      </p:sp>
      <p:sp>
        <p:nvSpPr>
          <p:cNvPr id="64921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Each element is being placed with respect to its containing block.</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containing block is formed by the space filled by the nearest block-level, table cell or text-level ancestor element.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{width:}</a:t>
            </a:r>
          </a:p>
        </p:txBody>
      </p:sp>
      <p:sp>
        <p:nvSpPr>
          <p:cNvPr id="65126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{width:} sets the total width of the box’ contents. 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It only applies to block level elements and to replaced elements!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It takes length values, percentages, ‘inherit’ and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Percentage values refer to the width of the containing block.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{min-width:}</a:t>
            </a:r>
          </a:p>
        </p:txBody>
      </p:sp>
      <p:sp>
        <p:nvSpPr>
          <p:cNvPr id="653314"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minimum value of the width.</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 and table rows.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width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{max-width:}</a:t>
            </a:r>
          </a:p>
        </p:txBody>
      </p:sp>
      <p:sp>
        <p:nvSpPr>
          <p:cNvPr id="655362"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maximum value of the width.</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 and table rows.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‘none’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width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{height:}</a:t>
            </a:r>
          </a:p>
        </p:txBody>
      </p:sp>
      <p:sp>
        <p:nvSpPr>
          <p:cNvPr id="65741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{height:} sets the total height of the box’s contents.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only applies to block level boxes and to replaced elements!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takes length values, percentages, ‘inherit’ and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Percentage values refer to the height of the containing block.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{height: } is rarely used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{min-height:}</a:t>
            </a:r>
          </a:p>
        </p:txBody>
      </p:sp>
      <p:sp>
        <p:nvSpPr>
          <p:cNvPr id="659458"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minimum value of the height of  a box.</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height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{max-height:}</a:t>
            </a:r>
          </a:p>
        </p:txBody>
      </p:sp>
      <p:sp>
        <p:nvSpPr>
          <p:cNvPr id="661506"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maximum value of the height of a box. It takes length values and 'none'.</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‘none’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height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a:t>
            </a:r>
          </a:p>
        </p:txBody>
      </p:sp>
      <p:sp>
        <p:nvSpPr>
          <p:cNvPr id="67586" name="Text Box 2"/>
          <p:cNvSpPr txBox="1">
            <a:spLocks noChangeArrowheads="1"/>
          </p:cNvSpPr>
          <p:nvPr/>
        </p:nvSpPr>
        <p:spPr bwMode="auto">
          <a:xfrm>
            <a:off x="381000" y="13716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HTML written the XML way.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is a language. XML is a way to write out the language.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 an analogy imagine that HTML is English. Then XML could be thought of as typewritten English, rather than hand-written English.</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French can also be typed or handwritten.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 XML is not a language, but it is a set of constraints that apply to the expression of a language.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MARC for example can be written in XML.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Text Box 1"/>
          <p:cNvSpPr txBox="1">
            <a:spLocks noChangeArrowheads="1"/>
          </p:cNvSpPr>
          <p:nvPr/>
        </p:nvSpPr>
        <p:spPr bwMode="auto">
          <a:xfrm>
            <a:off x="457200" y="296863"/>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box model</a:t>
            </a:r>
          </a:p>
        </p:txBody>
      </p:sp>
      <p:sp>
        <p:nvSpPr>
          <p:cNvPr id="66355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total width that the box occupies is the sum of</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margin</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border width</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padding</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width of the box‘s contents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margin concept here is the same as the “spacing” in the tables.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similar reasoning holds for the height that the box occupies.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1" name="Picture 1"/>
          <p:cNvPicPr>
            <a:picLocks noChangeAspect="1" noChangeArrowheads="1"/>
          </p:cNvPicPr>
          <p:nvPr/>
        </p:nvPicPr>
        <p:blipFill>
          <a:blip r:embed="rId3" cstate="print"/>
          <a:srcRect/>
          <a:stretch>
            <a:fillRect/>
          </a:stretch>
        </p:blipFill>
        <p:spPr bwMode="auto">
          <a:xfrm>
            <a:off x="533400" y="381000"/>
            <a:ext cx="8153400" cy="5969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Text Box 1"/>
          <p:cNvSpPr txBox="1">
            <a:spLocks noChangeArrowheads="1"/>
          </p:cNvSpPr>
          <p:nvPr/>
        </p:nvSpPr>
        <p:spPr bwMode="auto">
          <a:xfrm>
            <a:off x="457200" y="304800"/>
            <a:ext cx="8226425" cy="8810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properties for padding</a:t>
            </a:r>
          </a:p>
        </p:txBody>
      </p:sp>
      <p:sp>
        <p:nvSpPr>
          <p:cNvPr id="667650" name="Text Box 2"/>
          <p:cNvSpPr txBox="1">
            <a:spLocks noChangeArrowheads="1"/>
          </p:cNvSpPr>
          <p:nvPr/>
        </p:nvSpPr>
        <p:spPr bwMode="auto">
          <a:xfrm>
            <a:off x="457200" y="1143000"/>
            <a:ext cx="8382000"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{padding-top: }, {padding-right: } {padding-bottom: }, {padding-left:} set padding widths.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can be applied to all elements except table rows (and some other table elements we did not cover)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take length values, percentage values (of ancestor element width, not height!), and ‘inherit’.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initial value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padding</a:t>
            </a:r>
          </a:p>
        </p:txBody>
      </p:sp>
      <p:sp>
        <p:nvSpPr>
          <p:cNvPr id="66969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Padding can never be negative.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Padded areas become part of the elements’ background. Thus if you set padding, and a background color, the background color will fill the element’s contents as well as its background.</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Text Box 1"/>
          <p:cNvSpPr txBox="1">
            <a:spLocks noChangeArrowheads="1"/>
          </p:cNvSpPr>
          <p:nvPr/>
        </p:nvSpPr>
        <p:spPr bwMode="auto">
          <a:xfrm>
            <a:off x="457200" y="304800"/>
            <a:ext cx="8226425" cy="8810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properties for margins</a:t>
            </a:r>
          </a:p>
        </p:txBody>
      </p:sp>
      <p:sp>
        <p:nvSpPr>
          <p:cNvPr id="671746" name="Text Box 2"/>
          <p:cNvSpPr txBox="1">
            <a:spLocks noChangeArrowheads="1"/>
          </p:cNvSpPr>
          <p:nvPr/>
        </p:nvSpPr>
        <p:spPr bwMode="auto">
          <a:xfrm>
            <a:off x="457200" y="1143000"/>
            <a:ext cx="8382000"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{margin-top: }, {margin-right: } {margin-bottom: }, {margin-left:} set margin widths.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can be applied to all elements, except table cells and rows.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take length values, percentage values (of ancestor element width, not height!), ‘auto’ and ‘inherit’.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'auto' is an interesting value.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initial values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margins</a:t>
            </a:r>
          </a:p>
        </p:txBody>
      </p:sp>
      <p:sp>
        <p:nvSpPr>
          <p:cNvPr id="673794" name="Text Box 2"/>
          <p:cNvSpPr txBox="1">
            <a:spLocks noChangeArrowheads="1"/>
          </p:cNvSpPr>
          <p:nvPr/>
        </p:nvSpPr>
        <p:spPr bwMode="auto">
          <a:xfrm>
            <a:off x="457200" y="1600200"/>
            <a:ext cx="8226425" cy="49530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Margins can be negative.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 areas are not part of an element’s background.</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We still need to discuss the special value 'auto'.</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value 'auto' depends if you place auto on horizontal / vertical margins.</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 horizontal margins to auto</a:t>
            </a:r>
          </a:p>
        </p:txBody>
      </p:sp>
      <p:sp>
        <p:nvSpPr>
          <p:cNvPr id="67584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one of {margin-left: }, {margin-right: } or {width: } is set to ‘auto’ and the others are give fixed values, the property that is set to ‘auto’ will adjust to fill the containing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Setting both {margin-left: }, {margin-right: }  to ‘auto’ and the {width: } to a fixed value centers the contents.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vertical margins to 'auto' </a:t>
            </a:r>
          </a:p>
        </p:txBody>
      </p:sp>
      <p:sp>
        <p:nvSpPr>
          <p:cNvPr id="677890" name="Text Box 2"/>
          <p:cNvSpPr txBox="1">
            <a:spLocks noChangeArrowheads="1"/>
          </p:cNvSpPr>
          <p:nvPr/>
        </p:nvSpPr>
        <p:spPr bwMode="auto">
          <a:xfrm>
            <a:off x="457200" y="1600200"/>
            <a:ext cx="8226425" cy="487045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{margin-top: }, {border-top: }, {padding-top: } and {margin-bottom: }, {border-bottom: }, {padding-bottom: } and {height: } of all children must add up to the containing box’s {height: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{margin-top: }, {margin-bottom: } and {height: } can be set to ‘auto’. But if the margins are set to ‘auto’ they are assumed to be zero.</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Fiddling with vertical positioning is very difficult.</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vertical oddities</a:t>
            </a:r>
          </a:p>
        </p:txBody>
      </p:sp>
      <p:sp>
        <p:nvSpPr>
          <p:cNvPr id="679938" name="Text Box 2"/>
          <p:cNvSpPr txBox="1">
            <a:spLocks noChangeArrowheads="1"/>
          </p:cNvSpPr>
          <p:nvPr/>
        </p:nvSpPr>
        <p:spPr bwMode="auto">
          <a:xfrm>
            <a:off x="457200" y="1295400"/>
            <a:ext cx="8226425" cy="48291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vertical placement of block-level boxes is further complicated by what I call the two vertical oddies. </a:t>
            </a:r>
          </a:p>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They are</a:t>
            </a:r>
          </a:p>
          <a:p>
            <a:pPr marL="739775" lvl="1" indent="-282575">
              <a:lnSpc>
                <a:spcPct val="108000"/>
              </a:lnSpc>
              <a:spcBef>
                <a:spcPts val="700"/>
              </a:spcBef>
              <a:buClr>
                <a:srgbClr val="FFFFFF"/>
              </a:buClr>
              <a:buFont typeface="Times New Roman" pitchFamily="18"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collapsing vertical margins</a:t>
            </a:r>
          </a:p>
          <a:p>
            <a:pPr marL="739775" lvl="1" indent="-282575">
              <a:lnSpc>
                <a:spcPct val="108000"/>
              </a:lnSpc>
              <a:spcBef>
                <a:spcPts val="700"/>
              </a:spcBef>
              <a:buClr>
                <a:srgbClr val="FFFFFF"/>
              </a:buClr>
              <a:buFont typeface="Times New Roman" pitchFamily="18"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sticking out of vertical margins</a:t>
            </a:r>
          </a:p>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 can show examples if you like. </a:t>
            </a:r>
          </a:p>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Horizontal placement of block-level boxes (as inline-block) is not affected by similar oddities.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5" name="Text Box 1"/>
          <p:cNvSpPr txBox="1">
            <a:spLocks noChangeArrowheads="1"/>
          </p:cNvSpPr>
          <p:nvPr/>
        </p:nvSpPr>
        <p:spPr bwMode="auto">
          <a:xfrm>
            <a:off x="460375" y="231775"/>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placement of inline boxes </a:t>
            </a:r>
          </a:p>
        </p:txBody>
      </p:sp>
      <p:sp>
        <p:nvSpPr>
          <p:cNvPr id="68198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To understand horizontal alignment of text-level elements, we have to first review some concepts.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Inline contents can be replaced elements but most likely it’s non-replaced elements. That’s what we will be concentrating on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anatomy of a web page</a:t>
            </a:r>
          </a:p>
        </p:txBody>
      </p:sp>
      <p:sp>
        <p:nvSpPr>
          <p:cNvPr id="6963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Any browser lets you view the source code of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text with a lot of &lt; and &gt; in it. The text is code in a computer language that is called XHTML.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this is the source code of the web page. The web browser renders the source code. We first talk about some aspects of the source code here, then we look at how the pages is rendered.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pages contain a lot of JavaScript.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anonymous text</a:t>
            </a:r>
          </a:p>
        </p:txBody>
      </p:sp>
      <p:sp>
        <p:nvSpPr>
          <p:cNvPr id="68403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Text that is a direct contents of a block-level element is called anonymous.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&lt;p&gt;This is anonymous text. &lt;em&gt;This is not.&lt;/em&gt;&lt;/p&gt;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 area</a:t>
            </a:r>
          </a:p>
        </p:txBody>
      </p:sp>
      <p:sp>
        <p:nvSpPr>
          <p:cNvPr id="68608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non-replaced elements, the content area of a text-level element is the area occupied by all of its glyphs.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For a replaced element it is the content of the replaced element plus its borders and margins.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2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em box</a:t>
            </a:r>
          </a:p>
        </p:txBody>
      </p:sp>
      <p:sp>
        <p:nvSpPr>
          <p:cNvPr id="68813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is the box that a character fits in.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is defined for each font. It is a square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Actually glyphs can be larger or smaller.</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A glyph is a representation of the character in font.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height and width of the em box is one em, as defined by the font. It is mainly used as the line height without external 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Text Box 1"/>
          <p:cNvSpPr txBox="1">
            <a:spLocks noChangeArrowheads="1"/>
          </p:cNvSpPr>
          <p:nvPr/>
        </p:nvSpPr>
        <p:spPr bwMode="auto">
          <a:xfrm>
            <a:off x="457200" y="319088"/>
            <a:ext cx="8226425"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{font-size: }</a:t>
            </a:r>
          </a:p>
        </p:txBody>
      </p:sp>
      <p:sp>
        <p:nvSpPr>
          <p:cNvPr id="690178" name="Text Box 2"/>
          <p:cNvSpPr txBox="1">
            <a:spLocks noChangeArrowheads="1"/>
          </p:cNvSpPr>
          <p:nvPr/>
        </p:nvSpPr>
        <p:spPr bwMode="auto">
          <a:xfrm>
            <a:off x="457200" y="1600200"/>
            <a:ext cx="8226425" cy="44354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is the size of the font. It is the size of the em box for the font.</a:t>
            </a:r>
            <a:endParaRPr lang="en-US" sz="2800">
              <a:solidFill>
                <a:srgbClr val="FFFFFF"/>
              </a:solidFill>
              <a:latin typeface="Calibri" pitchFamily="34" charset="0"/>
            </a:endParaRP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can take length and percentage values, and the value ‘medium’. This is the initial value.</a:t>
            </a:r>
            <a:r>
              <a:rPr lang="ru-RU" sz="2800">
                <a:solidFill>
                  <a:srgbClr val="FFFFFF"/>
                </a:solidFill>
                <a:latin typeface="Calibri" pitchFamily="34" charset="0"/>
              </a:rPr>
              <a: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 this is a font property, but it does affect the size of the line.</a:t>
            </a:r>
            <a:endParaRPr lang="en-US" sz="2800">
              <a:solidFill>
                <a:srgbClr val="FFFFFF"/>
              </a:solidFill>
              <a:latin typeface="Calibri" pitchFamily="34" charset="0"/>
            </a:endParaRP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leading</a:t>
            </a:r>
          </a:p>
        </p:txBody>
      </p:sp>
      <p:sp>
        <p:nvSpPr>
          <p:cNvPr id="69222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leading is the difference between the {font-size:} and the {line-height:}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vertical placing, half of the leading is added at the top of the box, and the other half is attached at the bottom of the box to make the line height.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result is the inline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inline and line boxes</a:t>
            </a:r>
          </a:p>
        </p:txBody>
      </p:sp>
      <p:sp>
        <p:nvSpPr>
          <p:cNvPr id="69427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Each inline element in a line generates an inline box.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line box is the smallest box that bounds the highest and lowest boxes of all the inline boxes found in a particular line.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{line-height:}</a:t>
            </a:r>
          </a:p>
        </p:txBody>
      </p:sp>
      <p:sp>
        <p:nvSpPr>
          <p:cNvPr id="69632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{line-height:} determines the height of the line, at least vaguely.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the {line-height:} can vary between various text-level elements in the same line.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Let us consider what is happening for non-replaced elements. The contents on the inline box is determined by the {font-size:}.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difference between the {font-size: } and the {line-height:} is the leading.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size of the line box</a:t>
            </a:r>
          </a:p>
        </p:txBody>
      </p:sp>
      <p:sp>
        <p:nvSpPr>
          <p:cNvPr id="698370" name="Text Box 2"/>
          <p:cNvSpPr txBox="1">
            <a:spLocks noChangeArrowheads="1"/>
          </p:cNvSpPr>
          <p:nvPr/>
        </p:nvSpPr>
        <p:spPr bwMode="auto">
          <a:xfrm>
            <a:off x="457200" y="1600200"/>
            <a:ext cx="8226425" cy="487045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How large it is depends on how the characters are aligned.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normally characters are aligned at the baseline. The baseline is defined for each font, but is not the same for different font. The size of the line box is therefore difficult to predict.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you add borders, margins, padding around an inline element, this will not change the way the line is built. It depends on the {line-height:}.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the {line-height:}</a:t>
            </a:r>
          </a:p>
        </p:txBody>
      </p:sp>
      <p:sp>
        <p:nvSpPr>
          <p:cNvPr id="70041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best way to set the {line-height:} is to use a number. 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body {line-height: 1.3}</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number is passed down to each text level element and used as multiplier to the font-size of that element.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the discussion up to here has applied to non-replaced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text-level replaced elements</a:t>
            </a:r>
          </a:p>
        </p:txBody>
      </p:sp>
      <p:sp>
        <p:nvSpPr>
          <p:cNvPr id="702466" name="Text Box 2"/>
          <p:cNvSpPr txBox="1">
            <a:spLocks noChangeArrowheads="1"/>
          </p:cNvSpPr>
          <p:nvPr/>
        </p:nvSpPr>
        <p:spPr bwMode="auto">
          <a:xfrm>
            <a:off x="457200" y="1600200"/>
            <a:ext cx="8226425" cy="48768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have {height: } and {width: } that is determined by their contents. Setting any of the properties will scale the contents (image scaling, for example).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you add padding, borders and margins, they will increase (or decrease with negative margins) the in-line box for the replaced element. Thus the behavior of in-line box building for the replaced element is different from that of a non-replaced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Internet</a:t>
            </a:r>
          </a:p>
        </p:txBody>
      </p:sp>
      <p:sp>
        <p:nvSpPr>
          <p:cNvPr id="71682" name="Text Box 2"/>
          <p:cNvSpPr txBox="1">
            <a:spLocks noChangeArrowheads="1"/>
          </p:cNvSpPr>
          <p:nvPr/>
        </p:nvSpPr>
        <p:spPr bwMode="auto">
          <a:xfrm>
            <a:off x="457200" y="1219200"/>
            <a:ext cx="8220075" cy="5257800"/>
          </a:xfrm>
          <a:prstGeom prst="rect">
            <a:avLst/>
          </a:prstGeom>
          <a:noFill/>
          <a:ln w="9525">
            <a:noFill/>
            <a:round/>
            <a:headEnd/>
            <a:tailEnd/>
          </a:ln>
        </p:spPr>
        <p:txBody>
          <a:bodyPr lIns="0" tIns="0" rIns="0" bIns="0"/>
          <a:lstStyle/>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According to Wikipedia, “The Internet is a standardized, global system of interconnected computer networks that connects millions of people.”</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connects a very large number of disparate networks.</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proposes a standard system to transport packets of data between computers. That’s the IP protocol. </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Each machine on the Internet has an IP address. It consists out of four number, each between 0 and 255. They are roughly geographical.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Text Box 1"/>
          <p:cNvSpPr txBox="1">
            <a:spLocks noChangeArrowheads="1"/>
          </p:cNvSpPr>
          <p:nvPr/>
        </p:nvSpPr>
        <p:spPr bwMode="auto">
          <a:xfrm>
            <a:off x="457200" y="228600"/>
            <a:ext cx="8226425" cy="8382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baseline spacing</a:t>
            </a:r>
          </a:p>
        </p:txBody>
      </p:sp>
      <p:sp>
        <p:nvSpPr>
          <p:cNvPr id="704514" name="Text Box 2"/>
          <p:cNvSpPr txBox="1">
            <a:spLocks noChangeArrowheads="1"/>
          </p:cNvSpPr>
          <p:nvPr/>
        </p:nvSpPr>
        <p:spPr bwMode="auto">
          <a:xfrm>
            <a:off x="457200" y="990600"/>
            <a:ext cx="8229600" cy="56388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in in-line spacing sit on the baseline. The bottom of the box, plus any padding or spacing, sits on the baseline.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Sometimes this is not what you want, because this adds space below the replaced element.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Workarounds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set the {display: } on the replaced element to ‘block’</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set the {line-height: } and {font-size:} on the ancestor of the replaced element to the exact height of the replaced element.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Text Box 1"/>
          <p:cNvSpPr txBox="1">
            <a:spLocks noChangeArrowheads="1"/>
          </p:cNvSpPr>
          <p:nvPr/>
        </p:nvSpPr>
        <p:spPr bwMode="auto">
          <a:xfrm>
            <a:off x="457200" y="319088"/>
            <a:ext cx="8226425"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out of normal flow</a:t>
            </a:r>
          </a:p>
        </p:txBody>
      </p:sp>
      <p:sp>
        <p:nvSpPr>
          <p:cNvPr id="706562" name="Text Box 2"/>
          <p:cNvSpPr txBox="1">
            <a:spLocks noChangeArrowheads="1"/>
          </p:cNvSpPr>
          <p:nvPr/>
        </p:nvSpPr>
        <p:spPr bwMode="auto">
          <a:xfrm>
            <a:off x="457200" y="1600200"/>
            <a:ext cx="8226425" cy="44354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are some technologies that place elements out of normal flow.</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These are being reviewed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Text Box 1"/>
          <p:cNvSpPr txBox="1">
            <a:spLocks noChangeArrowheads="1"/>
          </p:cNvSpPr>
          <p:nvPr/>
        </p:nvSpPr>
        <p:spPr bwMode="auto">
          <a:xfrm>
            <a:off x="5334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floating</a:t>
            </a:r>
          </a:p>
        </p:txBody>
      </p:sp>
      <p:sp>
        <p:nvSpPr>
          <p:cNvPr id="708610" name="Text Box 2"/>
          <p:cNvSpPr txBox="1">
            <a:spLocks noChangeArrowheads="1"/>
          </p:cNvSpPr>
          <p:nvPr/>
        </p:nvSpPr>
        <p:spPr bwMode="auto">
          <a:xfrm>
            <a:off x="457200" y="1600200"/>
            <a:ext cx="8229600" cy="4035425"/>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{float: } tells the user agent to float the box. The box is set to float, meaning that text floats around it. I know this is confusing</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‘left’ tells the user agent to put the floating box to the left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‘right’ tell the user agent to put the floating box to the right. </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‘none’ tells user agent not to float the box.</a:t>
            </a:r>
            <a:r>
              <a:rPr lang="en-US" sz="2400">
                <a:solidFill>
                  <a:srgbClr val="FFFFFF"/>
                </a:solidFill>
                <a:latin typeface="Calibri" pitchFamily="34" charset="0"/>
              </a:rPr>
              <a:t> That is the initial value.</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Yes, ‘inherit’ is also a valid value.</a:t>
            </a:r>
          </a:p>
          <a:p>
            <a:pPr marL="330200" indent="-317500">
              <a:lnSpc>
                <a:spcPct val="104000"/>
              </a:lnSpc>
              <a:spcBef>
                <a:spcPts val="5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negative margins on floats</a:t>
            </a:r>
          </a:p>
        </p:txBody>
      </p:sp>
      <p:sp>
        <p:nvSpPr>
          <p:cNvPr id="71065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You can set negative margins on floats. That will make the float stick out of the containing box.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But watch out for potential of several floats with negative margins overlapping each other. It is not quite clear what happens in such situations.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5" name="Text Box 1"/>
          <p:cNvSpPr txBox="1">
            <a:spLocks noChangeArrowheads="1"/>
          </p:cNvSpPr>
          <p:nvPr/>
        </p:nvSpPr>
        <p:spPr bwMode="auto">
          <a:xfrm>
            <a:off x="457200" y="228600"/>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clearing</a:t>
            </a:r>
          </a:p>
        </p:txBody>
      </p:sp>
      <p:sp>
        <p:nvSpPr>
          <p:cNvPr id="712706" name="Text Box 2"/>
          <p:cNvSpPr txBox="1">
            <a:spLocks noChangeArrowheads="1"/>
          </p:cNvSpPr>
          <p:nvPr/>
        </p:nvSpPr>
        <p:spPr bwMode="auto">
          <a:xfrm>
            <a:off x="457200" y="914400"/>
            <a:ext cx="8229600" cy="5570538"/>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{clear: } tells the user agent whether to place the current element next to a floating element or on the next line below it.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‘none’ (default) tells the user agent to put contents on either side of the floating element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‘left’ means to go after all left floats</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‘right’ mean placing after all right floats</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a:t>
            </a:r>
            <a:r>
              <a:rPr lang="en-US" sz="2400">
                <a:solidFill>
                  <a:srgbClr val="FFFFFF"/>
                </a:solidFill>
                <a:latin typeface="Calibri" pitchFamily="34" charset="0"/>
              </a:rPr>
              <a:t>both</a:t>
            </a:r>
            <a:r>
              <a:rPr lang="en-GB" sz="2400">
                <a:solidFill>
                  <a:srgbClr val="FFFFFF"/>
                </a:solidFill>
                <a:latin typeface="Calibri" pitchFamily="34" charset="0"/>
              </a:rPr>
              <a:t>' means that both sides have to stay clear</a:t>
            </a:r>
          </a:p>
          <a:p>
            <a:pPr marL="330200" indent="-317500">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{clear: } only applies to block level elements.</a:t>
            </a:r>
          </a:p>
          <a:p>
            <a:pPr marL="330200" indent="-317500">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is not inherited.</a:t>
            </a:r>
          </a:p>
          <a:p>
            <a:pPr marL="330200" indent="-317500">
              <a:lnSpc>
                <a:spcPct val="104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a:t>
            </a:r>
          </a:p>
        </p:txBody>
      </p:sp>
      <p:sp>
        <p:nvSpPr>
          <p:cNvPr id="71475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You can take an element out of normal flow with the {position: } property.</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Normal flow corresponds to the value ‘static’ of {position:}. This is the initial value.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Other values are: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‘relative’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‘absolute’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‘fixed’</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‘inherit’</a:t>
            </a:r>
          </a:p>
          <a:p>
            <a:pPr marL="330200" indent="-317500">
              <a:lnSpc>
                <a:spcPct val="108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offset properties</a:t>
            </a:r>
          </a:p>
        </p:txBody>
      </p:sp>
      <p:sp>
        <p:nvSpPr>
          <p:cNvPr id="716802" name="Text Box 2"/>
          <p:cNvSpPr txBox="1">
            <a:spLocks noChangeArrowheads="1"/>
          </p:cNvSpPr>
          <p:nvPr/>
        </p:nvSpPr>
        <p:spPr bwMode="auto">
          <a:xfrm>
            <a:off x="304800" y="1219200"/>
            <a:ext cx="8534400" cy="52736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{top:}, {right:}, {bottom:}, {left:} set  offsets if positioning is relative, absolute or fixed</a:t>
            </a:r>
            <a:r>
              <a:rPr lang="en-US" sz="2800">
                <a:solidFill>
                  <a:srgbClr val="FFFFFF"/>
                </a:solidFill>
                <a:latin typeface="Calibri" pitchFamily="34" charset="0"/>
              </a:rPr>
              <a:t>, i.e, when the box is positioned. </a:t>
            </a:r>
            <a:r>
              <a:rPr lang="ru-RU" sz="2800">
                <a:solidFill>
                  <a:srgbClr val="FFFFFF"/>
                </a:solidFill>
                <a:latin typeface="Calibri" pitchFamily="34" charset="0"/>
              </a:rPr>
              <a:t>They can take length values, percentages, </a:t>
            </a:r>
            <a:r>
              <a:rPr lang="en-US" sz="2800">
                <a:solidFill>
                  <a:srgbClr val="FFFFFF"/>
                </a:solidFill>
                <a:latin typeface="Calibri" pitchFamily="34" charset="0"/>
              </a:rPr>
              <a:t>‘inherit’, and ‘auto’ (initial)</a:t>
            </a:r>
            <a:r>
              <a:rPr lang="ru-RU" sz="2800">
                <a:solidFill>
                  <a:srgbClr val="FFFFFF"/>
                </a:solidFill>
                <a:latin typeface="Calibri" pitchFamily="34" charset="0"/>
              </a:rPr>
              <a: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effect of 'auto' depends on which other properties have been set to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Percentages refer to width of containing box for {left:} and {right:} and height of containing box for the other two.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top: 50%; bottom: 0; left: 50%;  selects the lower quarter of the containing block</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relative}</a:t>
            </a:r>
          </a:p>
        </p:txBody>
      </p:sp>
      <p:sp>
        <p:nvSpPr>
          <p:cNvPr id="71885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box's position is calculated according to the normal flow. Then it is offset relative to its normal position. </a:t>
            </a:r>
          </a:p>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position of the following box is not affected.</a:t>
            </a:r>
          </a:p>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This is, if you put, say an &lt;img/&gt; box away in relative position, the there is a blank where the image would be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absolute}</a:t>
            </a:r>
          </a:p>
        </p:txBody>
      </p:sp>
      <p:sp>
        <p:nvSpPr>
          <p:cNvPr id="72089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box's position is specified by offsets with respect to the box's containing element. There is no effect on sibling boxes.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containing element is the nearest ancestor element that has a position value set to something else than ‘static’. It is common to set a {position: relative} to that element but don’t give any offsets to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fixed}</a:t>
            </a:r>
          </a:p>
        </p:txBody>
      </p:sp>
      <p:sp>
        <p:nvSpPr>
          <p:cNvPr id="72294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box's position is calculated according to the 'absolute' model, but the reference is not the containing element but: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For continuous media, the box is fixed with respect to the viewport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For paged media, the box is fixed with respect to the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Internet application protocols</a:t>
            </a:r>
          </a:p>
        </p:txBody>
      </p:sp>
      <p:sp>
        <p:nvSpPr>
          <p:cNvPr id="73730" name="Content Placeholder 2"/>
          <p:cNvSpPr>
            <a:spLocks noGrp="1"/>
          </p:cNvSpPr>
          <p:nvPr>
            <p:ph idx="1"/>
          </p:nvPr>
        </p:nvSpPr>
        <p:spPr/>
        <p:txBody>
          <a:bodyPr/>
          <a:lstStyle/>
          <a:p>
            <a:r>
              <a:rPr lang="en-US" smtClean="0"/>
              <a:t>Most of the time in digital libraries, we assume that Internet access works.</a:t>
            </a:r>
          </a:p>
          <a:p>
            <a:r>
              <a:rPr lang="en-US" smtClean="0"/>
              <a:t>What we need are protocols that make the Internet do something useful.</a:t>
            </a:r>
          </a:p>
          <a:p>
            <a:r>
              <a:rPr lang="en-US" smtClean="0"/>
              <a:t>Such protocols are called Internet application protocols.</a:t>
            </a:r>
          </a:p>
          <a:p>
            <a:r>
              <a:rPr lang="en-US" smtClean="0"/>
              <a:t>The most important one of them is the domain name system.</a:t>
            </a:r>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{z-index:}</a:t>
            </a:r>
          </a:p>
        </p:txBody>
      </p:sp>
      <p:sp>
        <p:nvSpPr>
          <p:cNvPr id="724994" name="Text Box 2"/>
          <p:cNvSpPr txBox="1">
            <a:spLocks noChangeArrowheads="1"/>
          </p:cNvSpPr>
          <p:nvPr/>
        </p:nvSpPr>
        <p:spPr bwMode="auto">
          <a:xfrm>
            <a:off x="457200" y="1143000"/>
            <a:ext cx="8229600" cy="5257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{z-index: } let you set an integer value for a layer on the canvas where the element will appear.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element 1 has z-index value 1 and element 2 has z-index value number 2, element 2 lies on top of element 1.</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negative value means that the element contents is behind its containing block.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a:t>
            </a:r>
            <a:r>
              <a:rPr lang="ru-RU" sz="2800">
                <a:solidFill>
                  <a:srgbClr val="FFFFFF"/>
                </a:solidFill>
                <a:latin typeface="Calibri" pitchFamily="34" charset="0"/>
              </a:rPr>
              <a: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property only applies to positioned elements, i.e. elements with a position other than ‘static’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general background to foreground order</a:t>
            </a:r>
          </a:p>
        </p:txBody>
      </p:sp>
      <p:sp>
        <p:nvSpPr>
          <p:cNvPr id="727042"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an element, the order is approximately</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background and borders of element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of the element with negative z-index</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non-inline in-flow children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that are floats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that are in-line in-flow</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with z-index 0 or better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not worth remembering for quiz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{overflow: }</a:t>
            </a:r>
          </a:p>
        </p:txBody>
      </p:sp>
      <p:sp>
        <p:nvSpPr>
          <p:cNvPr id="729090" name="Text Box 2"/>
          <p:cNvSpPr txBox="1">
            <a:spLocks noChangeArrowheads="1"/>
          </p:cNvSpPr>
          <p:nvPr/>
        </p:nvSpPr>
        <p:spPr bwMode="auto">
          <a:xfrm>
            <a:off x="228600" y="1600200"/>
            <a:ext cx="8686800" cy="387032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When a box contents is larger than the containing box, it overflows.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{overflow:} can take the values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visible</a:t>
            </a:r>
            <a:r>
              <a:rPr lang="en-US" sz="2400">
                <a:solidFill>
                  <a:srgbClr val="FFFFFF"/>
                </a:solidFill>
                <a:latin typeface="Calibri" pitchFamily="34" charset="0"/>
              </a:rPr>
              <a:t>’</a:t>
            </a:r>
            <a:r>
              <a:rPr lang="ru-RU" sz="2400">
                <a:solidFill>
                  <a:srgbClr val="FFFFFF"/>
                </a:solidFill>
                <a:latin typeface="Calibri" pitchFamily="34" charset="0"/>
              </a:rPr>
              <a:t> 	contents is allowed to overflow</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contents is hidden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scroll</a:t>
            </a:r>
            <a:r>
              <a:rPr lang="en-US" sz="2400">
                <a:solidFill>
                  <a:srgbClr val="FFFFFF"/>
                </a:solidFill>
                <a:latin typeface="Calibri" pitchFamily="34" charset="0"/>
              </a:rPr>
              <a:t>’</a:t>
            </a:r>
            <a:r>
              <a:rPr lang="ru-RU" sz="2400">
                <a:solidFill>
                  <a:srgbClr val="FFFFFF"/>
                </a:solidFill>
                <a:latin typeface="Calibri" pitchFamily="34" charset="0"/>
              </a:rPr>
              <a:t>    UA displays a scroll device at the edge of the box</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auto</a:t>
            </a:r>
            <a:r>
              <a:rPr lang="en-US" sz="2400">
                <a:solidFill>
                  <a:srgbClr val="FFFFFF"/>
                </a:solidFill>
                <a:latin typeface="Calibri" pitchFamily="34" charset="0"/>
              </a:rPr>
              <a:t>’</a:t>
            </a:r>
            <a:r>
              <a:rPr lang="ru-RU" sz="2400">
                <a:solidFill>
                  <a:srgbClr val="FFFFFF"/>
                </a:solidFill>
                <a:latin typeface="Calibri" pitchFamily="34" charset="0"/>
              </a:rPr>
              <a:t>      leave to the user agent to decide what to do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Example: lengthy terms and conditions.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examples</a:t>
            </a:r>
          </a:p>
        </p:txBody>
      </p:sp>
      <p:sp>
        <p:nvSpPr>
          <p:cNvPr id="73113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latin typeface="Calibri" pitchFamily="34" charset="0"/>
              </a:rPr>
              <a:t>I have made a stolen and simplified example available for three column layout, with flexible middle column, http://wotan.liu.edu/home/krichel/lis650/examples/css_layout/triple_column.html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latin typeface="Calibri" pitchFamily="34" charset="0"/>
              </a:rPr>
              <a:t>Unfortunately, this example relies a lot on dimensions that are fixed in pixels.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site design</a:t>
            </a:r>
          </a:p>
        </p:txBody>
      </p:sp>
      <p:sp>
        <p:nvSpPr>
          <p:cNvPr id="73318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Site design is more difficult than contents or page design.</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are fewer categorical imperatives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It really depends on the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There can be so many sites.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Nevertheless some think that is even more important to get the site design right.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site structure</a:t>
            </a:r>
          </a:p>
        </p:txBody>
      </p:sp>
      <p:sp>
        <p:nvSpPr>
          <p:cNvPr id="73523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To visualize it, you have to have it first. Poor information architecture will lead to bad usability.</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sites have a linear structure.</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But most sites are hierarchically organized.</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What ever the structure, it has to reflect the users' tasks, not the providers’ structure.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constructing the hierarchy</a:t>
            </a:r>
          </a:p>
        </p:txBody>
      </p:sp>
      <p:sp>
        <p:nvSpPr>
          <p:cNvPr id="73728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information architects suggest a 7±2 rule for the elements in each hierarchy.</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suggest not more than four level of depth.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 am an advocate of Krug’s second law that says “It does not matter how many times users click as long as each click is an unambiguous choice”.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home page</a:t>
            </a:r>
          </a:p>
        </p:txBody>
      </p:sp>
      <p:sp>
        <p:nvSpPr>
          <p:cNvPr id="739330"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30200" indent="-317500">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latin typeface="Calibri" pitchFamily="34" charset="0"/>
            </a:endParaRP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has to be designed differently than other pages.</a:t>
            </a: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must answer the questions</a:t>
            </a:r>
          </a:p>
          <a:p>
            <a:pPr marL="733425" lvl="1" indent="-276225">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latin typeface="Calibri" pitchFamily="34" charset="0"/>
              </a:rPr>
              <a:t>where am I?</a:t>
            </a:r>
          </a:p>
          <a:p>
            <a:pPr marL="733425" lvl="1" indent="-276225">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latin typeface="Calibri" pitchFamily="34" charset="0"/>
              </a:rPr>
              <a:t>what does this site do?</a:t>
            </a: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needs at least an intuitive summary of the site purpose.</a:t>
            </a:r>
          </a:p>
          <a:p>
            <a:pPr marL="330200" indent="-317500">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things on the homepage</a:t>
            </a:r>
          </a:p>
        </p:txBody>
      </p:sp>
      <p:sp>
        <p:nvSpPr>
          <p:cNvPr id="74137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need a directory of main area.</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principal search feature may be included.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Otherwise a link to a search page will do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You may want to put news, but not prominently.</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Nielsen’s guideline for corporate homepages 1–5</a:t>
            </a:r>
          </a:p>
        </p:txBody>
      </p:sp>
      <p:sp>
        <p:nvSpPr>
          <p:cNvPr id="74342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Include a one-sentence tagline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Write a page title with good visibility in search engines and bookmark lists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Group all corporate information in one distinct area</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Emphasize the site's top high-priority tasks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Include a search input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Domain Name System</a:t>
            </a:r>
          </a:p>
        </p:txBody>
      </p:sp>
      <p:sp>
        <p:nvSpPr>
          <p:cNvPr id="317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Domain Name System allows us to associate human-friendly names with IP addresses. These names are called domains names. </a:t>
            </a:r>
          </a:p>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Domain names can be leased from domain </a:t>
            </a:r>
            <a:r>
              <a:rPr lang="en-US" sz="2800" dirty="0" err="1">
                <a:solidFill>
                  <a:srgbClr val="FFFFFF"/>
                </a:solidFill>
                <a:latin typeface="+mn-lt"/>
              </a:rPr>
              <a:t>nate</a:t>
            </a:r>
            <a:r>
              <a:rPr lang="en-US" sz="2800" dirty="0">
                <a:solidFill>
                  <a:srgbClr val="FFFFFF"/>
                </a:solidFill>
                <a:latin typeface="+mn-lt"/>
              </a:rPr>
              <a:t> registrars.</a:t>
            </a:r>
          </a:p>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A machine with a domain name on the Internet is called a host. </a:t>
            </a:r>
          </a:p>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When we know the domain name of the host, we can communicate with the host.  </a:t>
            </a:r>
          </a:p>
          <a:p>
            <a:pPr marL="11113" fontAlgn="auto">
              <a:lnSpc>
                <a:spcPct val="110000"/>
              </a:lnSpc>
              <a:spcBef>
                <a:spcPts val="700"/>
              </a:spcBef>
              <a:spcAft>
                <a:spcPts val="0"/>
              </a:spcAft>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Nielsen’s guideline for corporate homepages 6–10</a:t>
            </a:r>
          </a:p>
        </p:txBody>
      </p:sp>
      <p:sp>
        <p:nvSpPr>
          <p:cNvPr id="74547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Show examples of real site content.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Begin link names with the most important keyword.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Offer easy access to recent past features.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Don't over-format critical content, such as navigation areas.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 meaningful graphics.</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home page and rest of site</a:t>
            </a:r>
          </a:p>
        </p:txBody>
      </p:sp>
      <p:sp>
        <p:nvSpPr>
          <p:cNvPr id="747522"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name of the site should be very prominent on the home page, more so than on interior pages, where it should also be named.</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should be a link to the homepage from all interior pages, maybe in the logo.</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less famous a site, the more it has to have information about the site on interior pages. Your users are not likely to come through the home page.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navigating web sites</a:t>
            </a:r>
          </a:p>
        </p:txBody>
      </p:sp>
      <p:sp>
        <p:nvSpPr>
          <p:cNvPr id="749570" name="Text Box 2"/>
          <p:cNvSpPr txBox="1">
            <a:spLocks noChangeArrowheads="1"/>
          </p:cNvSpPr>
          <p:nvPr/>
        </p:nvSpPr>
        <p:spPr bwMode="auto">
          <a:xfrm>
            <a:off x="457200" y="1295400"/>
            <a:ext cx="8229600" cy="4954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People are usually trying to find something.</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It is more difficult than in a shop or on the street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no sense of scale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no sense of direction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no sense of location</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purpose of navigation</a:t>
            </a:r>
          </a:p>
        </p:txBody>
      </p:sp>
      <p:sp>
        <p:nvSpPr>
          <p:cNvPr id="75161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Navigation can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give users something to hold on to</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tell users what is here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explain users how to use the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give confidence in the site builder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questions addressed by navigation</a:t>
            </a:r>
            <a:endParaRPr lang="ru-RU" sz="4000">
              <a:solidFill>
                <a:srgbClr val="E3EBF1"/>
              </a:solidFill>
              <a:latin typeface="Calibri" pitchFamily="34" charset="0"/>
            </a:endParaRPr>
          </a:p>
        </p:txBody>
      </p:sp>
      <p:sp>
        <p:nvSpPr>
          <p:cNvPr id="753666" name="Text Box 2"/>
          <p:cNvSpPr txBox="1">
            <a:spLocks noChangeArrowheads="1"/>
          </p:cNvSpPr>
          <p:nvPr/>
        </p:nvSpPr>
        <p:spPr bwMode="auto">
          <a:xfrm>
            <a:off x="228600" y="1295400"/>
            <a:ext cx="8686800" cy="5335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a:t>
            </a:r>
            <a:r>
              <a:rPr lang="ru-RU" sz="2800">
                <a:solidFill>
                  <a:srgbClr val="FFFFFF"/>
                </a:solidFill>
                <a:latin typeface="Calibri" pitchFamily="34" charset="0"/>
              </a:rPr>
              <a:t>where am I?</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relative to the whole web</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relative to the site </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former dominates, as users only click through 4 to 5 pages on a site</a:t>
            </a:r>
            <a:endParaRPr lang="en-US" sz="2800">
              <a:solidFill>
                <a:srgbClr val="FFFFFF"/>
              </a:solidFill>
              <a:latin typeface="Calibri" pitchFamily="34" charset="0"/>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where have I been?</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but this is mainly the job of the browser esp. if links colors are not tempered with</a:t>
            </a:r>
            <a:endParaRPr lang="en-US" sz="2800">
              <a:solidFill>
                <a:srgbClr val="FFFFFF"/>
              </a:solidFill>
              <a:latin typeface="Calibri" pitchFamily="34" charset="0"/>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where can I go?</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is a matter for site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elements</a:t>
            </a:r>
          </a:p>
        </p:txBody>
      </p:sp>
      <p:sp>
        <p:nvSpPr>
          <p:cNvPr id="755714"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Site ID / logo linking to home page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Sections of items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Utilities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link to home page if no logo</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link to search page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separate instructions sheet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If you have a menu that includes the current position, it has to be highlighted.</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32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navigational elements on the page</a:t>
            </a:r>
          </a:p>
        </p:txBody>
      </p:sp>
      <p:sp>
        <p:nvSpPr>
          <p:cNvPr id="757762" name="Text Box 2"/>
          <p:cNvSpPr txBox="1">
            <a:spLocks noChangeArrowheads="1"/>
          </p:cNvSpPr>
          <p:nvPr/>
        </p:nvSpPr>
        <p:spPr bwMode="auto">
          <a:xfrm>
            <a:off x="457200" y="1417638"/>
            <a:ext cx="8229600" cy="4221162"/>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All pages except should have navigation except perhaps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home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search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instructions pages</a:t>
            </a:r>
            <a:endParaRPr lang="en-US" sz="32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breath vs depth in navigation</a:t>
            </a:r>
          </a:p>
        </p:txBody>
      </p:sp>
      <p:sp>
        <p:nvSpPr>
          <p:cNvPr id="759810" name="Text Box 2"/>
          <p:cNvSpPr txBox="1">
            <a:spLocks noChangeArrowheads="1"/>
          </p:cNvSpPr>
          <p:nvPr/>
        </p:nvSpPr>
        <p:spPr bwMode="auto">
          <a:xfrm>
            <a:off x="457200" y="1295400"/>
            <a:ext cx="8458200" cy="535781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Some sites list all the top categories on the side</a:t>
            </a:r>
            <a:endParaRPr lang="en-US" sz="3200">
              <a:solidFill>
                <a:srgbClr val="FFFFFF"/>
              </a:solidFill>
              <a:latin typeface="Calibri" pitchFamily="34" charset="0"/>
            </a:endParaRP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Users are reminded of all that the site has to offer</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Stripe can brand a site through a distinctive look</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It is better to have it on the right rather than the left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It takes scrolling user less mouse movement.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It saves reading users the effort to skip over.</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navigation</a:t>
            </a:r>
          </a:p>
        </p:txBody>
      </p:sp>
      <p:sp>
        <p:nvSpPr>
          <p:cNvPr id="76185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Some sites have the navigation as a top line.</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Combining both side and top navigation is possible</a:t>
            </a:r>
            <a:r>
              <a:rPr lang="ru-RU" sz="2800">
                <a:solidFill>
                  <a:srgbClr val="FFFFFF"/>
                </a:solidFill>
                <a:latin typeface="Calibri" pitchFamily="34" charset="0"/>
              </a:rPr>
              <a:t>. </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can be done as an L shape.</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But it takes up a lot of space.</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is recommended for large sites (10k+ pages) with heterogeneous contents.</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breadcrumbs</a:t>
            </a:r>
          </a:p>
        </p:txBody>
      </p:sp>
      <p:sp>
        <p:nvSpPr>
          <p:cNvPr id="76390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An alternative is to list the hierarchical path to the position that the user is in, through the use of breadcrumbs</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can be done as a one liner</a:t>
            </a:r>
          </a:p>
          <a:p>
            <a:pPr marL="330200" indent="-317500">
              <a:lnSpc>
                <a:spcPct val="104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“store &gt; fruit &amp; veg &gt; tomato”</a:t>
            </a:r>
          </a:p>
          <a:p>
            <a:pPr marL="330200" indent="-317500">
              <a:lnSpc>
                <a:spcPct val="11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protocols to communicate with hosts</a:t>
            </a:r>
            <a:endParaRPr lang="en-US" dirty="0"/>
          </a:p>
        </p:txBody>
      </p:sp>
      <p:sp>
        <p:nvSpPr>
          <p:cNvPr id="76802" name="Content Placeholder 2"/>
          <p:cNvSpPr>
            <a:spLocks noGrp="1"/>
          </p:cNvSpPr>
          <p:nvPr>
            <p:ph idx="1"/>
          </p:nvPr>
        </p:nvSpPr>
        <p:spPr/>
        <p:txBody>
          <a:bodyPr/>
          <a:lstStyle/>
          <a:p>
            <a:r>
              <a:rPr lang="en-US" smtClean="0"/>
              <a:t>There are two protocol we use in this class.</a:t>
            </a:r>
          </a:p>
          <a:p>
            <a:pPr lvl="1"/>
            <a:r>
              <a:rPr lang="en-US" smtClean="0"/>
              <a:t>We use ssh to compose web pages.</a:t>
            </a:r>
          </a:p>
          <a:p>
            <a:pPr lvl="1"/>
            <a:r>
              <a:rPr lang="en-US" smtClean="0"/>
              <a:t>We use http to read web pages. </a:t>
            </a:r>
          </a:p>
          <a:p>
            <a:r>
              <a:rPr lang="en-US" smtClean="0"/>
              <a:t>Both protocols are client/server protocols.</a:t>
            </a:r>
          </a:p>
          <a:p>
            <a:r>
              <a:rPr lang="en-US" smtClean="0"/>
              <a:t>You run as ssh or http client on your local machine.</a:t>
            </a:r>
          </a:p>
          <a:p>
            <a:r>
              <a:rPr lang="en-US" smtClean="0"/>
              <a:t>You communicate with a machine that runs ssh or http server software. </a:t>
            </a:r>
          </a:p>
        </p:txBody>
      </p:sp>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tabs</a:t>
            </a:r>
          </a:p>
        </p:txBody>
      </p:sp>
      <p:sp>
        <p:nvSpPr>
          <p:cNvPr id="765954" name="Text Box 2"/>
          <p:cNvSpPr txBox="1">
            <a:spLocks noChangeArrowheads="1"/>
          </p:cNvSpPr>
          <p:nvPr/>
        </p:nvSpPr>
        <p:spPr bwMode="auto">
          <a:xfrm>
            <a:off x="457200" y="1600200"/>
            <a:ext cx="8228013" cy="32893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Amazon.com and other commercial sites have them.</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They look cute, but are not very easy to implement, I think.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According to a recent Nielsen report, he does not think that Amazon is an example worth following as far as e-commerce sites 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pulldown menus</a:t>
            </a:r>
          </a:p>
        </p:txBody>
      </p:sp>
      <p:sp>
        <p:nvSpPr>
          <p:cNvPr id="76800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These are mostly done with javascript.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They do make sense in principle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But there are problems with inconsistent implementation in Javascript.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they don't work well, they discredit the site creator.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Title 1"/>
          <p:cNvSpPr>
            <a:spLocks noGrp="1"/>
          </p:cNvSpPr>
          <p:nvPr>
            <p:ph type="title"/>
          </p:nvPr>
        </p:nvSpPr>
        <p:spPr/>
        <p:txBody>
          <a:bodyPr/>
          <a:lstStyle/>
          <a:p>
            <a:r>
              <a:rPr lang="en-US" smtClean="0"/>
              <a:t>reducing navigational clutter</a:t>
            </a:r>
          </a:p>
        </p:txBody>
      </p:sp>
      <p:sp>
        <p:nvSpPr>
          <p:cNvPr id="770050" name="Content Placeholder 2"/>
          <p:cNvSpPr>
            <a:spLocks noGrp="1"/>
          </p:cNvSpPr>
          <p:nvPr>
            <p:ph idx="1"/>
          </p:nvPr>
        </p:nvSpPr>
        <p:spPr/>
        <p:txBody>
          <a:bodyPr/>
          <a:lstStyle/>
          <a:p>
            <a:r>
              <a:rPr lang="en-US" smtClean="0"/>
              <a:t>“Summarization” represents large amounts of data by a smaller amount.</a:t>
            </a:r>
          </a:p>
          <a:p>
            <a:r>
              <a:rPr lang="en-US" smtClean="0"/>
              <a:t>“Filtering” is throwing out information that we don't need.</a:t>
            </a:r>
          </a:p>
          <a:p>
            <a:r>
              <a:rPr lang="en-US" smtClean="0"/>
              <a:t>“Truncation” is having a "more" link on a page.</a:t>
            </a:r>
          </a:p>
          <a:p>
            <a:r>
              <a:rPr lang="en-US" smtClean="0"/>
              <a:t>“Example-based presentation” is just having a few examples.</a:t>
            </a:r>
          </a:p>
          <a:p>
            <a:endParaRPr lang="en-US" smtClean="0"/>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FAQ page</a:t>
            </a:r>
          </a:p>
        </p:txBody>
      </p:sp>
      <p:sp>
        <p:nvSpPr>
          <p:cNvPr id="77107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FAQ pages are good, provided that the questions are really frequently asked.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Often, the FAQ contains questions that the providers would like the users to ask.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Sites loose credibility as a consequence.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and link behavior</a:t>
            </a:r>
          </a:p>
        </p:txBody>
      </p:sp>
      <p:sp>
        <p:nvSpPr>
          <p:cNvPr id="773122" name="Text Box 2"/>
          <p:cNvSpPr txBox="1">
            <a:spLocks noChangeArrowheads="1"/>
          </p:cNvSpPr>
          <p:nvPr/>
        </p:nvSpPr>
        <p:spPr bwMode="auto">
          <a:xfrm>
            <a:off x="457200" y="1295400"/>
            <a:ext cx="8229600" cy="48323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Nielsen in 2000 says that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Slightly more than 50% of users are search-dominant, they go straight to the search.</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One in five users is link-dominant. They will only use the search after extensive looking around the site through links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rest have mixed behaviour.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I doubt these numbers.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6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as escape</a:t>
            </a:r>
          </a:p>
        </p:txBody>
      </p:sp>
      <p:sp>
        <p:nvSpPr>
          <p:cNvPr id="775170" name="Text Box 2"/>
          <p:cNvSpPr txBox="1">
            <a:spLocks noChangeArrowheads="1"/>
          </p:cNvSpPr>
          <p:nvPr/>
        </p:nvSpPr>
        <p:spPr bwMode="auto">
          <a:xfrm>
            <a:off x="457200" y="1600200"/>
            <a:ext cx="8228013" cy="4953000"/>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Search is often used as an escape hatch for users.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you have it, put a simple box on every page. </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We know that people don’t use or only badly use advanced search features.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Average query length is two words.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Users rarely look beyond first result screen.</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Don’t bother with Boolean searches.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help the user search</a:t>
            </a:r>
          </a:p>
        </p:txBody>
      </p:sp>
      <p:sp>
        <p:nvSpPr>
          <p:cNvPr id="77721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Nielsen in 2000 says that computers are good at remembering synonyms, checking spelling etc, so they should evaluate the query and make suggestions on how to improve it.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 am not aware of systems that do this “out of the box”, that we could install.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encourage long queries</a:t>
            </a:r>
          </a:p>
        </p:txBody>
      </p:sp>
      <p:sp>
        <p:nvSpPr>
          <p:cNvPr id="77926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One trivial way to encourage long queries to use a wide box.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Information retrieval research has shown that users tend  to enter more words in a wider box.</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results page</a:t>
            </a:r>
          </a:p>
        </p:txBody>
      </p:sp>
      <p:sp>
        <p:nvSpPr>
          <p:cNvPr id="781314" name="Text Box 2"/>
          <p:cNvSpPr txBox="1">
            <a:spLocks noChangeArrowheads="1"/>
          </p:cNvSpPr>
          <p:nvPr/>
        </p:nvSpPr>
        <p:spPr bwMode="auto">
          <a:xfrm>
            <a:off x="457200" y="1371600"/>
            <a:ext cx="8534400" cy="5181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URLs pointing to the same page should be consolidated.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Computed relevance scores are useless for the user.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Search may use quality evaluation. say, if the query matches the FAQ, the FAQ should give higher ranking. A search feature via Google may help there, because it does have page rank calculations built it in.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destination design</a:t>
            </a:r>
          </a:p>
        </p:txBody>
      </p:sp>
      <p:sp>
        <p:nvSpPr>
          <p:cNvPr id="78336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When the user follows a link from search to a page, the page should be presented in context of the user's search.</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The most common way is to highlight all the occurrences of the search terms.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helps scanning the destination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Helps understanding why the user reached this result.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ssh protocol</a:t>
            </a:r>
          </a:p>
        </p:txBody>
      </p:sp>
      <p:sp>
        <p:nvSpPr>
          <p:cNvPr id="77826" name="Text Box 2"/>
          <p:cNvSpPr txBox="1">
            <a:spLocks noChangeArrowheads="1"/>
          </p:cNvSpPr>
          <p:nvPr/>
        </p:nvSpPr>
        <p:spPr bwMode="auto">
          <a:xfrm>
            <a:off x="457200" y="1295400"/>
            <a:ext cx="8224838" cy="5181600"/>
          </a:xfrm>
          <a:prstGeom prst="rect">
            <a:avLst/>
          </a:prstGeom>
          <a:noFill/>
          <a:ln w="9525">
            <a:noFill/>
            <a:round/>
            <a:headEnd/>
            <a:tailEnd/>
          </a:ln>
        </p:spPr>
        <p:txBody>
          <a:bodyPr lIns="0" tIns="0" rIns="0" bIns="0"/>
          <a:lstStyle/>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ssh is protocol that uses public key cryptography to encrypt a stream of communication between client and server. </a:t>
            </a:r>
          </a:p>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This allows us to privately manipulate the server.  Or “manipulations” are really just changes to files on the server that contain our web pages.  </a:t>
            </a:r>
          </a:p>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 ssh client software we use on the PC is called WinSCP. It is a file transfer program.</a:t>
            </a:r>
          </a:p>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URL design</a:t>
            </a:r>
          </a:p>
        </p:txBody>
      </p:sp>
      <p:sp>
        <p:nvSpPr>
          <p:cNvPr id="78541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URLs should not be part of design, but in practice, they are.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Leave out the "http://" when referring to your web page.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You need a good domain name that is easy to remember.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Text Box 1"/>
          <p:cNvSpPr txBox="1">
            <a:spLocks noChangeArrowheads="1"/>
          </p:cNvSpPr>
          <p:nvPr/>
        </p:nvSpPr>
        <p:spPr bwMode="auto">
          <a:xfrm>
            <a:off x="457200" y="0"/>
            <a:ext cx="8229600" cy="99218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understandable URLs</a:t>
            </a:r>
          </a:p>
        </p:txBody>
      </p:sp>
      <p:sp>
        <p:nvSpPr>
          <p:cNvPr id="787458" name="Text Box 2"/>
          <p:cNvSpPr txBox="1">
            <a:spLocks noChangeArrowheads="1"/>
          </p:cNvSpPr>
          <p:nvPr/>
        </p:nvSpPr>
        <p:spPr bwMode="auto">
          <a:xfrm>
            <a:off x="457200" y="1066800"/>
            <a:ext cx="8382000" cy="4954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Users rely on reading URLs when getting an idea about where they are on the web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all directory names must be human-readable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they must be words or compound words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a:solidFill>
                  <a:srgbClr val="FFFFFF"/>
                </a:solidFill>
                <a:latin typeface="Calibri" pitchFamily="34" charset="0"/>
              </a:rPr>
              <a:t>A site must support URL butchering where users remove the trailing part after a slash.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advice on URLs</a:t>
            </a:r>
          </a:p>
        </p:txBody>
      </p:sp>
      <p:sp>
        <p:nvSpPr>
          <p:cNvPr id="78950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Make URLs as short as possible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 lowercase letters throughout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Avoid special chars i.e. anything but letters or digits, and simple punctuation.</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Stick to one visual word separator, i.e. either hyphen or underscore.</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archival URL</a:t>
            </a:r>
          </a:p>
        </p:txBody>
      </p:sp>
      <p:sp>
        <p:nvSpPr>
          <p:cNvPr id="791554" name="Text Box 2"/>
          <p:cNvSpPr txBox="1">
            <a:spLocks noChangeArrowheads="1"/>
          </p:cNvSpPr>
          <p:nvPr/>
        </p:nvSpPr>
        <p:spPr bwMode="auto">
          <a:xfrm>
            <a:off x="457200" y="1371600"/>
            <a:ext cx="8229600" cy="5181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After search engines and email recommendations, links are the third most common way for people to come across a web site.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Incoming links must not be discouraged by changing site structures.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dealing with yesterday current contents </a:t>
            </a:r>
          </a:p>
        </p:txBody>
      </p:sp>
      <p:sp>
        <p:nvSpPr>
          <p:cNvPr id="793602" name="Text Box 2"/>
          <p:cNvSpPr txBox="1">
            <a:spLocks noChangeArrowheads="1"/>
          </p:cNvSpPr>
          <p:nvPr/>
        </p:nvSpPr>
        <p:spPr bwMode="auto">
          <a:xfrm>
            <a:off x="457200" y="1295400"/>
            <a:ext cx="8458200" cy="51831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Sometimes it is necessary to have two URLs for the same contents: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"todays_news"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"feature_2004-09-12"</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some may wish to link to the former, others to the latter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 this case advertise the URL at which the contents is archived (immediately) an hope that link providers will link to it there.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supporting old URLs</a:t>
            </a:r>
          </a:p>
        </p:txBody>
      </p:sp>
      <p:sp>
        <p:nvSpPr>
          <p:cNvPr id="79565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Old URLs should be kept alive for as long as possible.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Best way to deal with them is to set up a http redirect 301</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good browsers will update bookmarks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search engines will delete old URLs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a:solidFill>
                  <a:srgbClr val="FFFFFF"/>
                </a:solidFill>
                <a:latin typeface="Calibri" pitchFamily="34" charset="0"/>
              </a:rPr>
              <a:t>There is also a 302 temporary redirect.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refresh header</a:t>
            </a:r>
          </a:p>
        </p:txBody>
      </p:sp>
      <p:sp>
        <p:nvSpPr>
          <p:cNvPr id="797698" name="Text Box 2"/>
          <p:cNvSpPr txBox="1">
            <a:spLocks noChangeArrowheads="1"/>
          </p:cNvSpPr>
          <p:nvPr/>
        </p:nvSpPr>
        <p:spPr bwMode="auto">
          <a:xfrm>
            <a:off x="457200" y="1600200"/>
            <a:ext cx="8229600" cy="49164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&lt;head&gt;&lt;meta http-equiv="refresh" content="0;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    url</a:t>
            </a:r>
            <a:r>
              <a:rPr lang="en-GB" sz="2800" i="1">
                <a:solidFill>
                  <a:srgbClr val="FFFFFF"/>
                </a:solidFill>
                <a:latin typeface="Calibri" pitchFamily="34" charset="0"/>
              </a:rPr>
              <a:t>=new_url</a:t>
            </a:r>
            <a:r>
              <a:rPr lang="en-GB" sz="2800">
                <a:solidFill>
                  <a:srgbClr val="FFFFFF"/>
                </a:solidFill>
                <a:latin typeface="Calibri" pitchFamily="34" charset="0"/>
              </a:rPr>
              <a:t>“</a:t>
            </a:r>
            <a:r>
              <a:rPr lang="en-US" sz="2800">
                <a:solidFill>
                  <a:srgbClr val="FFFFFF"/>
                </a:solidFill>
                <a:latin typeface="Calibri" pitchFamily="34" charset="0"/>
              </a:rPr>
              <a:t>/</a:t>
            </a:r>
            <a:r>
              <a:rPr lang="en-GB" sz="2800">
                <a:solidFill>
                  <a:srgbClr val="FFFFFF"/>
                </a:solidFill>
                <a:latin typeface="Calibri" pitchFamily="34" charset="0"/>
              </a:rPr>
              <a:t>&gt;</a:t>
            </a:r>
            <a:r>
              <a:rPr lang="en-GB" sz="2800" i="1">
                <a:solidFill>
                  <a:srgbClr val="FFFFFF"/>
                </a:solidFill>
                <a:latin typeface="Calibri" pitchFamily="34" charset="0"/>
              </a:rPr>
              <a:t> </a:t>
            </a:r>
            <a:r>
              <a:rPr lang="en-GB" sz="2800">
                <a:solidFill>
                  <a:srgbClr val="FFFFFF"/>
                </a:solidFill>
                <a:latin typeface="Calibri" pitchFamily="34" charset="0"/>
              </a:rPr>
              <a:t>&lt;/head&gt;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This method has a bad reputation because it is used by search engine spammers. They create pages with useful keywords, and then the user is redirect to a page with spam contents.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.htaccess</a:t>
            </a:r>
          </a:p>
        </p:txBody>
      </p:sp>
      <p:sp>
        <p:nvSpPr>
          <p:cNvPr id="799746" name="Text Box 2"/>
          <p:cNvSpPr txBox="1">
            <a:spLocks noChangeArrowheads="1"/>
          </p:cNvSpPr>
          <p:nvPr/>
        </p:nvSpPr>
        <p:spPr bwMode="auto">
          <a:xfrm>
            <a:off x="457200" y="1600200"/>
            <a:ext cx="8229600" cy="4572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you use Apache, you can create a file .htaccess (note the dot!) with a  line</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redirect 301 </a:t>
            </a:r>
            <a:r>
              <a:rPr lang="ru-RU" sz="2800" i="1">
                <a:solidFill>
                  <a:srgbClr val="FFFFFF"/>
                </a:solidFill>
                <a:latin typeface="Calibri" pitchFamily="34" charset="0"/>
              </a:rPr>
              <a:t>old_url new_url</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old_url </a:t>
            </a:r>
            <a:r>
              <a:rPr lang="ru-RU" sz="2800">
                <a:solidFill>
                  <a:srgbClr val="FFFFFF"/>
                </a:solidFill>
                <a:latin typeface="Calibri" pitchFamily="34" charset="0"/>
              </a:rPr>
              <a:t> must be a relative path from the top of your site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new_url </a:t>
            </a:r>
            <a:r>
              <a:rPr lang="ru-RU" sz="2800">
                <a:solidFill>
                  <a:srgbClr val="FFFFFF"/>
                </a:solidFill>
                <a:latin typeface="Calibri" pitchFamily="34" charset="0"/>
              </a:rPr>
              <a:t>can be any URL, even outside your site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on apache at wotan</a:t>
            </a:r>
          </a:p>
        </p:txBody>
      </p:sp>
      <p:sp>
        <p:nvSpPr>
          <p:cNvPr id="8017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4000">
                <a:solidFill>
                  <a:srgbClr val="FFFFFF"/>
                </a:solidFill>
                <a:latin typeface="Calibri" pitchFamily="34" charset="0"/>
              </a:rPr>
              <a:t>This works on wotan by virtue of configuration set for apache for your home directory. Examples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redirect 301 /~krichel http://openlib.org/home/krichel</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redirect 301 Cantcook.jpg http://www.foodtv.com</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Text Box 1"/>
          <p:cNvSpPr txBox="1">
            <a:spLocks noChangeArrowheads="1"/>
          </p:cNvSpPr>
          <p:nvPr/>
        </p:nvSpPr>
        <p:spPr bwMode="auto">
          <a:xfrm>
            <a:off x="685800" y="2130425"/>
            <a:ext cx="7772400" cy="14700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http://openlib.org/home/krichel</a:t>
            </a:r>
          </a:p>
        </p:txBody>
      </p:sp>
      <p:sp>
        <p:nvSpPr>
          <p:cNvPr id="803842" name="Text Box 2"/>
          <p:cNvSpPr txBox="1">
            <a:spLocks noChangeArrowheads="1"/>
          </p:cNvSpPr>
          <p:nvPr/>
        </p:nvSpPr>
        <p:spPr bwMode="auto">
          <a:xfrm>
            <a:off x="1371600" y="3886200"/>
            <a:ext cx="6400800" cy="3048000"/>
          </a:xfrm>
          <a:prstGeom prst="rect">
            <a:avLst/>
          </a:prstGeom>
          <a:noFill/>
          <a:ln w="9525">
            <a:noFill/>
            <a:round/>
            <a:headEnd/>
            <a:tailEnd/>
          </a:ln>
        </p:spPr>
        <p:txBody>
          <a:bodyPr lIns="90000" tIns="46800" rIns="90000" bIns="46800"/>
          <a:lstStyle/>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Please shutdown the computers when</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you are done.</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Thank you for your attention!</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541338"/>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quizzes</a:t>
            </a:r>
          </a:p>
        </p:txBody>
      </p:sp>
      <p:sp>
        <p:nvSpPr>
          <p:cNvPr id="20482" name="Text Box 2"/>
          <p:cNvSpPr txBox="1">
            <a:spLocks noChangeArrowheads="1"/>
          </p:cNvSpPr>
          <p:nvPr/>
        </p:nvSpPr>
        <p:spPr bwMode="auto">
          <a:xfrm>
            <a:off x="457200" y="1219200"/>
            <a:ext cx="8229600" cy="51054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First quiz next lecture.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If you miss a lecture, let me know in advance.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Final grade is calculated by computer.  Quizzes go through a complicated discounting scheme. It disregards the worst quiz performance.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Details about how final grades are calculated is on the course homepage. </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host key</a:t>
            </a:r>
          </a:p>
        </p:txBody>
      </p:sp>
      <p:sp>
        <p:nvSpPr>
          <p:cNvPr id="7987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an ssh client opens a connection with a host, it requests its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have not connected to the host before, you get a warning that your ssh client does not know the host with that key. When you accept, your ssh client remembers the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connect to the a host you have a key stored for and the key changes, your ssh client will warn you. This may be a host controlled by a mafioso.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dirty="0">
                <a:solidFill>
                  <a:srgbClr val="E3EBF1"/>
                </a:solidFill>
                <a:latin typeface="Calibri" pitchFamily="34" charset="0"/>
              </a:rPr>
              <a:t>our </a:t>
            </a:r>
            <a:r>
              <a:rPr lang="en-US" sz="4000" dirty="0" smtClean="0">
                <a:solidFill>
                  <a:srgbClr val="E3EBF1"/>
                </a:solidFill>
                <a:latin typeface="Calibri" pitchFamily="34" charset="0"/>
              </a:rPr>
              <a:t>favorite </a:t>
            </a:r>
            <a:r>
              <a:rPr lang="en-US" sz="4000" dirty="0" smtClean="0">
                <a:solidFill>
                  <a:srgbClr val="E3EBF1"/>
                </a:solidFill>
                <a:latin typeface="Calibri" pitchFamily="34" charset="0"/>
              </a:rPr>
              <a:t>host</a:t>
            </a:r>
            <a:endParaRPr lang="ru-RU" sz="4000" dirty="0">
              <a:solidFill>
                <a:srgbClr val="E3EBF1"/>
              </a:solidFill>
              <a:latin typeface="Calibri" pitchFamily="34" charset="0"/>
            </a:endParaRPr>
          </a:p>
        </p:txBody>
      </p:sp>
      <p:sp>
        <p:nvSpPr>
          <p:cNvPr id="81922" name="Text Box 2"/>
          <p:cNvSpPr txBox="1">
            <a:spLocks noChangeArrowheads="1"/>
          </p:cNvSpPr>
          <p:nvPr/>
        </p:nvSpPr>
        <p:spPr bwMode="auto">
          <a:xfrm>
            <a:off x="457200" y="1600200"/>
            <a:ext cx="8226425" cy="4924425"/>
          </a:xfrm>
          <a:prstGeom prst="rect">
            <a:avLst/>
          </a:prstGeom>
          <a:noFill/>
          <a:ln w="9525">
            <a:noFill/>
            <a:round/>
            <a:headEnd/>
            <a:tailEnd/>
          </a:ln>
        </p:spPr>
        <p:txBody>
          <a:bodyPr lIns="0" tIns="0" rIns="0" bIns="0"/>
          <a:lstStyle/>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Is the machine wotan.liu.edu</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We also say it is a “host” on the Internet. </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wotan is the head of the gods in the Germanic legend. The name has nothing to do with Chinese food.</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is a humble PC.</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runs the testing version of Debian/GNU Linux.</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runs both http and ssh server software.</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is maintained by Thomas Krichel.</a:t>
            </a:r>
          </a:p>
          <a:p>
            <a:pPr marL="328613" indent="-317500">
              <a:lnSpc>
                <a:spcPts val="3338"/>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user name &amp; password</a:t>
            </a:r>
          </a:p>
        </p:txBody>
      </p:sp>
      <p:sp>
        <p:nvSpPr>
          <p:cNvPr id="83970" name="Text Box 2"/>
          <p:cNvSpPr txBox="1">
            <a:spLocks noChangeArrowheads="1"/>
          </p:cNvSpPr>
          <p:nvPr/>
        </p:nvSpPr>
        <p:spPr bwMode="auto">
          <a:xfrm>
            <a:off x="457200" y="1600200"/>
            <a:ext cx="8229600" cy="376713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To open a meaningful ssh session on wotan, you need a use name and a password.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You can choose your user name as a short form of your own name.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should be all lowercases and can not have spaces.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Please don't choose an insecure password.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after </a:t>
            </a:r>
            <a:r>
              <a:rPr lang="ru-RU" sz="4000">
                <a:solidFill>
                  <a:srgbClr val="E3EBF1"/>
                </a:solidFill>
                <a:latin typeface="Calibri" pitchFamily="34" charset="0"/>
              </a:rPr>
              <a:t>registration time </a:t>
            </a:r>
          </a:p>
        </p:txBody>
      </p:sp>
      <p:sp>
        <p:nvSpPr>
          <p:cNvPr id="86018" name="Text Box 2"/>
          <p:cNvSpPr txBox="1">
            <a:spLocks noChangeArrowheads="1"/>
          </p:cNvSpPr>
          <p:nvPr/>
        </p:nvSpPr>
        <p:spPr bwMode="auto">
          <a:xfrm>
            <a:off x="228600" y="1219200"/>
            <a:ext cx="8686800" cy="480695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As part of the course, you are being provided with web space on the server wotan.liu.edu, at the URL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http://wotan.liu.edu/</a:t>
            </a:r>
            <a:r>
              <a:rPr lang="en-US" sz="2800">
                <a:solidFill>
                  <a:srgbClr val="FFFFFF"/>
                </a:solidFill>
                <a:latin typeface="Calibri" pitchFamily="34" charset="0"/>
              </a:rPr>
              <a:t>home/</a:t>
            </a:r>
            <a:r>
              <a:rPr lang="en-GB" sz="2800" i="1">
                <a:solidFill>
                  <a:srgbClr val="FFFFFF"/>
                </a:solidFill>
                <a:latin typeface="Calibri" pitchFamily="34" charset="0"/>
              </a:rPr>
              <a:t>user </a:t>
            </a:r>
          </a:p>
          <a:p>
            <a:pPr marL="328613" indent="-317500" algn="just">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where </a:t>
            </a:r>
            <a:r>
              <a:rPr lang="en-GB" sz="2800" i="1">
                <a:solidFill>
                  <a:srgbClr val="FFFFFF"/>
                </a:solidFill>
                <a:latin typeface="Calibri" pitchFamily="34" charset="0"/>
              </a:rPr>
              <a:t>user</a:t>
            </a:r>
            <a:r>
              <a:rPr lang="en-GB" sz="2800">
                <a:solidFill>
                  <a:srgbClr val="FFFFFF"/>
                </a:solidFill>
                <a:latin typeface="Calibri" pitchFamily="34" charset="0"/>
              </a:rPr>
              <a:t> is a user name that you have chosen. </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shows a list of available fails as prepared by the web server at wotan. </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are there, click on "validated.html".</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is a page that Thomas has prepared for you.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WinSCP</a:t>
            </a:r>
          </a:p>
        </p:txBody>
      </p:sp>
      <p:sp>
        <p:nvSpPr>
          <p:cNvPr id="88066" name="Text Box 2"/>
          <p:cNvSpPr txBox="1">
            <a:spLocks noChangeArrowheads="1"/>
          </p:cNvSpPr>
          <p:nvPr/>
        </p:nvSpPr>
        <p:spPr bwMode="auto">
          <a:xfrm>
            <a:off x="457200" y="1295400"/>
            <a:ext cx="8220075" cy="5181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On MS Windows machine, we can use the winscp software as an ssh client.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WinSCP uses ssh as a means to transfer files.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WinSCP saves a file, it may require to open a new connection and will ask you the password again. This request may be in a window you can’t immediately see.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81000" y="228600"/>
            <a:ext cx="8229600" cy="884238"/>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open a wotan session with winscp</a:t>
            </a:r>
          </a:p>
        </p:txBody>
      </p:sp>
      <p:sp>
        <p:nvSpPr>
          <p:cNvPr id="90114" name="Text Box 2"/>
          <p:cNvSpPr txBox="1">
            <a:spLocks noChangeArrowheads="1"/>
          </p:cNvSpPr>
          <p:nvPr/>
        </p:nvSpPr>
        <p:spPr bwMode="auto">
          <a:xfrm>
            <a:off x="381000" y="1066800"/>
            <a:ext cx="8305800" cy="53451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If you see a list of session, click on “new session”.</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host name is “wotan.liu.edu”.</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Give your user name.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Click on “save”, this will save the session, after “ok”.</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will be lead to the list of saved sessions, double-click to open a session.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 initial connection, you will be shown a warning message that you can ignore.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saving or duplicating files, you may be asked to enter your password again. Watch out for that.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WinSCP “open”</a:t>
            </a:r>
          </a:p>
        </p:txBody>
      </p:sp>
      <p:sp>
        <p:nvSpPr>
          <p:cNvPr id="92162" name="Content Placeholder 2"/>
          <p:cNvSpPr>
            <a:spLocks noGrp="1"/>
          </p:cNvSpPr>
          <p:nvPr>
            <p:ph idx="1"/>
          </p:nvPr>
        </p:nvSpPr>
        <p:spPr/>
        <p:txBody>
          <a:bodyPr/>
          <a:lstStyle/>
          <a:p>
            <a:r>
              <a:rPr lang="en-US" smtClean="0"/>
              <a:t>If you right-click to “open” a file, a copy of the file on wotan will be downloaded to a temporary space.</a:t>
            </a:r>
          </a:p>
          <a:p>
            <a:r>
              <a:rPr lang="en-US" smtClean="0"/>
              <a:t>An application may be run on the local machine that will read/write the file. </a:t>
            </a:r>
          </a:p>
          <a:p>
            <a:r>
              <a:rPr lang="en-US" smtClean="0"/>
              <a:t>When the temporary file is written, WinSCP will try to upload the new version to wotan.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381000" y="228600"/>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important rule</a:t>
            </a:r>
          </a:p>
        </p:txBody>
      </p:sp>
      <p:sp>
        <p:nvSpPr>
          <p:cNvPr id="104450" name="Text Box 2"/>
          <p:cNvSpPr txBox="1">
            <a:spLocks noChangeArrowheads="1"/>
          </p:cNvSpPr>
          <p:nvPr/>
        </p:nvSpPr>
        <p:spPr bwMode="auto">
          <a:xfrm>
            <a:off x="457200" y="914400"/>
            <a:ext cx="8229600" cy="5537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compose web pages, you use winscp / textwrangler.</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look at your own web pages, you use a common web user agent.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Never use winscp to look at your own web pages. You will not rot in hell, but you will be confused.</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Always open two windows and keep the open</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one with a web browser</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other with WinSCP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ssh and mac os/x</a:t>
            </a:r>
          </a:p>
        </p:txBody>
      </p:sp>
      <p:sp>
        <p:nvSpPr>
          <p:cNvPr id="100354" name="Text Box 2"/>
          <p:cNvSpPr txBox="1">
            <a:spLocks noChangeArrowheads="1"/>
          </p:cNvSpPr>
          <p:nvPr/>
        </p:nvSpPr>
        <p:spPr bwMode="auto">
          <a:xfrm>
            <a:off x="457200" y="1600200"/>
            <a:ext cx="8224838" cy="48371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the past I told Mac users to investigate  investigate a software called fugu: http://rsug.itd.umich.edu/software/fugu/</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A student made me aware of TextWrangler at http://www.barebones.com/products/textwrangler/</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This is an editor, not an ssh client but</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It has support for remote file storing via ssh.</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I think it also has a HTML editing mode. </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My student was pleased with it.  </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terminal on the mac</a:t>
            </a:r>
          </a:p>
        </p:txBody>
      </p:sp>
      <p:sp>
        <p:nvSpPr>
          <p:cNvPr id="10240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are using terminal on the mac, you can use it to directly connect to the terminal on wotan. This can be done by the issuing the command</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ssh wotan.liu.edu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will be asked for your password.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set up authentication via public keys to avoid having to give passwords.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Ask Thomas for further information about this rather cool feature.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assignments</a:t>
            </a:r>
          </a:p>
        </p:txBody>
      </p:sp>
      <p:sp>
        <p:nvSpPr>
          <p:cNvPr id="22530" name="Text Box 2"/>
          <p:cNvSpPr txBox="1">
            <a:spLocks noChangeArrowheads="1"/>
          </p:cNvSpPr>
          <p:nvPr/>
        </p:nvSpPr>
        <p:spPr bwMode="auto">
          <a:xfrm>
            <a:off x="457200" y="1600200"/>
            <a:ext cx="8224838" cy="456088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web site plan	</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to be handed in next week</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discussed at the end of today</a:t>
            </a:r>
          </a:p>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web site assessment</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a:solidFill>
                  <a:srgbClr val="FFFFFF"/>
                </a:solidFill>
                <a:latin typeface="Calibri" pitchFamily="34" charset="0"/>
              </a:rPr>
              <a:t>to be done later</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a:solidFill>
                  <a:srgbClr val="FFFFFF"/>
                </a:solidFill>
                <a:latin typeface="Calibri" pitchFamily="34" charset="0"/>
              </a:rPr>
              <a:t>discussed next slide</a:t>
            </a:r>
          </a:p>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final web site</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to be handed in at the end</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discussed after next slide</a:t>
            </a:r>
          </a:p>
          <a:p>
            <a:pPr marL="328613" indent="-317500">
              <a:lnSpc>
                <a:spcPts val="2825"/>
              </a:lnSpc>
              <a:spcBef>
                <a:spcPts val="700"/>
              </a:spcBef>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initial remote files on wotan</a:t>
            </a:r>
          </a:p>
        </p:txBody>
      </p:sp>
      <p:sp>
        <p:nvSpPr>
          <p:cNvPr id="93186" name="Text Box 2"/>
          <p:cNvSpPr txBox="1">
            <a:spLocks noChangeArrowheads="1"/>
          </p:cNvSpPr>
          <p:nvPr/>
        </p:nvSpPr>
        <p:spPr bwMode="auto">
          <a:xfrm>
            <a:off x="457200" y="1257300"/>
            <a:ext cx="8229600" cy="48958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 set of files starting with a dot. Leave them alone.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 directory called public_html</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This is the place where web masters exert their magic. You can go into that directory to see the files that you have on your web site at the moment.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There should be three file</a:t>
            </a:r>
            <a:r>
              <a:rPr lang="en-US" sz="2400">
                <a:solidFill>
                  <a:srgbClr val="FFFFFF"/>
                </a:solidFill>
                <a:latin typeface="Calibri" pitchFamily="34" charset="0"/>
              </a:rPr>
              <a:t>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main.css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main.js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validated.html</a:t>
            </a:r>
          </a:p>
          <a:p>
            <a:pPr marL="731838" lvl="1" indent="-274638">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copying validated.html</a:t>
            </a:r>
          </a:p>
        </p:txBody>
      </p:sp>
      <p:sp>
        <p:nvSpPr>
          <p:cNvPr id="95234" name="Text Box 2"/>
          <p:cNvSpPr txBox="1">
            <a:spLocks noChangeArrowheads="1"/>
          </p:cNvSpPr>
          <p:nvPr/>
        </p:nvSpPr>
        <p:spPr bwMode="auto">
          <a:xfrm>
            <a:off x="457200" y="1295400"/>
            <a:ext cx="8226425" cy="50292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latin typeface="Calibri" pitchFamily="34" charset="0"/>
              </a:rPr>
              <a:t>validated.html is your model web page.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latin typeface="Calibri" pitchFamily="34" charset="0"/>
              </a:rPr>
              <a:t>To create a new web page, right click, on validated.html, and choose “duplicate” from the menu. Do not choose “copy”.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latin typeface="Calibri" pitchFamily="34" charset="0"/>
              </a:rPr>
              <a:t>You will be asked to supply a name for the file.  Erase any contents in the dialog box, and then enter the file name you want to create (say test.html). Always have that file name end with “.html”.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latin typeface="Calibri" pitchFamily="34" charset="0"/>
              </a:rPr>
              <a:t>You may be asked to give your password again.</a:t>
            </a:r>
          </a:p>
          <a:p>
            <a:pPr marL="328613" indent="-317500">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test.html</a:t>
            </a:r>
          </a:p>
        </p:txBody>
      </p:sp>
      <p:sp>
        <p:nvSpPr>
          <p:cNvPr id="97282"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your test.html file, look for the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&lt;p id="validator"&gt;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Right before that string, insert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&lt;div&gt;Hello, world!&lt;/div&gt;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Save your 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Do not double click test.html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Open a web user agent, point it to the URL http://wotan.liu.edu/home/</a:t>
            </a:r>
            <a:r>
              <a:rPr lang="en-GB" sz="2800" i="1">
                <a:solidFill>
                  <a:srgbClr val="FFFFFF"/>
                </a:solidFill>
                <a:latin typeface="Calibri" pitchFamily="34" charset="0"/>
              </a:rPr>
              <a:t>user</a:t>
            </a:r>
            <a:r>
              <a:rPr lang="en-GB" sz="2800">
                <a:solidFill>
                  <a:srgbClr val="FFFFFF"/>
                </a:solidFill>
                <a:latin typeface="Calibri" pitchFamily="34" charset="0"/>
              </a:rPr>
              <a:t>/test.html where </a:t>
            </a:r>
            <a:r>
              <a:rPr lang="en-GB" sz="2800" i="1">
                <a:solidFill>
                  <a:srgbClr val="FFFFFF"/>
                </a:solidFill>
                <a:latin typeface="Calibri" pitchFamily="34" charset="0"/>
              </a:rPr>
              <a:t>user</a:t>
            </a:r>
            <a:r>
              <a:rPr lang="en-GB" sz="2800">
                <a:solidFill>
                  <a:srgbClr val="FFFFFF"/>
                </a:solidFill>
                <a:latin typeface="Calibri" pitchFamily="34" charset="0"/>
              </a:rPr>
              <a:t> is your user name.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collapsing of whitespace</a:t>
            </a:r>
          </a:p>
        </p:txBody>
      </p:sp>
      <p:sp>
        <p:nvSpPr>
          <p:cNvPr id="99330" name="Content Placeholder 2"/>
          <p:cNvSpPr>
            <a:spLocks noGrp="1"/>
          </p:cNvSpPr>
          <p:nvPr>
            <p:ph idx="1"/>
          </p:nvPr>
        </p:nvSpPr>
        <p:spPr/>
        <p:txBody>
          <a:bodyPr/>
          <a:lstStyle/>
          <a:p>
            <a:r>
              <a:rPr lang="en-US" smtClean="0"/>
              <a:t>The characters “newline”, “carriage return” , “tabulation character” and “blank” are  collectively referred to as “whitespace”.</a:t>
            </a:r>
          </a:p>
          <a:p>
            <a:r>
              <a:rPr lang="en-US" smtClean="0"/>
              <a:t>Web browsers normally “collapse” whitespace found in HTML. That means, the replace sequences of whitespace characters by a single blank, for purposes of display.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non breaking space</a:t>
            </a:r>
          </a:p>
        </p:txBody>
      </p:sp>
      <p:sp>
        <p:nvSpPr>
          <p:cNvPr id="805891"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Whitespace is usually collapsed by browsers. That is, two or more whitespace characters are treated just as one whitespace character. </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character &amp;#xA0; or &amp;nbsp; is the non-breaking space. It is not considered to be a whitespace character.</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use the non-breaking space to build whitespace that does not collapse.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web about itself</a:t>
            </a:r>
          </a:p>
        </p:txBody>
      </p:sp>
      <p:sp>
        <p:nvSpPr>
          <p:cNvPr id="106498" name="Text Box 2"/>
          <p:cNvSpPr txBox="1">
            <a:spLocks noChangeArrowheads="1"/>
          </p:cNvSpPr>
          <p:nvPr/>
        </p:nvSpPr>
        <p:spPr bwMode="auto">
          <a:xfrm>
            <a:off x="457200" y="1244600"/>
            <a:ext cx="8534400" cy="4387850"/>
          </a:xfrm>
          <a:prstGeom prst="rect">
            <a:avLst/>
          </a:prstGeom>
          <a:noFill/>
          <a:ln w="9525">
            <a:noFill/>
            <a:round/>
            <a:headEnd/>
            <a:tailEnd/>
          </a:ln>
        </p:spPr>
        <p:txBody>
          <a:bodyPr lIns="90000" tIns="46800" rIns="90000" bIns="46800"/>
          <a:lstStyle/>
          <a:p>
            <a:pPr>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800">
                <a:solidFill>
                  <a:srgbClr val="FFFFFF"/>
                </a:solidFill>
                <a:latin typeface="Calibri" pitchFamily="34" charset="0"/>
              </a:rPr>
              <a:t>   According the W3C: the World Wide Web (Web) is a network of information resources. The Web relies on four standards to make these resources readily available to the widest possible audience:</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A uniform naming scheme for locating resources on the Web (i.e. URIs). </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Protocols for access to named resources over the Internet (e.g., http). </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Hypertext, for easy navigation among resources (e.g., HTML).</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Vocabularies for types of objects on the Web (i.e. MIME types) </a:t>
            </a:r>
          </a:p>
          <a:p>
            <a:pPr>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GB" sz="20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WWW history</a:t>
            </a:r>
          </a:p>
        </p:txBody>
      </p:sp>
      <p:sp>
        <p:nvSpPr>
          <p:cNvPr id="108546"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 World Wide Web was invented by Tim Berners-Lee and Robert Cailliau at the CERN in Geneva, CH, in 1990.</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It is now maintained by the World Wide Web Consortium (W3C), a standards making body in Boston, MA.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Tim Berners-Lee is the director of the W3C.</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 uniform naming scheme</a:t>
            </a:r>
          </a:p>
        </p:txBody>
      </p:sp>
      <p:sp>
        <p:nvSpPr>
          <p:cNvPr id="110594" name="Text Box 2"/>
          <p:cNvSpPr txBox="1">
            <a:spLocks noChangeArrowheads="1"/>
          </p:cNvSpPr>
          <p:nvPr/>
        </p:nvSpPr>
        <p:spPr bwMode="auto">
          <a:xfrm>
            <a:off x="457200" y="1600200"/>
            <a:ext cx="8229600" cy="437673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Every resource available on the Web</a:t>
            </a:r>
            <a:r>
              <a:rPr lang="en-GB" sz="2800" i="1">
                <a:solidFill>
                  <a:srgbClr val="FFFFFF"/>
                </a:solidFill>
                <a:latin typeface="Calibri" pitchFamily="34" charset="0"/>
              </a:rPr>
              <a:t>—</a:t>
            </a:r>
            <a:r>
              <a:rPr lang="en-GB" sz="2800">
                <a:solidFill>
                  <a:srgbClr val="FFFFFF"/>
                </a:solidFill>
                <a:latin typeface="Calibri" pitchFamily="34" charset="0"/>
              </a:rPr>
              <a:t>HTML document, image, video clip, program, etc</a:t>
            </a:r>
            <a:r>
              <a:rPr lang="en-GB" sz="2800" i="1">
                <a:solidFill>
                  <a:srgbClr val="FFFFFF"/>
                </a:solidFill>
                <a:latin typeface="Calibri" pitchFamily="34" charset="0"/>
              </a:rPr>
              <a:t>—</a:t>
            </a:r>
            <a:r>
              <a:rPr lang="en-GB" sz="2800">
                <a:solidFill>
                  <a:srgbClr val="FFFFFF"/>
                </a:solidFill>
                <a:latin typeface="Calibri" pitchFamily="34" charset="0"/>
              </a:rPr>
              <a:t>has an address that may be encoded by a </a:t>
            </a:r>
            <a:r>
              <a:rPr lang="en-GB" sz="2800" i="1">
                <a:solidFill>
                  <a:srgbClr val="FFFFFF"/>
                </a:solidFill>
                <a:latin typeface="Calibri" pitchFamily="34" charset="0"/>
              </a:rPr>
              <a:t>Uniform Resource Identifier</a:t>
            </a:r>
            <a:r>
              <a:rPr lang="en-GB" sz="2800">
                <a:solidFill>
                  <a:srgbClr val="FFFFFF"/>
                </a:solidFill>
                <a:latin typeface="Calibri" pitchFamily="34" charset="0"/>
              </a:rPr>
              <a:t>, or “URI”.</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URIs typically consist of three pieces: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name of the mechanism used </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latin typeface="Calibri" pitchFamily="34" charset="0"/>
              </a:rPr>
              <a:t>to access the resource</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latin typeface="Calibri" pitchFamily="34" charset="0"/>
              </a:rPr>
              <a:t>or the otherwise “resolve” it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DNS name of the host holding the resource.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locus of the resource on the host.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example URI</a:t>
            </a:r>
          </a:p>
        </p:txBody>
      </p:sp>
      <p:sp>
        <p:nvSpPr>
          <p:cNvPr id="112642" name="Text Box 2"/>
          <p:cNvSpPr txBox="1">
            <a:spLocks noChangeArrowheads="1"/>
          </p:cNvSpPr>
          <p:nvPr/>
        </p:nvSpPr>
        <p:spPr bwMode="auto">
          <a:xfrm>
            <a:off x="457200" y="1600200"/>
            <a:ext cx="8229600" cy="42021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http://openlib.org/home/krichel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This URI may be read as follows: There is a document available via the HTTP protocol, residing on the Internet host openlib.org, accessible via the path </a:t>
            </a:r>
            <a:r>
              <a:rPr lang="en-US" sz="2800">
                <a:solidFill>
                  <a:srgbClr val="FFFFFF"/>
                </a:solidFill>
                <a:latin typeface="Calibri" pitchFamily="34" charset="0"/>
              </a:rPr>
              <a:t>“</a:t>
            </a:r>
            <a:r>
              <a:rPr lang="en-GB" sz="2800">
                <a:solidFill>
                  <a:srgbClr val="FFFFFF"/>
                </a:solidFill>
                <a:latin typeface="Calibri" pitchFamily="34" charset="0"/>
              </a:rPr>
              <a:t>/home/krichel”.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mailto:krichel@openlib.org</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This URI may be read as follows: There is email user krichel in a domain openlib.org to whom email may be sent.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0" y="541338"/>
            <a:ext cx="91440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protocols to access named resources</a:t>
            </a:r>
          </a:p>
        </p:txBody>
      </p:sp>
      <p:sp>
        <p:nvSpPr>
          <p:cNvPr id="114690" name="Text Box 2"/>
          <p:cNvSpPr txBox="1">
            <a:spLocks noChangeArrowheads="1"/>
          </p:cNvSpPr>
          <p:nvPr/>
        </p:nvSpPr>
        <p:spPr bwMode="auto">
          <a:xfrm>
            <a:off x="457200" y="1295400"/>
            <a:ext cx="8229600" cy="50482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Computers connected to the Internet (“hosts”) use different application level protocols to do things.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The most commonly used protocol for the web the </a:t>
            </a:r>
            <a:r>
              <a:rPr lang="en-GB" sz="3200" u="sng">
                <a:solidFill>
                  <a:srgbClr val="FFFFFF"/>
                </a:solidFill>
                <a:latin typeface="Calibri" pitchFamily="34" charset="0"/>
              </a:rPr>
              <a:t>h</a:t>
            </a:r>
            <a:r>
              <a:rPr lang="en-GB" sz="3200">
                <a:solidFill>
                  <a:srgbClr val="FFFFFF"/>
                </a:solidFill>
                <a:latin typeface="Calibri" pitchFamily="34" charset="0"/>
              </a:rPr>
              <a:t>yper</a:t>
            </a:r>
            <a:r>
              <a:rPr lang="en-GB" sz="3200" u="sng">
                <a:solidFill>
                  <a:srgbClr val="FFFFFF"/>
                </a:solidFill>
                <a:latin typeface="Calibri" pitchFamily="34" charset="0"/>
              </a:rPr>
              <a:t>t</a:t>
            </a:r>
            <a:r>
              <a:rPr lang="en-GB" sz="3200">
                <a:solidFill>
                  <a:srgbClr val="FFFFFF"/>
                </a:solidFill>
                <a:latin typeface="Calibri" pitchFamily="34" charset="0"/>
              </a:rPr>
              <a:t>ext </a:t>
            </a:r>
            <a:r>
              <a:rPr lang="en-GB" sz="3200" u="sng">
                <a:solidFill>
                  <a:srgbClr val="FFFFFF"/>
                </a:solidFill>
                <a:latin typeface="Calibri" pitchFamily="34" charset="0"/>
              </a:rPr>
              <a:t>t</a:t>
            </a:r>
            <a:r>
              <a:rPr lang="en-GB" sz="3200">
                <a:solidFill>
                  <a:srgbClr val="FFFFFF"/>
                </a:solidFill>
                <a:latin typeface="Calibri" pitchFamily="34" charset="0"/>
              </a:rPr>
              <a:t>ransfer </a:t>
            </a:r>
            <a:r>
              <a:rPr lang="en-GB" sz="3200" u="sng">
                <a:solidFill>
                  <a:srgbClr val="FFFFFF"/>
                </a:solidFill>
                <a:latin typeface="Calibri" pitchFamily="34" charset="0"/>
              </a:rPr>
              <a:t>p</a:t>
            </a:r>
            <a:r>
              <a:rPr lang="en-GB" sz="3200">
                <a:solidFill>
                  <a:srgbClr val="FFFFFF"/>
                </a:solidFill>
                <a:latin typeface="Calibri" pitchFamily="34" charset="0"/>
              </a:rPr>
              <a:t>rotocol http.</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Another protocol that we use in class is the </a:t>
            </a:r>
            <a:r>
              <a:rPr lang="en-GB" sz="3200" u="sng">
                <a:solidFill>
                  <a:srgbClr val="FFFFFF"/>
                </a:solidFill>
                <a:latin typeface="Calibri" pitchFamily="34" charset="0"/>
              </a:rPr>
              <a:t>s</a:t>
            </a:r>
            <a:r>
              <a:rPr lang="en-GB" sz="3200">
                <a:solidFill>
                  <a:srgbClr val="FFFFFF"/>
                </a:solidFill>
                <a:latin typeface="Calibri" pitchFamily="34" charset="0"/>
              </a:rPr>
              <a:t>ecure </a:t>
            </a:r>
            <a:r>
              <a:rPr lang="en-GB" sz="3200" u="sng">
                <a:solidFill>
                  <a:srgbClr val="FFFFFF"/>
                </a:solidFill>
                <a:latin typeface="Calibri" pitchFamily="34" charset="0"/>
              </a:rPr>
              <a:t>sh</a:t>
            </a:r>
            <a:r>
              <a:rPr lang="en-GB" sz="3200">
                <a:solidFill>
                  <a:srgbClr val="FFFFFF"/>
                </a:solidFill>
                <a:latin typeface="Calibri" pitchFamily="34" charset="0"/>
              </a:rPr>
              <a:t>ell ssh. I will discuss some aspects of this protocol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81000" y="304800"/>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site assessment</a:t>
            </a:r>
          </a:p>
        </p:txBody>
      </p:sp>
      <p:sp>
        <p:nvSpPr>
          <p:cNvPr id="24578" name="Text Box 2"/>
          <p:cNvSpPr txBox="1">
            <a:spLocks noChangeArrowheads="1"/>
          </p:cNvSpPr>
          <p:nvPr/>
        </p:nvSpPr>
        <p:spPr bwMode="auto">
          <a:xfrm>
            <a:off x="304800" y="1066800"/>
            <a:ext cx="8610600" cy="5410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Assess the web site of an </a:t>
            </a:r>
            <a:r>
              <a:rPr lang="en-US" sz="3200" dirty="0">
                <a:solidFill>
                  <a:srgbClr val="FFFFFF"/>
                </a:solidFill>
                <a:latin typeface="Calibri" pitchFamily="34" charset="0"/>
              </a:rPr>
              <a:t>academic LIS department</a:t>
            </a:r>
            <a:r>
              <a:rPr lang="ru-RU" sz="3200" dirty="0">
                <a:solidFill>
                  <a:srgbClr val="FFFFFF"/>
                </a:solidFill>
                <a:latin typeface="Calibri" pitchFamily="34" charset="0"/>
              </a:rPr>
              <a:t>. A suggested list of admissible departments </a:t>
            </a:r>
            <a:r>
              <a:rPr lang="ru-RU" sz="3200" dirty="0" smtClean="0">
                <a:solidFill>
                  <a:srgbClr val="FFFFFF"/>
                </a:solidFill>
                <a:latin typeface="Calibri" pitchFamily="34" charset="0"/>
              </a:rPr>
              <a:t>is</a:t>
            </a:r>
            <a:r>
              <a:rPr lang="en-US" sz="3200" dirty="0" smtClean="0">
                <a:solidFill>
                  <a:srgbClr val="FFFFFF"/>
                </a:solidFill>
                <a:latin typeface="Calibri" pitchFamily="34" charset="0"/>
              </a:rPr>
              <a:t> h</a:t>
            </a:r>
            <a:r>
              <a:rPr lang="ru-RU" sz="3200" dirty="0" smtClean="0">
                <a:solidFill>
                  <a:srgbClr val="FFFFFF"/>
                </a:solidFill>
                <a:latin typeface="Calibri" pitchFamily="34" charset="0"/>
              </a:rPr>
              <a:t>ttp</a:t>
            </a:r>
            <a:r>
              <a:rPr lang="ru-RU" sz="3200" dirty="0">
                <a:solidFill>
                  <a:srgbClr val="FFFFFF"/>
                </a:solidFill>
                <a:latin typeface="Calibri" pitchFamily="34" charset="0"/>
              </a:rPr>
              <a:t>://</a:t>
            </a:r>
            <a:r>
              <a:rPr lang="en-US" sz="3200" dirty="0">
                <a:solidFill>
                  <a:srgbClr val="FFFFFF"/>
                </a:solidFill>
                <a:latin typeface="Calibri" pitchFamily="34" charset="0"/>
              </a:rPr>
              <a:t>wotan.liu</a:t>
            </a:r>
            <a:r>
              <a:rPr lang="ru-RU" sz="3200" dirty="0">
                <a:solidFill>
                  <a:srgbClr val="FFFFFF"/>
                </a:solidFill>
                <a:latin typeface="Calibri" pitchFamily="34" charset="0"/>
              </a:rPr>
              <a:t>.</a:t>
            </a:r>
            <a:r>
              <a:rPr lang="en-US" sz="3200" dirty="0" err="1">
                <a:solidFill>
                  <a:srgbClr val="FFFFFF"/>
                </a:solidFill>
                <a:latin typeface="Calibri" pitchFamily="34" charset="0"/>
              </a:rPr>
              <a:t>edu</a:t>
            </a:r>
            <a:r>
              <a:rPr lang="en-US" sz="3200" dirty="0">
                <a:solidFill>
                  <a:srgbClr val="FFFFFF"/>
                </a:solidFill>
                <a:latin typeface="Calibri" pitchFamily="34" charset="0"/>
              </a:rPr>
              <a:t>/</a:t>
            </a:r>
            <a:r>
              <a:rPr lang="ru-RU" sz="3200" dirty="0" smtClean="0">
                <a:solidFill>
                  <a:srgbClr val="FFFFFF"/>
                </a:solidFill>
                <a:latin typeface="Calibri" pitchFamily="34" charset="0"/>
              </a:rPr>
              <a:t>home/kriche</a:t>
            </a:r>
            <a:r>
              <a:rPr lang="en-US" sz="3200" dirty="0" smtClean="0">
                <a:solidFill>
                  <a:srgbClr val="FFFFFF"/>
                </a:solidFill>
                <a:latin typeface="Calibri" pitchFamily="34" charset="0"/>
              </a:rPr>
              <a:t> l</a:t>
            </a:r>
            <a:r>
              <a:rPr lang="ru-RU" sz="3200" dirty="0">
                <a:solidFill>
                  <a:srgbClr val="FFFFFF"/>
                </a:solidFill>
                <a:latin typeface="Calibri" pitchFamily="34" charset="0"/>
              </a:rPr>
              <a:t>/courses/lis650/doc/departments.html</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If you don’t use an item from that list ask me first.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Write a text not describing, but commenting on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http protocol</a:t>
            </a:r>
          </a:p>
        </p:txBody>
      </p:sp>
      <p:sp>
        <p:nvSpPr>
          <p:cNvPr id="116738" name="Text Box 2"/>
          <p:cNvSpPr txBox="1">
            <a:spLocks noChangeArrowheads="1"/>
          </p:cNvSpPr>
          <p:nvPr/>
        </p:nvSpPr>
        <p:spPr bwMode="auto">
          <a:xfrm>
            <a:off x="457200" y="1292225"/>
            <a:ext cx="8229600" cy="5054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is a client/server protocol.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is stateless. Each transaction is self-contained. Each transaction has no relationship to the previous one.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has a limited vocabulary of requests and responses. It is no good, say, to operate a machine remotely.</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is insecure. The contents of http transactions (requests/responses) can be observed.</a:t>
            </a: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is a client/server protocol. </a:t>
            </a:r>
            <a:endParaRPr lang="ru-RU" sz="2800">
              <a:solidFill>
                <a:srgbClr val="FFFFFF"/>
              </a:solidFill>
              <a:latin typeface="Calibri" pitchFamily="34" charset="0"/>
            </a:endParaRP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client server protocol</a:t>
            </a:r>
          </a:p>
        </p:txBody>
      </p:sp>
      <p:sp>
        <p:nvSpPr>
          <p:cNvPr id="11878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http, the client is often called a web browser. It is a tool that a user uses to view web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server is usually called a web server.</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provide web pages for the general public you need a web server to store the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machine that has special software. That software runs day and night to answer requests that come from clients anywhere on the Internet.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Thomas has set up such a server for you.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the page appears</a:t>
            </a:r>
          </a:p>
        </p:txBody>
      </p:sp>
      <p:sp>
        <p:nvSpPr>
          <p:cNvPr id="12083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browser renders the code of the web page.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textual contents is laid out as text in the web page. This text is given style that comes from interpreting the HTML and CSS information.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Non-textual parts of the web page are encoded in the pages by reference.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means that the HTML code contains addresses to where the non-textual parts are taken from.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building the page</a:t>
            </a:r>
          </a:p>
        </p:txBody>
      </p:sp>
      <p:sp>
        <p:nvSpPr>
          <p:cNvPr id="12288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the browser builds the page, it first fetches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Then it fetches all the other components that the HTML code needs to be rendered</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images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CSS code outside the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browsers also fetch the favicon.ico file. It’s a small graphic that is shown next to the page address. What a waste!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to fetch</a:t>
            </a:r>
          </a:p>
        </p:txBody>
      </p:sp>
      <p:sp>
        <p:nvSpPr>
          <p:cNvPr id="12493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browser uses the http protocol for each item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sends a http request which is often almost as simple as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GET </a:t>
            </a:r>
            <a:r>
              <a:rPr lang="en-US" sz="2800" i="1">
                <a:solidFill>
                  <a:srgbClr val="FFFFFF"/>
                </a:solidFill>
                <a:latin typeface="Calibri" pitchFamily="34" charset="0"/>
              </a:rPr>
              <a:t>address </a:t>
            </a:r>
            <a:r>
              <a:rPr lang="en-US" sz="2800">
                <a:solidFill>
                  <a:srgbClr val="FFFFFF"/>
                </a:solidFill>
                <a:latin typeface="Calibri" pitchFamily="34" charset="0"/>
              </a:rPr>
              <a:t>HTTP/1.1</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where </a:t>
            </a:r>
            <a:r>
              <a:rPr lang="en-US" sz="2800" i="1">
                <a:solidFill>
                  <a:srgbClr val="FFFFFF"/>
                </a:solidFill>
                <a:latin typeface="Calibri" pitchFamily="34" charset="0"/>
              </a:rPr>
              <a:t>address </a:t>
            </a:r>
            <a:r>
              <a:rPr lang="en-US" sz="2800">
                <a:solidFill>
                  <a:srgbClr val="FFFFFF"/>
                </a:solidFill>
                <a:latin typeface="Calibri" pitchFamily="34" charset="0"/>
              </a:rPr>
              <a:t>is the address of the object to be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HTTP/1.1 is simply the protocol version. This enables future versions to run a bit differently.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http response</a:t>
            </a:r>
          </a:p>
        </p:txBody>
      </p:sp>
      <p:sp>
        <p:nvSpPr>
          <p:cNvPr id="1269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response contains a series of header of the attribute: value form. The headers are followed by the body of the response. The body may be things like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solidFill>
                  <a:srgbClr val="FFFFFF"/>
                </a:solidFill>
                <a:latin typeface="Calibri" pitchFamily="34" charset="0"/>
              </a:rPr>
              <a:t> </a:t>
            </a:r>
            <a:r>
              <a:rPr lang="en-US" sz="2400">
                <a:solidFill>
                  <a:srgbClr val="FFFFFF"/>
                </a:solidFill>
                <a:latin typeface="Calibri" pitchFamily="34" charset="0"/>
              </a:rPr>
              <a:t>the HTML code of the web page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contents of an image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contents of  a sound file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Install the life http headers extensions of Firefox to see them.</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Most headers are not important to us.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But one is. The Content-type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MIME headers for my CV</a:t>
            </a:r>
          </a:p>
        </p:txBody>
      </p:sp>
      <p:sp>
        <p:nvSpPr>
          <p:cNvPr id="12902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HTTP/1.1 200 OK</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Date: Fri, 04 Sep 2009 22:09:02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Server: Apache/2.2.12 (Debian)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Last-Modified: Sat, 25 Apr 2009 02:57:31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ETag: "5f80ef-11d64-468584632fcc0"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Accept-Ranges: bytes</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Content-Length: 73060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Connection: close</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a:t>
            </a:r>
          </a:p>
        </p:txBody>
      </p:sp>
      <p:sp>
        <p:nvSpPr>
          <p:cNvPr id="131074" name="Text Box 2"/>
          <p:cNvSpPr txBox="1">
            <a:spLocks noChangeArrowheads="1"/>
          </p:cNvSpPr>
          <p:nvPr/>
        </p:nvSpPr>
        <p:spPr bwMode="auto">
          <a:xfrm>
            <a:off x="457200" y="1371600"/>
            <a:ext cx="8220075" cy="5029200"/>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content-type often is the MIME type of the object.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MIME type will allow the user agent to determine what to do with the body. Essentially, what software application to fire up so that that the user can make something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 you get an PDF file, and whoops, the PDF viewer is fired up.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That is because the http header said: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does the server know what to send?</a:t>
            </a:r>
          </a:p>
        </p:txBody>
      </p:sp>
      <p:sp>
        <p:nvSpPr>
          <p:cNvPr id="13312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Well in the simplest case, the server makes a  correspondence between the address requested and a file on the disk.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the file corresponds to the disk exists, the file is sent as the body of the http response.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can call this a file-based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 in file based responses</a:t>
            </a:r>
          </a:p>
        </p:txBody>
      </p:sp>
      <p:sp>
        <p:nvSpPr>
          <p:cNvPr id="13517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How does the server know what contents type does a file have that it is about to send.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Remember that it should send a content-type header with the response so that the browser can figure out how to render the contents?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way it does this is quite trivial, it looks at the file name and figures out what the extension is.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than looks up a configuration table and sends the corresponding extension.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test</a:t>
            </a:r>
            <a:endParaRPr lang="en-US" dirty="0"/>
          </a:p>
        </p:txBody>
      </p:sp>
      <p:sp>
        <p:nvSpPr>
          <p:cNvPr id="3" name="Content Placeholder 2"/>
          <p:cNvSpPr>
            <a:spLocks noGrp="1"/>
          </p:cNvSpPr>
          <p:nvPr>
            <p:ph idx="1"/>
          </p:nvPr>
        </p:nvSpPr>
        <p:spPr/>
        <p:txBody>
          <a:bodyPr/>
          <a:lstStyle/>
          <a:p>
            <a:r>
              <a:rPr lang="en-US" dirty="0" smtClean="0"/>
              <a:t>I suggest you take a question you would like to get an answer from at the web site. Examples</a:t>
            </a:r>
          </a:p>
          <a:p>
            <a:pPr lvl="1"/>
            <a:r>
              <a:rPr lang="en-US" dirty="0" smtClean="0"/>
              <a:t>what classes teach web design</a:t>
            </a:r>
          </a:p>
          <a:p>
            <a:pPr lvl="1"/>
            <a:r>
              <a:rPr lang="en-US" dirty="0" smtClean="0"/>
              <a:t>who teaches cataloging/knowledge organization.</a:t>
            </a:r>
          </a:p>
          <a:p>
            <a:r>
              <a:rPr lang="en-US" dirty="0" smtClean="0"/>
              <a:t>Try, from first look at the site, to find the answer in 5 minute. If you can’t the site fails.</a:t>
            </a:r>
          </a:p>
          <a:p>
            <a:r>
              <a:rPr lang="en-US" dirty="0" smtClean="0"/>
              <a:t>Explain why the site fails from remembering your steps to search for the information.</a:t>
            </a:r>
          </a:p>
          <a:p>
            <a:endParaRPr lang="en-US" dirty="0" smtClean="0"/>
          </a:p>
          <a:p>
            <a:pPr lvl="1"/>
            <a:endParaRPr lang="en-US" dirty="0" smtClean="0"/>
          </a:p>
          <a:p>
            <a:pPr lvl="1"/>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page and MIME type</a:t>
            </a:r>
          </a:p>
        </p:txBody>
      </p:sp>
      <p:sp>
        <p:nvSpPr>
          <p:cNvPr id="137218" name="Text Box 2"/>
          <p:cNvSpPr txBox="1">
            <a:spLocks noChangeArrowheads="1"/>
          </p:cNvSpPr>
          <p:nvPr/>
        </p:nvSpPr>
        <p:spPr bwMode="auto">
          <a:xfrm>
            <a:off x="457200" y="1600200"/>
            <a:ext cx="8226425" cy="35941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a:t>
            </a:r>
            <a:r>
              <a:rPr lang="ru-RU" sz="2800" i="1">
                <a:solidFill>
                  <a:srgbClr val="FFFFFF"/>
                </a:solidFill>
                <a:latin typeface="Calibri" pitchFamily="34" charset="0"/>
              </a:rPr>
              <a:t>file</a:t>
            </a:r>
            <a:r>
              <a:rPr lang="ru-RU" sz="2800">
                <a:solidFill>
                  <a:srgbClr val="FFFFFF"/>
                </a:solidFill>
                <a:latin typeface="Calibri" pitchFamily="34" charset="0"/>
              </a:rPr>
              <a:t> ends with ".html" the web browser will be told that the file is a HTML file. This is done using the MIME type text/html.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Therefore you should give all HTML files the extension ".html".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Only when the user agent knows that the pages is a web page it will be rendered accordingly by the browser.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 for text</a:t>
            </a:r>
          </a:p>
        </p:txBody>
      </p:sp>
      <p:sp>
        <p:nvSpPr>
          <p:cNvPr id="13926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content-type for textual objects often has the character encoding of the text.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Content-type: text/html; charset=UTF-8</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says that the UTF-8 encoding is used.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the default encoding used on wotan.</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types</a:t>
            </a:r>
          </a:p>
        </p:txBody>
      </p:sp>
      <p:sp>
        <p:nvSpPr>
          <p:cNvPr id="14131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other media, you should stick to common extensions.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example if you have PDF file, give it the name “</a:t>
            </a:r>
            <a:r>
              <a:rPr lang="en-US" sz="2800" i="1">
                <a:solidFill>
                  <a:srgbClr val="FFFFFF"/>
                </a:solidFill>
                <a:latin typeface="Calibri" pitchFamily="34" charset="0"/>
              </a:rPr>
              <a:t>foo.</a:t>
            </a:r>
            <a:r>
              <a:rPr lang="en-US" sz="2800">
                <a:solidFill>
                  <a:srgbClr val="FFFFFF"/>
                </a:solidFill>
                <a:latin typeface="Calibri" pitchFamily="34" charset="0"/>
              </a:rPr>
              <a:t>pdf”</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don’t know what extension to give, or if you appear to have a problem with rendering media, let Thomas know.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happens relatively infrequently.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finding the right file</a:t>
            </a:r>
          </a:p>
        </p:txBody>
      </p:sp>
      <p:sp>
        <p:nvSpPr>
          <p:cNvPr id="143362" name="Text Box 2"/>
          <p:cNvSpPr txBox="1">
            <a:spLocks noChangeArrowheads="1"/>
          </p:cNvSpPr>
          <p:nvPr/>
        </p:nvSpPr>
        <p:spPr bwMode="auto">
          <a:xfrm>
            <a:off x="457200" y="1295400"/>
            <a:ext cx="8220075" cy="5181600"/>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The web server on wotan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foo</a:t>
            </a:r>
            <a:r>
              <a:rPr lang="en-GB" sz="2800">
                <a:solidFill>
                  <a:srgbClr val="FFFFFF"/>
                </a:solidFill>
                <a:latin typeface="Calibri" pitchFamily="34" charset="0"/>
              </a:rPr>
              <a:t> 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a:t>
            </a:r>
            <a:r>
              <a:rPr lang="en-GB" sz="2800" i="1">
                <a:solidFill>
                  <a:srgbClr val="FFFFFF"/>
                </a:solidFill>
                <a:latin typeface="Calibri" pitchFamily="34" charset="0"/>
              </a:rPr>
              <a:t>foo</a:t>
            </a:r>
            <a:r>
              <a:rPr lang="en-GB" sz="2800">
                <a:solidFill>
                  <a:srgbClr val="FFFFFF"/>
                </a:solidFill>
                <a:latin typeface="Calibri" pitchFamily="34" charset="0"/>
              </a:rPr>
              <a:t>.</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FFFFFF"/>
                </a:solidFill>
                <a:latin typeface="Calibri" pitchFamily="34" charset="0"/>
              </a:rPr>
              <a:t>/home is the directory that contains the home directory of all users.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FFFFFF"/>
                </a:solidFill>
                <a:latin typeface="Calibri" pitchFamily="34" charset="0"/>
              </a:rPr>
              <a:t>user </a:t>
            </a:r>
            <a:r>
              <a:rPr lang="en-GB" sz="2400">
                <a:solidFill>
                  <a:srgbClr val="FFFFFF"/>
                </a:solidFill>
                <a:latin typeface="Calibri" pitchFamily="34" charset="0"/>
              </a:rPr>
              <a:t>is your user name, so /home/</a:t>
            </a:r>
            <a:r>
              <a:rPr lang="en-GB" sz="2400" i="1">
                <a:solidFill>
                  <a:srgbClr val="FFFFFF"/>
                </a:solidFill>
                <a:latin typeface="Calibri" pitchFamily="34" charset="0"/>
              </a:rPr>
              <a:t>user</a:t>
            </a:r>
            <a:r>
              <a:rPr lang="en-GB" sz="2400">
                <a:solidFill>
                  <a:srgbClr val="FFFFFF"/>
                </a:solidFill>
                <a:latin typeface="Calibri" pitchFamily="34" charset="0"/>
              </a:rPr>
              <a:t> is your home directory on wotan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FFFFFF"/>
                </a:solidFill>
                <a:latin typeface="Calibri" pitchFamily="34" charset="0"/>
              </a:rPr>
              <a:t>public_html is your web directory. All files in that directory are available on the web. Files outside that directory are not available.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FFFFFF"/>
                </a:solidFill>
                <a:latin typeface="Calibri" pitchFamily="34" charset="0"/>
              </a:rPr>
              <a:t>foo </a:t>
            </a:r>
            <a:r>
              <a:rPr lang="en-GB" sz="2400">
                <a:solidFill>
                  <a:srgbClr val="FFFFFF"/>
                </a:solidFill>
                <a:latin typeface="Calibri" pitchFamily="34" charset="0"/>
              </a:rPr>
              <a:t>is any file in that directory. </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index.html</a:t>
            </a:r>
          </a:p>
        </p:txBody>
      </p:sp>
      <p:sp>
        <p:nvSpPr>
          <p:cNvPr id="145410" name="Text Box 2"/>
          <p:cNvSpPr txBox="1">
            <a:spLocks noChangeArrowheads="1"/>
          </p:cNvSpPr>
          <p:nvPr/>
        </p:nvSpPr>
        <p:spPr bwMode="auto">
          <a:xfrm>
            <a:off x="457200" y="1371600"/>
            <a:ext cx="8229600" cy="5053013"/>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web server on wotan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 or http://wotan.liu.edu/home/</a:t>
            </a:r>
            <a:r>
              <a:rPr lang="en-GB" sz="2800" i="1">
                <a:solidFill>
                  <a:srgbClr val="FFFFFF"/>
                </a:solidFill>
                <a:latin typeface="Calibri" pitchFamily="34" charset="0"/>
              </a:rPr>
              <a:t>user </a:t>
            </a:r>
            <a:r>
              <a:rPr lang="en-GB" sz="2800">
                <a:solidFill>
                  <a:srgbClr val="FFFFFF"/>
                </a:solidFill>
                <a:latin typeface="Calibri" pitchFamily="34" charset="0"/>
              </a:rPr>
              <a:t>to</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/public_html/index.html</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What happens if this is not there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generated index.html</a:t>
            </a:r>
          </a:p>
        </p:txBody>
      </p:sp>
      <p:sp>
        <p:nvSpPr>
          <p:cNvPr id="1474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latin typeface="Calibri" pitchFamily="34" charset="0"/>
              </a:rPr>
              <a:t>If this index.html is not there, the server prepares a HTML document from the list of files that it finds in the directory. Then it sends it to the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latin typeface="Calibri" pitchFamily="34" charset="0"/>
              </a:rPr>
              <a:t>This is an example of a non-file based response. The server makes up a body for something that is not there.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again: how the server finds your file</a:t>
            </a:r>
          </a:p>
        </p:txBody>
      </p:sp>
      <p:sp>
        <p:nvSpPr>
          <p:cNvPr id="149506" name="Text Box 2"/>
          <p:cNvSpPr txBox="1">
            <a:spLocks noChangeArrowheads="1"/>
          </p:cNvSpPr>
          <p:nvPr/>
        </p:nvSpPr>
        <p:spPr bwMode="auto">
          <a:xfrm>
            <a:off x="457200" y="1295400"/>
            <a:ext cx="8229600" cy="325913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Imagine you are user </a:t>
            </a:r>
            <a:r>
              <a:rPr lang="en-GB" sz="2800" i="1">
                <a:solidFill>
                  <a:srgbClr val="FFFFFF"/>
                </a:solidFill>
                <a:latin typeface="Calibri" pitchFamily="34" charset="0"/>
              </a:rPr>
              <a:t>user  </a:t>
            </a:r>
            <a:r>
              <a:rPr lang="en-GB" sz="2800">
                <a:solidFill>
                  <a:srgbClr val="FFFFFF"/>
                </a:solidFill>
                <a:latin typeface="Calibri" pitchFamily="34" charset="0"/>
              </a:rPr>
              <a:t>and you have a file </a:t>
            </a:r>
            <a:r>
              <a:rPr lang="en-GB" sz="2800" i="1">
                <a:solidFill>
                  <a:srgbClr val="FFFFFF"/>
                </a:solidFill>
                <a:latin typeface="Calibri" pitchFamily="34" charset="0"/>
              </a:rPr>
              <a:t>file</a:t>
            </a:r>
            <a:r>
              <a:rPr lang="en-GB" sz="2800">
                <a:solidFill>
                  <a:srgbClr val="FFFFFF"/>
                </a:solidFill>
                <a:latin typeface="Calibri" pitchFamily="34" charset="0"/>
              </a:rPr>
              <a:t> in public_html</a:t>
            </a:r>
            <a:r>
              <a:rPr lang="en-GB" sz="2800" i="1">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web server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file</a:t>
            </a:r>
            <a:r>
              <a:rPr lang="en-GB" sz="2800">
                <a:solidFill>
                  <a:srgbClr val="FFFFFF"/>
                </a:solidFill>
                <a:latin typeface="Calibri" pitchFamily="34" charset="0"/>
              </a:rPr>
              <a:t> 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a:t>
            </a:r>
            <a:r>
              <a:rPr lang="en-GB" sz="2800" i="1">
                <a:solidFill>
                  <a:srgbClr val="FFFFFF"/>
                </a:solidFill>
                <a:latin typeface="Calibri" pitchFamily="34" charset="0"/>
              </a:rPr>
              <a:t>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user</a:t>
            </a:r>
            <a:r>
              <a:rPr lang="en-GB" sz="2800">
                <a:solidFill>
                  <a:srgbClr val="FFFFFF"/>
                </a:solidFill>
                <a:latin typeface="Calibri" pitchFamily="34" charset="0"/>
              </a:rPr>
              <a:t> stands for your user name, and </a:t>
            </a:r>
            <a:r>
              <a:rPr lang="en-GB" sz="2800" i="1">
                <a:solidFill>
                  <a:srgbClr val="FFFFFF"/>
                </a:solidFill>
                <a:latin typeface="Calibri" pitchFamily="34" charset="0"/>
              </a:rPr>
              <a:t>file </a:t>
            </a:r>
            <a:r>
              <a:rPr lang="en-GB" sz="2800">
                <a:solidFill>
                  <a:srgbClr val="FFFFFF"/>
                </a:solidFill>
                <a:latin typeface="Calibri" pitchFamily="34" charset="0"/>
              </a:rPr>
              <a:t>is the file name, and "/" is the directory separator.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directories</a:t>
            </a:r>
          </a:p>
        </p:txBody>
      </p:sp>
      <p:sp>
        <p:nvSpPr>
          <p:cNvPr id="15155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Your final project pages can be placed in a subdirectory, say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project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 may wish to make the user name some short form of your name. Remember you will be able to have that site for many years to come.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 can create a directory easily within winscp.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Homework</a:t>
            </a:r>
          </a:p>
        </p:txBody>
      </p:sp>
      <p:sp>
        <p:nvSpPr>
          <p:cNvPr id="153602" name="Text Box 2"/>
          <p:cNvSpPr txBox="1">
            <a:spLocks noChangeArrowheads="1"/>
          </p:cNvSpPr>
          <p:nvPr/>
        </p:nvSpPr>
        <p:spPr bwMode="auto">
          <a:xfrm>
            <a:off x="457200" y="1600200"/>
            <a:ext cx="8229600" cy="3267075"/>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Look at course home page.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Install winscp and browsers at home.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Prepare a one-page max web site plan. Bring a printed copy with you next week.</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Prepare for quiz at the beginning of next lecture.</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site plan</a:t>
            </a:r>
          </a:p>
        </p:txBody>
      </p:sp>
      <p:sp>
        <p:nvSpPr>
          <p:cNvPr id="155650" name="Text Box 2"/>
          <p:cNvSpPr txBox="1">
            <a:spLocks noChangeArrowheads="1"/>
          </p:cNvSpPr>
          <p:nvPr/>
        </p:nvSpPr>
        <p:spPr bwMode="auto">
          <a:xfrm>
            <a:off x="457200" y="1600200"/>
            <a:ext cx="8226425" cy="36607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What is the intent of the web site?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Who commissioned the web site?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Whom is the site for?</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What pages will be on the site?</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Name and very briefly describe each page.</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Establish link structure between pages.</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Any special technical challenges?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final web site</a:t>
            </a:r>
          </a:p>
        </p:txBody>
      </p:sp>
      <p:sp>
        <p:nvSpPr>
          <p:cNvPr id="26626" name="Text Box 2"/>
          <p:cNvSpPr txBox="1">
            <a:spLocks noChangeArrowheads="1"/>
          </p:cNvSpPr>
          <p:nvPr/>
        </p:nvSpPr>
        <p:spPr bwMode="auto">
          <a:xfrm>
            <a:off x="457200" y="1295400"/>
            <a:ext cx="8229600" cy="47164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Contents should be equivalent to a student essay.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It should be a contribution to knowledge on a topic.</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Your own personal site is not allowed.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latin typeface="Calibri" pitchFamily="34" charset="0"/>
              </a:rPr>
              <a:t>Good contents and good architecture are important to a straight A</a:t>
            </a:r>
            <a:r>
              <a:rPr lang="en-US" sz="3200" dirty="0">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a:solidFill>
                  <a:srgbClr val="FFFFFF"/>
                </a:solidFill>
                <a:latin typeface="Calibri" pitchFamily="34" charset="0"/>
              </a:rPr>
              <a:t>The d</a:t>
            </a:r>
            <a:r>
              <a:rPr lang="ru-RU" sz="3200" dirty="0">
                <a:solidFill>
                  <a:srgbClr val="FFFFFF"/>
                </a:solidFill>
                <a:latin typeface="Calibri" pitchFamily="34" charset="0"/>
              </a:rPr>
              <a:t>eadline to finish </a:t>
            </a:r>
            <a:r>
              <a:rPr lang="en-US" sz="3200" dirty="0">
                <a:solidFill>
                  <a:srgbClr val="FFFFFF"/>
                </a:solidFill>
                <a:latin typeface="Calibri" pitchFamily="34" charset="0"/>
              </a:rPr>
              <a:t>the </a:t>
            </a:r>
            <a:r>
              <a:rPr lang="ru-RU" sz="3200" dirty="0">
                <a:solidFill>
                  <a:srgbClr val="FFFFFF"/>
                </a:solidFill>
                <a:latin typeface="Calibri" pitchFamily="34" charset="0"/>
              </a:rPr>
              <a:t>web site</a:t>
            </a:r>
            <a:r>
              <a:rPr lang="en-US" sz="3200" dirty="0">
                <a:solidFill>
                  <a:srgbClr val="FFFFFF"/>
                </a:solidFill>
                <a:latin typeface="Calibri" pitchFamily="34" charset="0"/>
              </a:rPr>
              <a:t> is </a:t>
            </a:r>
            <a:r>
              <a:rPr lang="ru-RU" sz="3200" dirty="0">
                <a:solidFill>
                  <a:srgbClr val="FFFFFF"/>
                </a:solidFill>
                <a:latin typeface="Calibri" pitchFamily="34" charset="0"/>
              </a:rPr>
              <a:t>one week after the end of the last lecture.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installing </a:t>
            </a:r>
            <a:r>
              <a:rPr lang="en-US" sz="4000">
                <a:solidFill>
                  <a:srgbClr val="E3EBF1"/>
                </a:solidFill>
                <a:latin typeface="Calibri" pitchFamily="34" charset="0"/>
              </a:rPr>
              <a:t>W</a:t>
            </a:r>
            <a:r>
              <a:rPr lang="ru-RU" sz="4000">
                <a:solidFill>
                  <a:srgbClr val="E3EBF1"/>
                </a:solidFill>
                <a:latin typeface="Calibri" pitchFamily="34" charset="0"/>
              </a:rPr>
              <a:t>in</a:t>
            </a:r>
            <a:r>
              <a:rPr lang="en-US" sz="4000">
                <a:solidFill>
                  <a:srgbClr val="E3EBF1"/>
                </a:solidFill>
                <a:latin typeface="Calibri" pitchFamily="34" charset="0"/>
              </a:rPr>
              <a:t>SCP</a:t>
            </a:r>
            <a:endParaRPr lang="ru-RU" sz="4000">
              <a:solidFill>
                <a:srgbClr val="E3EBF1"/>
              </a:solidFill>
              <a:latin typeface="Calibri" pitchFamily="34" charset="0"/>
            </a:endParaRPr>
          </a:p>
        </p:txBody>
      </p:sp>
      <p:sp>
        <p:nvSpPr>
          <p:cNvPr id="157698" name="Text Box 2"/>
          <p:cNvSpPr txBox="1">
            <a:spLocks noChangeArrowheads="1"/>
          </p:cNvSpPr>
          <p:nvPr/>
        </p:nvSpPr>
        <p:spPr bwMode="auto">
          <a:xfrm>
            <a:off x="457200" y="1600200"/>
            <a:ext cx="8229600" cy="393065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http://winscp.net/eng/download.php has </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“Installation package”, for use if you have administrator rights on the machine where you are installing to </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“Portable executable”, for use otherwise, i.e. to just download and run the application</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 installation time, when/if asked about the default interface,  I suggest you use “Windows explorer style”, rather than the default “Norton commander style” . You can change that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installing HTML-Kit</a:t>
            </a:r>
          </a:p>
        </p:txBody>
      </p:sp>
      <p:sp>
        <p:nvSpPr>
          <p:cNvPr id="159746" name="Text Box 2"/>
          <p:cNvSpPr txBox="1">
            <a:spLocks noChangeArrowheads="1"/>
          </p:cNvSpPr>
          <p:nvPr/>
        </p:nvSpPr>
        <p:spPr bwMode="auto">
          <a:xfrm>
            <a:off x="457200" y="1600200"/>
            <a:ext cx="8382000"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There is free-to-download, but not open-source editor for HTML called HTML-Kit.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It is useful to run it as a default editor for all files that are related to web development</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HTML files</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CSS files</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PHP file (HTML with other stuff, for LIS651)‏</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Instructions on how to do that are in http://openlib .org/home/krichel/courses/lis650/doc/software.html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stuff: installing “user agents”</a:t>
            </a:r>
          </a:p>
        </p:txBody>
      </p:sp>
      <p:sp>
        <p:nvSpPr>
          <p:cNvPr id="161794" name="Text Box 2"/>
          <p:cNvSpPr txBox="1">
            <a:spLocks noChangeArrowheads="1"/>
          </p:cNvSpPr>
          <p:nvPr/>
        </p:nvSpPr>
        <p:spPr bwMode="auto">
          <a:xfrm>
            <a:off x="457200" y="1600200"/>
            <a:ext cx="8534400" cy="40370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Download and install a recent version of at least two browsers. I suggest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Mozilla Firefox from http://www.mozilla.org/products/firefox/</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Opera from http://www.opera.com</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K-meleon from http://kmeleon.sourceforge.net/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can also get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Internet Explorer			    – Safari</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Chrome</a:t>
            </a:r>
            <a:r>
              <a:rPr lang="en-GB" sz="2400">
                <a:solidFill>
                  <a:srgbClr val="FFFFFF"/>
                </a:solidFill>
                <a:latin typeface="Calibri" pitchFamily="34" charset="0"/>
              </a:rPr>
              <a:t>					    – Konqueror</a:t>
            </a:r>
          </a:p>
          <a:p>
            <a:pPr marL="328613" indent="-317500">
              <a:spcBef>
                <a:spcPts val="6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firefox extensions</a:t>
            </a:r>
          </a:p>
        </p:txBody>
      </p:sp>
      <p:sp>
        <p:nvSpPr>
          <p:cNvPr id="16384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firebug is a web design extension for firefox. It is particularly useful for JavaScript .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"live http headers" is a firefox extensions to see the http headers that come with a web page.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685800" y="1524000"/>
            <a:ext cx="7772400" cy="1933575"/>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1 </a:t>
            </a:r>
            <a:br>
              <a:rPr lang="en-US" sz="4000">
                <a:solidFill>
                  <a:srgbClr val="E3EBF1"/>
                </a:solidFill>
                <a:latin typeface="Calibri" pitchFamily="34" charset="0"/>
              </a:rPr>
            </a:br>
            <a:r>
              <a:rPr lang="en-US" sz="4000">
                <a:solidFill>
                  <a:srgbClr val="E3EBF1"/>
                </a:solidFill>
                <a:latin typeface="Calibri" pitchFamily="34" charset="0"/>
              </a:rPr>
              <a:t/>
            </a:r>
            <a:br>
              <a:rPr lang="en-US" sz="4000">
                <a:solidFill>
                  <a:srgbClr val="E3EBF1"/>
                </a:solidFill>
                <a:latin typeface="Calibri" pitchFamily="34" charset="0"/>
              </a:rPr>
            </a:br>
            <a:r>
              <a:rPr lang="en-US" sz="4000">
                <a:solidFill>
                  <a:srgbClr val="E3EBF1"/>
                </a:solidFill>
                <a:latin typeface="Calibri" pitchFamily="34" charset="0"/>
              </a:rPr>
              <a:t>XML and the HTML body</a:t>
            </a:r>
          </a:p>
        </p:txBody>
      </p:sp>
      <p:sp>
        <p:nvSpPr>
          <p:cNvPr id="165890"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16793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An introduction to XML</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Major HTML, the body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a:t>
            </a:r>
          </a:p>
        </p:txBody>
      </p:sp>
      <p:sp>
        <p:nvSpPr>
          <p:cNvPr id="169986" name="Text Box 2"/>
          <p:cNvSpPr txBox="1">
            <a:spLocks noChangeArrowheads="1"/>
          </p:cNvSpPr>
          <p:nvPr/>
        </p:nvSpPr>
        <p:spPr bwMode="auto">
          <a:xfrm>
            <a:off x="457200" y="1219200"/>
            <a:ext cx="8229600" cy="52165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XML is an SGML application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Every XML document is SGML, but not the opposite.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Thus XML is like SGML but with many features removed.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nodes</a:t>
            </a:r>
          </a:p>
        </p:txBody>
      </p:sp>
      <p:sp>
        <p:nvSpPr>
          <p:cNvPr id="172034" name="Text Box 2"/>
          <p:cNvSpPr txBox="1">
            <a:spLocks noChangeArrowheads="1"/>
          </p:cNvSpPr>
          <p:nvPr/>
        </p:nvSpPr>
        <p:spPr bwMode="auto">
          <a:xfrm>
            <a:off x="457200" y="1600200"/>
            <a:ext cx="8229600" cy="451961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“node” is a word used to characterize everything that can be put in the XML document.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We will study the following types on nodes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character data</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elements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attributes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comments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DTD declarations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There are other types of nodes that we don't need to learn about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character data</a:t>
            </a:r>
          </a:p>
        </p:txBody>
      </p:sp>
      <p:sp>
        <p:nvSpPr>
          <p:cNvPr id="174082" name="Text Box 2"/>
          <p:cNvSpPr txBox="1">
            <a:spLocks noChangeArrowheads="1"/>
          </p:cNvSpPr>
          <p:nvPr/>
        </p:nvSpPr>
        <p:spPr bwMode="auto">
          <a:xfrm>
            <a:off x="457200" y="1600200"/>
            <a:ext cx="8226425" cy="29146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Character data is simply a sequence of characters.</a:t>
            </a:r>
          </a:p>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Examples</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“abec” </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“8 [[ + 2 ¼”</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ja-JP" altLang="en-US" sz="2400">
                <a:solidFill>
                  <a:srgbClr val="FFFFFF"/>
                </a:solidFill>
                <a:latin typeface="Calibri" pitchFamily="34" charset="0"/>
                <a:cs typeface="ＭＳ Ｐゴシック"/>
              </a:rPr>
              <a:t> </a:t>
            </a:r>
            <a:r>
              <a:rPr lang="en-US" altLang="ja-JP" sz="2400">
                <a:solidFill>
                  <a:srgbClr val="FFFFFF"/>
                </a:solidFill>
                <a:latin typeface="Calibri" pitchFamily="34" charset="0"/>
                <a:cs typeface="ＭＳ Ｐゴシック"/>
              </a:rPr>
              <a:t>“</a:t>
            </a:r>
            <a:r>
              <a:rPr lang="ja-JP" altLang="en-US" sz="2400">
                <a:solidFill>
                  <a:srgbClr val="FFFFFF"/>
                </a:solidFill>
                <a:latin typeface="Calibri" pitchFamily="34" charset="0"/>
                <a:cs typeface="ＭＳ Ｐゴシック"/>
              </a:rPr>
              <a:t>一橋大学 </a:t>
            </a:r>
            <a:r>
              <a:rPr lang="en-US" altLang="ja-JP" sz="2400">
                <a:solidFill>
                  <a:srgbClr val="FFFFFF"/>
                </a:solidFill>
                <a:latin typeface="Calibri" pitchFamily="34" charset="0"/>
                <a:cs typeface="ＭＳ Ｐゴシック"/>
              </a:rPr>
              <a:t>“</a:t>
            </a:r>
            <a:endParaRPr lang="en-GB" sz="2400">
              <a:solidFill>
                <a:srgbClr val="FFFFFF"/>
              </a:solidFill>
              <a:latin typeface="Calibri" pitchFamily="34" charset="0"/>
            </a:endParaRPr>
          </a:p>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en-US" smtClean="0"/>
              <a:t>special characters in XML</a:t>
            </a:r>
          </a:p>
        </p:txBody>
      </p:sp>
      <p:sp>
        <p:nvSpPr>
          <p:cNvPr id="176130" name="Content Placeholder 2"/>
          <p:cNvSpPr>
            <a:spLocks noGrp="1"/>
          </p:cNvSpPr>
          <p:nvPr>
            <p:ph idx="1"/>
          </p:nvPr>
        </p:nvSpPr>
        <p:spPr/>
        <p:txBody>
          <a:bodyPr/>
          <a:lstStyle/>
          <a:p>
            <a:r>
              <a:rPr lang="en-US" smtClean="0"/>
              <a:t>Certain character have special meaning. If they are used in their ordinary meaning they have to be escaped.</a:t>
            </a:r>
          </a:p>
          <a:p>
            <a:r>
              <a:rPr lang="en-US" smtClean="0"/>
              <a:t>For example, &lt; is a special character in XML. To write “3 &lt; 4” in XML, you have to write “3 &amp;lt; 4”. </a:t>
            </a:r>
          </a:p>
          <a:p>
            <a:r>
              <a:rPr lang="en-US" smtClean="0"/>
              <a:t>The complete list is on the next slide.</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course history</a:t>
            </a:r>
            <a:r>
              <a:rPr lang="en-US" sz="4000">
                <a:solidFill>
                  <a:srgbClr val="E3EBF1"/>
                </a:solidFill>
                <a:latin typeface="Calibri" pitchFamily="34" charset="0"/>
              </a:rPr>
              <a:t>, 1</a:t>
            </a:r>
            <a:endParaRPr lang="ru-RU" sz="4000">
              <a:solidFill>
                <a:srgbClr val="E3EBF1"/>
              </a:solidFill>
              <a:latin typeface="Calibri" pitchFamily="34" charset="0"/>
            </a:endParaRPr>
          </a:p>
        </p:txBody>
      </p:sp>
      <p:sp>
        <p:nvSpPr>
          <p:cNvPr id="28674" name="Text Box 2"/>
          <p:cNvSpPr txBox="1">
            <a:spLocks noChangeArrowheads="1"/>
          </p:cNvSpPr>
          <p:nvPr/>
        </p:nvSpPr>
        <p:spPr bwMode="auto">
          <a:xfrm>
            <a:off x="228600" y="1143000"/>
            <a:ext cx="8686800" cy="526097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Course was first run as an institute 2002-05-13 to 2002-05-17 as “Webmastering I: the static web 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To the curriculum committee, this did not sound academic enough.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2003 “Web Site Architecture and Design” (WebSAD) became the title.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2005 “Passive Web Site Architecture and Design” became the title.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problem with that title is that it uses a concept invented by Thomas 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XML predefined entity references</a:t>
            </a:r>
          </a:p>
        </p:txBody>
      </p:sp>
      <p:sp>
        <p:nvSpPr>
          <p:cNvPr id="177154" name="Text Box 2"/>
          <p:cNvSpPr txBox="1">
            <a:spLocks noChangeArrowheads="1"/>
          </p:cNvSpPr>
          <p:nvPr/>
        </p:nvSpPr>
        <p:spPr bwMode="auto">
          <a:xfrm>
            <a:off x="457200" y="1600200"/>
            <a:ext cx="8229600" cy="4670425"/>
          </a:xfrm>
          <a:prstGeom prst="rect">
            <a:avLst/>
          </a:prstGeom>
          <a:noFill/>
          <a:ln w="9525">
            <a:noFill/>
            <a:round/>
            <a:headEnd/>
            <a:tailEnd/>
          </a:ln>
        </p:spPr>
        <p:txBody>
          <a:bodyPr lIns="0" tIns="0" rIns="0" bIns="0"/>
          <a:lstStyle/>
          <a:p>
            <a:pPr marL="328613" indent="-317500">
              <a:lnSpc>
                <a:spcPct val="105000"/>
              </a:lnSpc>
              <a:spcBef>
                <a:spcPts val="713"/>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These are written as &amp;</a:t>
            </a:r>
            <a:r>
              <a:rPr lang="en-US" sz="3200" i="1">
                <a:solidFill>
                  <a:srgbClr val="FFFFFF"/>
                </a:solidFill>
                <a:latin typeface="Calibri" pitchFamily="34" charset="0"/>
              </a:rPr>
              <a:t>code</a:t>
            </a:r>
            <a:r>
              <a:rPr lang="en-US" sz="3200">
                <a:solidFill>
                  <a:srgbClr val="FFFFFF"/>
                </a:solidFill>
                <a:latin typeface="Calibri" pitchFamily="34" charset="0"/>
              </a:rPr>
              <a:t>; where </a:t>
            </a:r>
            <a:r>
              <a:rPr lang="en-US" sz="3200" i="1">
                <a:solidFill>
                  <a:srgbClr val="FFFFFF"/>
                </a:solidFill>
                <a:latin typeface="Calibri" pitchFamily="34" charset="0"/>
              </a:rPr>
              <a:t>code </a:t>
            </a:r>
            <a:r>
              <a:rPr lang="en-US" sz="3200">
                <a:solidFill>
                  <a:srgbClr val="FFFFFF"/>
                </a:solidFill>
                <a:latin typeface="Calibri" pitchFamily="34" charset="0"/>
              </a:rPr>
              <a:t> is a mnemonic code. In XML there are only five of these defined.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&amp;quot; 	" 	&amp;#x22;  &amp;#34;    double quote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&amp;amp; 	     &amp; 	&amp;#x26;  &amp;#38;    ampersand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&amp;apos; 	' 	&amp;#x27;  &amp;#39;    apostrophe </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&amp;lt; 	          &lt; 	&amp;#x3C;  &amp;#60;    less-than sign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&amp;gt; 	     &gt; 	&amp;#x3E;  &amp;#62;   greater-than sign</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playing safe with characters</a:t>
            </a:r>
          </a:p>
        </p:txBody>
      </p:sp>
      <p:sp>
        <p:nvSpPr>
          <p:cNvPr id="179202" name="Text Box 2"/>
          <p:cNvSpPr txBox="1">
            <a:spLocks noChangeArrowheads="1"/>
          </p:cNvSpPr>
          <p:nvPr/>
        </p:nvSpPr>
        <p:spPr bwMode="auto">
          <a:xfrm>
            <a:off x="457200" y="1600200"/>
            <a:ext cx="8229600" cy="45720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Only use the characters on the US keyboard, don't insert symbols.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Save as ASCII or UTF-8. All ASCII files are also UTF-8 files.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Never save as </a:t>
            </a:r>
            <a:r>
              <a:rPr lang="en-US" sz="2800">
                <a:solidFill>
                  <a:srgbClr val="FFFFFF"/>
                </a:solidFill>
                <a:latin typeface="Calibri" pitchFamily="34" charset="0"/>
              </a:rPr>
              <a:t>“</a:t>
            </a:r>
            <a:r>
              <a:rPr lang="ru-RU" sz="2800">
                <a:solidFill>
                  <a:srgbClr val="FFFFFF"/>
                </a:solidFill>
                <a:latin typeface="Calibri" pitchFamily="34" charset="0"/>
              </a:rPr>
              <a:t>Unicode</a:t>
            </a:r>
            <a:r>
              <a:rPr lang="en-US" sz="2800">
                <a:solidFill>
                  <a:srgbClr val="FFFFFF"/>
                </a:solidFill>
                <a:latin typeface="Calibri" pitchFamily="34" charset="0"/>
              </a:rPr>
              <a:t>”</a:t>
            </a:r>
            <a:r>
              <a:rPr lang="ru-RU" sz="2800">
                <a:solidFill>
                  <a:srgbClr val="FFFFFF"/>
                </a:solidFill>
                <a:latin typeface="Calibri" pitchFamily="34" charset="0"/>
              </a:rPr>
              <a:t> within MS Notepad.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If you need to enter non-ASCII characters consult the documentation of your editing tool.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You may also find the XML numeric character references useful.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numeric character reference</a:t>
            </a:r>
          </a:p>
        </p:txBody>
      </p:sp>
      <p:sp>
        <p:nvSpPr>
          <p:cNvPr id="181250"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are of two forms.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first is &amp;#</a:t>
            </a:r>
            <a:r>
              <a:rPr lang="en-US" sz="2800" i="1">
                <a:solidFill>
                  <a:srgbClr val="FFFFFF"/>
                </a:solidFill>
                <a:latin typeface="Calibri" pitchFamily="34" charset="0"/>
              </a:rPr>
              <a:t>decimal</a:t>
            </a:r>
            <a:r>
              <a:rPr lang="en-US" sz="2800">
                <a:solidFill>
                  <a:srgbClr val="FFFFFF"/>
                </a:solidFill>
                <a:latin typeface="Calibri" pitchFamily="34" charset="0"/>
              </a:rPr>
              <a:t>; where </a:t>
            </a:r>
            <a:r>
              <a:rPr lang="en-US" sz="2800" i="1">
                <a:solidFill>
                  <a:srgbClr val="FFFFFF"/>
                </a:solidFill>
                <a:latin typeface="Calibri" pitchFamily="34" charset="0"/>
              </a:rPr>
              <a:t>decimal</a:t>
            </a:r>
            <a:r>
              <a:rPr lang="en-US" sz="2800">
                <a:solidFill>
                  <a:srgbClr val="FFFFFF"/>
                </a:solidFill>
                <a:latin typeface="Calibri" pitchFamily="34" charset="0"/>
              </a:rPr>
              <a:t> represents a decimal number. This is the decimal number of the character in the Unicode character set. Example &amp;#32; is the blank</a:t>
            </a:r>
            <a:r>
              <a:rPr lang="en-US">
                <a:solidFill>
                  <a:srgbClr val="FFFFFF"/>
                </a:solidFill>
                <a:latin typeface="Calibri" pitchFamily="34" charset="0"/>
              </a:rPr>
              <a:t>.</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second is &amp;#x</a:t>
            </a:r>
            <a:r>
              <a:rPr lang="en-US" sz="2800" i="1">
                <a:solidFill>
                  <a:srgbClr val="FFFFFF"/>
                </a:solidFill>
                <a:latin typeface="Calibri" pitchFamily="34" charset="0"/>
              </a:rPr>
              <a:t>hexnumber</a:t>
            </a:r>
            <a:r>
              <a:rPr lang="en-US" sz="2800">
                <a:solidFill>
                  <a:srgbClr val="FFFFFF"/>
                </a:solidFill>
                <a:latin typeface="Calibri" pitchFamily="34" charset="0"/>
              </a:rPr>
              <a:t>; where </a:t>
            </a:r>
            <a:r>
              <a:rPr lang="en-US" sz="2800" i="1">
                <a:solidFill>
                  <a:srgbClr val="FFFFFF"/>
                </a:solidFill>
                <a:latin typeface="Calibri" pitchFamily="34" charset="0"/>
              </a:rPr>
              <a:t>hexnumber</a:t>
            </a:r>
            <a:r>
              <a:rPr lang="en-US" sz="2800">
                <a:solidFill>
                  <a:srgbClr val="FFFFFF"/>
                </a:solidFill>
                <a:latin typeface="Calibri" pitchFamily="34" charset="0"/>
              </a:rPr>
              <a:t> represents a hexadecimal number. This is the hexadecimal number of the character in the Unicode character set. Example &amp;#x263A; is the smiley.</a:t>
            </a:r>
          </a:p>
          <a:p>
            <a:pPr marL="731838" lvl="1" indent="-274638">
              <a:lnSpc>
                <a:spcPct val="98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practical consequences</a:t>
            </a:r>
          </a:p>
        </p:txBody>
      </p:sp>
      <p:sp>
        <p:nvSpPr>
          <p:cNvPr id="183298"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Every time you want to insert &lt;, &gt;  or &amp; in the documents, you have to use the entities instead.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Examples: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krichel&amp;#64;openlib.org	</a:t>
            </a:r>
          </a:p>
          <a:p>
            <a:pPr marL="328613" indent="-317500">
              <a:spcBef>
                <a:spcPts val="6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	   –  Je suis Fran&amp;ccedil;ais.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Marks &amp;amp; Spencers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3 &amp;lt; 4</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XML elements</a:t>
            </a:r>
          </a:p>
        </p:txBody>
      </p:sp>
      <p:sp>
        <p:nvSpPr>
          <p:cNvPr id="185346" name="Text Box 2"/>
          <p:cNvSpPr txBox="1">
            <a:spLocks noChangeArrowheads="1"/>
          </p:cNvSpPr>
          <p:nvPr/>
        </p:nvSpPr>
        <p:spPr bwMode="auto">
          <a:xfrm>
            <a:off x="304800" y="1295400"/>
            <a:ext cx="8610600" cy="43942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XML is based on elements. There are several ways of writing an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 first way is write &lt;</a:t>
            </a:r>
            <a:r>
              <a:rPr lang="ru-RU" sz="2800" i="1">
                <a:solidFill>
                  <a:srgbClr val="FFFFFF"/>
                </a:solidFill>
                <a:latin typeface="Calibri" pitchFamily="34" charset="0"/>
              </a:rPr>
              <a:t>name</a:t>
            </a:r>
            <a:r>
              <a:rPr lang="ru-RU" sz="2800">
                <a:solidFill>
                  <a:srgbClr val="FFFFFF"/>
                </a:solidFill>
                <a:latin typeface="Calibri" pitchFamily="34" charset="0"/>
              </a:rPr>
              <a:t>/&gt;.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Here </a:t>
            </a:r>
            <a:r>
              <a:rPr lang="ru-RU" sz="2800" i="1">
                <a:solidFill>
                  <a:srgbClr val="FFFFFF"/>
                </a:solidFill>
                <a:latin typeface="Calibri" pitchFamily="34" charset="0"/>
              </a:rPr>
              <a:t>name</a:t>
            </a:r>
            <a:r>
              <a:rPr lang="ru-RU" sz="2800">
                <a:solidFill>
                  <a:srgbClr val="FFFFFF"/>
                </a:solidFill>
                <a:latin typeface="Calibri" pitchFamily="34" charset="0"/>
              </a:rPr>
              <a:t> is the name of the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Such an element is called an empty element.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Example:</a:t>
            </a:r>
            <a:r>
              <a:rPr lang="en-US" sz="2800">
                <a:solidFill>
                  <a:srgbClr val="FFFFFF"/>
                </a:solidFill>
                <a:latin typeface="Calibri" pitchFamily="34" charset="0"/>
              </a:rPr>
              <a:t> </a:t>
            </a:r>
            <a:r>
              <a:rPr lang="ru-RU" sz="2400">
                <a:solidFill>
                  <a:srgbClr val="FFFFFF"/>
                </a:solidFill>
                <a:latin typeface="Calibri" pitchFamily="34" charset="0"/>
              </a:rPr>
              <a:t>&lt;bang/&gt;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This is an empty element, the name of which is  “bang”.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non-empty elements</a:t>
            </a:r>
          </a:p>
        </p:txBody>
      </p:sp>
      <p:sp>
        <p:nvSpPr>
          <p:cNvPr id="187394" name="Text Box 2"/>
          <p:cNvSpPr txBox="1">
            <a:spLocks noChangeArrowheads="1"/>
          </p:cNvSpPr>
          <p:nvPr/>
        </p:nvSpPr>
        <p:spPr bwMode="auto">
          <a:xfrm>
            <a:off x="457200" y="1295400"/>
            <a:ext cx="8229600" cy="505301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If </a:t>
            </a:r>
            <a:r>
              <a:rPr lang="en-GB" sz="2800" i="1">
                <a:solidFill>
                  <a:srgbClr val="FFFFFF"/>
                </a:solidFill>
                <a:latin typeface="Calibri" pitchFamily="34" charset="0"/>
              </a:rPr>
              <a:t>name</a:t>
            </a:r>
            <a:r>
              <a:rPr lang="en-GB" sz="2800">
                <a:solidFill>
                  <a:srgbClr val="FFFFFF"/>
                </a:solidFill>
                <a:latin typeface="Calibri" pitchFamily="34" charset="0"/>
              </a:rPr>
              <a:t> is the name of the element, you can give an element contents </a:t>
            </a:r>
            <a:r>
              <a:rPr lang="en-GB" sz="2800" i="1">
                <a:solidFill>
                  <a:srgbClr val="FFFFFF"/>
                </a:solidFill>
                <a:latin typeface="Calibri" pitchFamily="34" charset="0"/>
              </a:rPr>
              <a:t>contents </a:t>
            </a:r>
            <a:r>
              <a:rPr lang="en-GB" sz="2800">
                <a:solidFill>
                  <a:srgbClr val="FFFFFF"/>
                </a:solidFill>
                <a:latin typeface="Calibri" pitchFamily="34" charset="0"/>
              </a:rPr>
              <a:t>by writing &lt;</a:t>
            </a:r>
            <a:r>
              <a:rPr lang="en-GB" sz="2800" i="1">
                <a:solidFill>
                  <a:srgbClr val="FFFFFF"/>
                </a:solidFill>
                <a:latin typeface="Calibri" pitchFamily="34" charset="0"/>
              </a:rPr>
              <a:t>name&gt;contents&lt;</a:t>
            </a:r>
            <a:r>
              <a:rPr lang="en-GB" sz="2800">
                <a:solidFill>
                  <a:srgbClr val="FFFFFF"/>
                </a:solidFill>
                <a:latin typeface="Calibri" pitchFamily="34" charset="0"/>
              </a:rPr>
              <a:t>/</a:t>
            </a:r>
            <a:r>
              <a:rPr lang="en-GB" sz="2800" i="1">
                <a:solidFill>
                  <a:srgbClr val="FFFFFF"/>
                </a:solidFill>
                <a:latin typeface="Calibri" pitchFamily="34" charset="0"/>
              </a:rPr>
              <a:t>name&gt;.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i="1">
                <a:solidFill>
                  <a:srgbClr val="FFFFFF"/>
                </a:solidFill>
                <a:latin typeface="Calibri" pitchFamily="34" charset="0"/>
              </a:rPr>
              <a:t>contents </a:t>
            </a:r>
            <a:r>
              <a:rPr lang="en-GB" sz="2800">
                <a:solidFill>
                  <a:srgbClr val="FFFFFF"/>
                </a:solidFill>
                <a:latin typeface="Calibri" pitchFamily="34" charset="0"/>
              </a:rPr>
              <a:t>is often simple character data</a:t>
            </a:r>
            <a:r>
              <a:rPr lang="en-GB" sz="2800" i="1">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a:t>
            </a:r>
            <a:r>
              <a:rPr lang="en-GB" sz="2800" i="1">
                <a:solidFill>
                  <a:srgbClr val="FFFFFF"/>
                </a:solidFill>
                <a:latin typeface="Calibri" pitchFamily="34" charset="0"/>
              </a:rPr>
              <a:t> &lt;name&gt; </a:t>
            </a:r>
            <a:r>
              <a:rPr lang="en-GB" sz="2800">
                <a:solidFill>
                  <a:srgbClr val="FFFFFF"/>
                </a:solidFill>
                <a:latin typeface="Calibri" pitchFamily="34" charset="0"/>
              </a:rPr>
              <a:t>is called a start tag</a:t>
            </a:r>
            <a:r>
              <a:rPr lang="en-GB" sz="2800" i="1">
                <a:solidFill>
                  <a:srgbClr val="FFFFFF"/>
                </a:solidFill>
                <a:latin typeface="Calibri" pitchFamily="34" charset="0"/>
              </a:rPr>
              <a:t>. &lt;</a:t>
            </a:r>
            <a:r>
              <a:rPr lang="en-GB" sz="2800">
                <a:solidFill>
                  <a:srgbClr val="FFFFFF"/>
                </a:solidFill>
                <a:latin typeface="Calibri" pitchFamily="34" charset="0"/>
              </a:rPr>
              <a:t>/</a:t>
            </a:r>
            <a:r>
              <a:rPr lang="en-GB" sz="2800" i="1">
                <a:solidFill>
                  <a:srgbClr val="FFFFFF"/>
                </a:solidFill>
                <a:latin typeface="Calibri" pitchFamily="34" charset="0"/>
              </a:rPr>
              <a:t>name&gt; </a:t>
            </a:r>
            <a:r>
              <a:rPr lang="en-GB" sz="2800">
                <a:solidFill>
                  <a:srgbClr val="FFFFFF"/>
                </a:solidFill>
                <a:latin typeface="Calibri" pitchFamily="34" charset="0"/>
              </a:rPr>
              <a:t>is called the end tag. Both tags surround the contents of the element.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Remember the previous slide? Then note that</a:t>
            </a:r>
            <a:r>
              <a:rPr lang="en-GB" sz="2800" i="1">
                <a:solidFill>
                  <a:srgbClr val="FFFFFF"/>
                </a:solidFill>
                <a:latin typeface="Calibri" pitchFamily="34" charset="0"/>
              </a:rPr>
              <a:t> &lt;name</a:t>
            </a:r>
            <a:r>
              <a:rPr lang="en-GB" sz="2800">
                <a:solidFill>
                  <a:srgbClr val="FFFFFF"/>
                </a:solidFill>
                <a:latin typeface="Calibri" pitchFamily="34" charset="0"/>
              </a:rPr>
              <a:t>/&gt;</a:t>
            </a:r>
            <a:r>
              <a:rPr lang="en-GB" sz="2800" i="1">
                <a:solidFill>
                  <a:srgbClr val="FFFFFF"/>
                </a:solidFill>
                <a:latin typeface="Calibri" pitchFamily="34" charset="0"/>
              </a:rPr>
              <a:t> </a:t>
            </a:r>
            <a:r>
              <a:rPr lang="en-GB" sz="2800">
                <a:solidFill>
                  <a:srgbClr val="FFFFFF"/>
                </a:solidFill>
                <a:latin typeface="Calibri" pitchFamily="34" charset="0"/>
              </a:rPr>
              <a:t>is just a shortcut for</a:t>
            </a:r>
            <a:r>
              <a:rPr lang="en-GB" sz="2800" i="1">
                <a:solidFill>
                  <a:srgbClr val="FFFFFF"/>
                </a:solidFill>
                <a:latin typeface="Calibri" pitchFamily="34" charset="0"/>
              </a:rPr>
              <a:t> &lt;name&gt;&lt;/name&gt;.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within other elements are called child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spot the difference</a:t>
            </a:r>
          </a:p>
        </p:txBody>
      </p:sp>
      <p:sp>
        <p:nvSpPr>
          <p:cNvPr id="18944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&lt;foo/&gt; is an empty element with the name “foo”.</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&lt;/foo&gt; is the closing tag of a non-empty element with the name “foo”. It can only appear in the document if there is an opening tag &lt;foo&gt; somewhere ahead of it.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 know this notation is somewhat tricky. I can’t do anything about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 names</a:t>
            </a:r>
          </a:p>
        </p:txBody>
      </p:sp>
      <p:sp>
        <p:nvSpPr>
          <p:cNvPr id="19149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name of a element can start with any letter or with the underscore. After the starting character, the name may contain letters, numbers and underscores.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colon may also appear in an element name, but it has special significance.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Element names start with "xml" are reserved for special purposes. You can not use them for your own purposes.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1"/>
          <p:cNvSpPr txBox="1">
            <a:spLocks noChangeArrowheads="1"/>
          </p:cNvSpPr>
          <p:nvPr/>
        </p:nvSpPr>
        <p:spPr bwMode="auto">
          <a:xfrm>
            <a:off x="381000" y="228600"/>
            <a:ext cx="8229600" cy="809625"/>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element &amp; character data examples </a:t>
            </a:r>
          </a:p>
        </p:txBody>
      </p:sp>
      <p:sp>
        <p:nvSpPr>
          <p:cNvPr id="193538" name="Text Box 2"/>
          <p:cNvSpPr txBox="1">
            <a:spLocks noChangeArrowheads="1"/>
          </p:cNvSpPr>
          <p:nvPr/>
        </p:nvSpPr>
        <p:spPr bwMode="auto">
          <a:xfrm>
            <a:off x="457200" y="990600"/>
            <a:ext cx="8229600" cy="55086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&lt;greeting&gt;bonjour&lt;/greeting&gt;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&lt;greeting&gt;здравствуйте&lt;/greeting&gt;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&lt;sentence&gt;She says &lt;greeting&gt;hello&lt;/greeting&gt; to you.&lt;/sentence&gt;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&lt;menu&gt;&lt;choice&gt;Bibbelsches Bohnesupp mit Quetschekuche&lt;/choice&gt; or  &lt;choice&gt; Dibbellabbes mit Abbeltratsch&lt;/choice&gt;&lt;/menu&gt;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&lt;examples&gt; &lt;example&gt;I koh Glos essa, und es duard ma ned wei.&lt;/example&gt;&lt;example&gt;Ja mogu esti staklo, i ne boli me. &lt;/example&gt; &lt;example&gt;Kristala jan dezaket, ez det minik ematen.&lt;/example&gt;&lt;/examples&gt;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a:t>
            </a:r>
          </a:p>
        </p:txBody>
      </p:sp>
      <p:sp>
        <p:nvSpPr>
          <p:cNvPr id="19558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blank, the carriage return, the newline character and the tab character form a group of characters called the whitespace characters.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Whitespace is one or more whitespace characters appearing next to each.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character node that only contains whitespace is a whitespace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treatment of whitespace nodes in XML documents can create some confusion. </a:t>
            </a:r>
          </a:p>
          <a:p>
            <a:pPr marL="328613" indent="-317500">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22518</Words>
  <Application>Microsoft Office PowerPoint</Application>
  <PresentationFormat>On-screen Show (4:3)</PresentationFormat>
  <Paragraphs>2271</Paragraphs>
  <Slides>399</Slides>
  <Notes>379</Notes>
  <HiddenSlides>0</HiddenSlides>
  <MMClips>0</MMClips>
  <ScaleCrop>false</ScaleCrop>
  <HeadingPairs>
    <vt:vector size="4" baseType="variant">
      <vt:variant>
        <vt:lpstr>Theme</vt:lpstr>
      </vt:variant>
      <vt:variant>
        <vt:i4>1</vt:i4>
      </vt:variant>
      <vt:variant>
        <vt:lpstr>Slide Titles</vt:lpstr>
      </vt:variant>
      <vt:variant>
        <vt:i4>399</vt:i4>
      </vt:variant>
    </vt:vector>
  </HeadingPairs>
  <TitlesOfParts>
    <vt:vector size="400" baseType="lpstr">
      <vt:lpstr>Office Theme</vt:lpstr>
      <vt:lpstr>Slide 1</vt:lpstr>
      <vt:lpstr>Slide 2</vt:lpstr>
      <vt:lpstr>Slide 3</vt:lpstr>
      <vt:lpstr>Slide 4</vt:lpstr>
      <vt:lpstr>Slide 5</vt:lpstr>
      <vt:lpstr>Slide 6</vt:lpstr>
      <vt:lpstr>assessment test</vt:lpstr>
      <vt:lpstr>Slide 8</vt:lpstr>
      <vt:lpstr>Slide 9</vt:lpstr>
      <vt:lpstr>Slide 10</vt:lpstr>
      <vt:lpstr>recent course history</vt:lpstr>
      <vt:lpstr>Slide 12</vt:lpstr>
      <vt:lpstr>Slide 13</vt:lpstr>
      <vt:lpstr>Slide 14</vt:lpstr>
      <vt:lpstr>Slide 15</vt:lpstr>
      <vt:lpstr>list of some cuts from longer version</vt:lpstr>
      <vt:lpstr>lists of some cuts from longer version</vt:lpstr>
      <vt:lpstr>Slide 18</vt:lpstr>
      <vt:lpstr>Slide 19</vt:lpstr>
      <vt:lpstr>LIS651: web content management</vt:lpstr>
      <vt:lpstr>web information concentration</vt:lpstr>
      <vt:lpstr>Slide 22</vt:lpstr>
      <vt:lpstr>Slide 23</vt:lpstr>
      <vt:lpstr>Slide 24</vt:lpstr>
      <vt:lpstr>Slide 25</vt:lpstr>
      <vt:lpstr>why markup</vt:lpstr>
      <vt:lpstr>Slide 27</vt:lpstr>
      <vt:lpstr>Slide 28</vt:lpstr>
      <vt:lpstr>Slide 29</vt:lpstr>
      <vt:lpstr>what type of information in a DTD?</vt:lpstr>
      <vt:lpstr>what happened to SGML?</vt:lpstr>
      <vt:lpstr>Slide 32</vt:lpstr>
      <vt:lpstr>Slide 33</vt:lpstr>
      <vt:lpstr>Slide 34</vt:lpstr>
      <vt:lpstr>Slide 35</vt:lpstr>
      <vt:lpstr>Internet application protocols</vt:lpstr>
      <vt:lpstr>Slide 37</vt:lpstr>
      <vt:lpstr>protocols to communicate with hosts</vt:lpstr>
      <vt:lpstr>Slide 39</vt:lpstr>
      <vt:lpstr>Slide 40</vt:lpstr>
      <vt:lpstr>Slide 41</vt:lpstr>
      <vt:lpstr>Slide 42</vt:lpstr>
      <vt:lpstr>Slide 43</vt:lpstr>
      <vt:lpstr>Slide 44</vt:lpstr>
      <vt:lpstr>Slide 45</vt:lpstr>
      <vt:lpstr>WinSCP “open”</vt:lpstr>
      <vt:lpstr>Slide 47</vt:lpstr>
      <vt:lpstr>Slide 48</vt:lpstr>
      <vt:lpstr>Slide 49</vt:lpstr>
      <vt:lpstr>Slide 50</vt:lpstr>
      <vt:lpstr>Slide 51</vt:lpstr>
      <vt:lpstr>Slide 52</vt:lpstr>
      <vt:lpstr>collapsing of whitespace</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special characters in XML</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nesting constraints</vt:lpstr>
      <vt:lpstr>invalid examples</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the table cell &lt;td&gt;</vt:lpstr>
      <vt:lpstr>the headers= attribute of &lt;td&gt;</vt:lpstr>
      <vt:lpstr>Slide 220</vt:lpstr>
      <vt:lpstr>values of scope= in &lt;th&gt; </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reducing navigational clutter</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vector>
  </TitlesOfParts>
  <Company>LIU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palmer</cp:lastModifiedBy>
  <cp:revision>58</cp:revision>
  <dcterms:created xsi:type="dcterms:W3CDTF">2011-03-03T20:54:23Z</dcterms:created>
  <dcterms:modified xsi:type="dcterms:W3CDTF">2012-01-18T01:57:17Z</dcterms:modified>
</cp:coreProperties>
</file>