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18.xml" ContentType="application/vnd.openxmlformats-officedocument.presentationml.notesSlide+xml"/>
  <Override PartName="/ppt/notesSlides/notesSlide365.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notesSlides/notesSlide79.xml" ContentType="application/vnd.openxmlformats-officedocument.presentationml.notesSlide+xml"/>
  <Default Extension="png" ContentType="image/png"/>
  <Override PartName="/ppt/notesSlides/notesSlide258.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315.xml" ContentType="application/vnd.openxmlformats-officedocument.presentationml.notesSlide+xml"/>
  <Override PartName="/ppt/notesSlides/notesSlide362.xml" ContentType="application/vnd.openxmlformats-officedocument.presentationml.notes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notesSlides/notesSlide356.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notesSlides/notesSlide369.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notesSlides/notesSlide325.xml" ContentType="application/vnd.openxmlformats-officedocument.presentationml.notes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notesSlides/notesSlide350.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notesSlides/notesSlide344.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notesSlides/notesSlide100.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47.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264.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3"/>
  </p:notesMasterIdLst>
  <p:sldIdLst>
    <p:sldId id="257" r:id="rId2"/>
    <p:sldId id="258" r:id="rId3"/>
    <p:sldId id="259" r:id="rId4"/>
    <p:sldId id="260" r:id="rId5"/>
    <p:sldId id="261" r:id="rId6"/>
    <p:sldId id="262" r:id="rId7"/>
    <p:sldId id="263" r:id="rId8"/>
    <p:sldId id="264" r:id="rId9"/>
    <p:sldId id="756" r:id="rId10"/>
    <p:sldId id="265" r:id="rId11"/>
    <p:sldId id="266" r:id="rId12"/>
    <p:sldId id="267" r:id="rId13"/>
    <p:sldId id="268" r:id="rId14"/>
    <p:sldId id="269" r:id="rId15"/>
    <p:sldId id="757" r:id="rId16"/>
    <p:sldId id="781" r:id="rId17"/>
    <p:sldId id="270" r:id="rId18"/>
    <p:sldId id="271" r:id="rId19"/>
    <p:sldId id="274" r:id="rId20"/>
    <p:sldId id="275" r:id="rId21"/>
    <p:sldId id="276" r:id="rId22"/>
    <p:sldId id="281" r:id="rId23"/>
    <p:sldId id="278" r:id="rId24"/>
    <p:sldId id="758" r:id="rId25"/>
    <p:sldId id="759" r:id="rId26"/>
    <p:sldId id="760" r:id="rId27"/>
    <p:sldId id="280" r:id="rId28"/>
    <p:sldId id="761" r:id="rId29"/>
    <p:sldId id="283" r:id="rId30"/>
    <p:sldId id="284" r:id="rId31"/>
    <p:sldId id="762" r:id="rId32"/>
    <p:sldId id="291" r:id="rId33"/>
    <p:sldId id="771" r:id="rId34"/>
    <p:sldId id="292" r:id="rId35"/>
    <p:sldId id="772" r:id="rId36"/>
    <p:sldId id="763" r:id="rId37"/>
    <p:sldId id="764" r:id="rId38"/>
    <p:sldId id="773" r:id="rId39"/>
    <p:sldId id="774" r:id="rId40"/>
    <p:sldId id="775" r:id="rId41"/>
    <p:sldId id="766" r:id="rId42"/>
    <p:sldId id="767" r:id="rId43"/>
    <p:sldId id="776" r:id="rId44"/>
    <p:sldId id="777" r:id="rId45"/>
    <p:sldId id="778" r:id="rId46"/>
    <p:sldId id="768" r:id="rId47"/>
    <p:sldId id="769" r:id="rId48"/>
    <p:sldId id="770" r:id="rId49"/>
    <p:sldId id="293" r:id="rId50"/>
    <p:sldId id="294" r:id="rId51"/>
    <p:sldId id="295" r:id="rId52"/>
    <p:sldId id="296" r:id="rId53"/>
    <p:sldId id="297" r:id="rId54"/>
    <p:sldId id="298" r:id="rId55"/>
    <p:sldId id="299"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29" r:id="rId71"/>
    <p:sldId id="330" r:id="rId72"/>
    <p:sldId id="334" r:id="rId73"/>
    <p:sldId id="335" r:id="rId74"/>
    <p:sldId id="336"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779" r:id="rId106"/>
    <p:sldId id="78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4" r:id="rId130"/>
    <p:sldId id="395" r:id="rId131"/>
    <p:sldId id="396" r:id="rId132"/>
    <p:sldId id="397" r:id="rId133"/>
    <p:sldId id="406" r:id="rId134"/>
    <p:sldId id="407"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7" r:id="rId162"/>
    <p:sldId id="440" r:id="rId163"/>
    <p:sldId id="443" r:id="rId164"/>
    <p:sldId id="444" r:id="rId165"/>
    <p:sldId id="445" r:id="rId166"/>
    <p:sldId id="446" r:id="rId167"/>
    <p:sldId id="447" r:id="rId168"/>
    <p:sldId id="448" r:id="rId169"/>
    <p:sldId id="450" r:id="rId170"/>
    <p:sldId id="451" r:id="rId171"/>
    <p:sldId id="452" r:id="rId172"/>
    <p:sldId id="453" r:id="rId173"/>
    <p:sldId id="454" r:id="rId174"/>
    <p:sldId id="455" r:id="rId175"/>
    <p:sldId id="457" r:id="rId176"/>
    <p:sldId id="458" r:id="rId177"/>
    <p:sldId id="459" r:id="rId178"/>
    <p:sldId id="460" r:id="rId179"/>
    <p:sldId id="462" r:id="rId180"/>
    <p:sldId id="463" r:id="rId181"/>
    <p:sldId id="464" r:id="rId182"/>
    <p:sldId id="465" r:id="rId183"/>
    <p:sldId id="466" r:id="rId184"/>
    <p:sldId id="467" r:id="rId185"/>
    <p:sldId id="468" r:id="rId186"/>
    <p:sldId id="469" r:id="rId187"/>
    <p:sldId id="470" r:id="rId188"/>
    <p:sldId id="471" r:id="rId189"/>
    <p:sldId id="472" r:id="rId190"/>
    <p:sldId id="473" r:id="rId191"/>
    <p:sldId id="474" r:id="rId192"/>
    <p:sldId id="475" r:id="rId193"/>
    <p:sldId id="476" r:id="rId194"/>
    <p:sldId id="477" r:id="rId195"/>
    <p:sldId id="478" r:id="rId196"/>
    <p:sldId id="479" r:id="rId197"/>
    <p:sldId id="480" r:id="rId198"/>
    <p:sldId id="481" r:id="rId199"/>
    <p:sldId id="482" r:id="rId200"/>
    <p:sldId id="483" r:id="rId201"/>
    <p:sldId id="484" r:id="rId202"/>
    <p:sldId id="485" r:id="rId203"/>
    <p:sldId id="486" r:id="rId204"/>
    <p:sldId id="487" r:id="rId205"/>
    <p:sldId id="488" r:id="rId206"/>
    <p:sldId id="492" r:id="rId207"/>
    <p:sldId id="493" r:id="rId208"/>
    <p:sldId id="494" r:id="rId209"/>
    <p:sldId id="498" r:id="rId210"/>
    <p:sldId id="500" r:id="rId211"/>
    <p:sldId id="501" r:id="rId212"/>
    <p:sldId id="502" r:id="rId213"/>
    <p:sldId id="503" r:id="rId214"/>
    <p:sldId id="504" r:id="rId215"/>
    <p:sldId id="505" r:id="rId216"/>
    <p:sldId id="506" r:id="rId217"/>
    <p:sldId id="507" r:id="rId218"/>
    <p:sldId id="508" r:id="rId219"/>
    <p:sldId id="509" r:id="rId220"/>
    <p:sldId id="510" r:id="rId221"/>
    <p:sldId id="511" r:id="rId222"/>
    <p:sldId id="512" r:id="rId223"/>
    <p:sldId id="513" r:id="rId224"/>
    <p:sldId id="514" r:id="rId225"/>
    <p:sldId id="515" r:id="rId226"/>
    <p:sldId id="516" r:id="rId227"/>
    <p:sldId id="517" r:id="rId228"/>
    <p:sldId id="518" r:id="rId229"/>
    <p:sldId id="519" r:id="rId230"/>
    <p:sldId id="520" r:id="rId231"/>
    <p:sldId id="521" r:id="rId232"/>
    <p:sldId id="522" r:id="rId233"/>
    <p:sldId id="523" r:id="rId234"/>
    <p:sldId id="524" r:id="rId235"/>
    <p:sldId id="525" r:id="rId236"/>
    <p:sldId id="526" r:id="rId237"/>
    <p:sldId id="527" r:id="rId238"/>
    <p:sldId id="528" r:id="rId239"/>
    <p:sldId id="529" r:id="rId240"/>
    <p:sldId id="530" r:id="rId241"/>
    <p:sldId id="531" r:id="rId242"/>
    <p:sldId id="532" r:id="rId243"/>
    <p:sldId id="533" r:id="rId244"/>
    <p:sldId id="534" r:id="rId245"/>
    <p:sldId id="535" r:id="rId246"/>
    <p:sldId id="536" r:id="rId247"/>
    <p:sldId id="537" r:id="rId248"/>
    <p:sldId id="538" r:id="rId249"/>
    <p:sldId id="539" r:id="rId250"/>
    <p:sldId id="540" r:id="rId251"/>
    <p:sldId id="541" r:id="rId252"/>
    <p:sldId id="542" r:id="rId253"/>
    <p:sldId id="543" r:id="rId254"/>
    <p:sldId id="544" r:id="rId255"/>
    <p:sldId id="545" r:id="rId256"/>
    <p:sldId id="546" r:id="rId257"/>
    <p:sldId id="547" r:id="rId258"/>
    <p:sldId id="548" r:id="rId259"/>
    <p:sldId id="549" r:id="rId260"/>
    <p:sldId id="550" r:id="rId261"/>
    <p:sldId id="551" r:id="rId262"/>
    <p:sldId id="552" r:id="rId263"/>
    <p:sldId id="553" r:id="rId264"/>
    <p:sldId id="554" r:id="rId265"/>
    <p:sldId id="555" r:id="rId266"/>
    <p:sldId id="556" r:id="rId267"/>
    <p:sldId id="557" r:id="rId268"/>
    <p:sldId id="558" r:id="rId269"/>
    <p:sldId id="559" r:id="rId270"/>
    <p:sldId id="560" r:id="rId271"/>
    <p:sldId id="561" r:id="rId272"/>
    <p:sldId id="562" r:id="rId273"/>
    <p:sldId id="563" r:id="rId274"/>
    <p:sldId id="564" r:id="rId275"/>
    <p:sldId id="565" r:id="rId276"/>
    <p:sldId id="566" r:id="rId277"/>
    <p:sldId id="567" r:id="rId278"/>
    <p:sldId id="568" r:id="rId279"/>
    <p:sldId id="569" r:id="rId280"/>
    <p:sldId id="570" r:id="rId281"/>
    <p:sldId id="571" r:id="rId282"/>
    <p:sldId id="572" r:id="rId283"/>
    <p:sldId id="573" r:id="rId284"/>
    <p:sldId id="574" r:id="rId285"/>
    <p:sldId id="575" r:id="rId286"/>
    <p:sldId id="576" r:id="rId287"/>
    <p:sldId id="577" r:id="rId288"/>
    <p:sldId id="578" r:id="rId289"/>
    <p:sldId id="579" r:id="rId290"/>
    <p:sldId id="580" r:id="rId291"/>
    <p:sldId id="581" r:id="rId292"/>
    <p:sldId id="582" r:id="rId293"/>
    <p:sldId id="583" r:id="rId294"/>
    <p:sldId id="584" r:id="rId295"/>
    <p:sldId id="585" r:id="rId296"/>
    <p:sldId id="586" r:id="rId297"/>
    <p:sldId id="587" r:id="rId298"/>
    <p:sldId id="588" r:id="rId299"/>
    <p:sldId id="589" r:id="rId300"/>
    <p:sldId id="590" r:id="rId301"/>
    <p:sldId id="591" r:id="rId302"/>
    <p:sldId id="592" r:id="rId303"/>
    <p:sldId id="593" r:id="rId304"/>
    <p:sldId id="594" r:id="rId305"/>
    <p:sldId id="595" r:id="rId306"/>
    <p:sldId id="596" r:id="rId307"/>
    <p:sldId id="597" r:id="rId308"/>
    <p:sldId id="598" r:id="rId309"/>
    <p:sldId id="599" r:id="rId310"/>
    <p:sldId id="600" r:id="rId311"/>
    <p:sldId id="601" r:id="rId312"/>
    <p:sldId id="602" r:id="rId313"/>
    <p:sldId id="603" r:id="rId314"/>
    <p:sldId id="604" r:id="rId315"/>
    <p:sldId id="605" r:id="rId316"/>
    <p:sldId id="606" r:id="rId317"/>
    <p:sldId id="607" r:id="rId318"/>
    <p:sldId id="608" r:id="rId319"/>
    <p:sldId id="609" r:id="rId320"/>
    <p:sldId id="610" r:id="rId321"/>
    <p:sldId id="611" r:id="rId322"/>
    <p:sldId id="612" r:id="rId323"/>
    <p:sldId id="613" r:id="rId324"/>
    <p:sldId id="614" r:id="rId325"/>
    <p:sldId id="615" r:id="rId326"/>
    <p:sldId id="616" r:id="rId327"/>
    <p:sldId id="617" r:id="rId328"/>
    <p:sldId id="618" r:id="rId329"/>
    <p:sldId id="619" r:id="rId330"/>
    <p:sldId id="620" r:id="rId331"/>
    <p:sldId id="624" r:id="rId332"/>
    <p:sldId id="625" r:id="rId333"/>
    <p:sldId id="626" r:id="rId334"/>
    <p:sldId id="627" r:id="rId335"/>
    <p:sldId id="628" r:id="rId336"/>
    <p:sldId id="629" r:id="rId337"/>
    <p:sldId id="630" r:id="rId338"/>
    <p:sldId id="631" r:id="rId339"/>
    <p:sldId id="632" r:id="rId340"/>
    <p:sldId id="633" r:id="rId341"/>
    <p:sldId id="634" r:id="rId342"/>
    <p:sldId id="635" r:id="rId343"/>
    <p:sldId id="636" r:id="rId344"/>
    <p:sldId id="637" r:id="rId345"/>
    <p:sldId id="638" r:id="rId346"/>
    <p:sldId id="639" r:id="rId347"/>
    <p:sldId id="640" r:id="rId348"/>
    <p:sldId id="641" r:id="rId349"/>
    <p:sldId id="642" r:id="rId350"/>
    <p:sldId id="643" r:id="rId351"/>
    <p:sldId id="644" r:id="rId352"/>
    <p:sldId id="645" r:id="rId353"/>
    <p:sldId id="646" r:id="rId354"/>
    <p:sldId id="647" r:id="rId355"/>
    <p:sldId id="648" r:id="rId356"/>
    <p:sldId id="649" r:id="rId357"/>
    <p:sldId id="650" r:id="rId358"/>
    <p:sldId id="651" r:id="rId359"/>
    <p:sldId id="652" r:id="rId360"/>
    <p:sldId id="653" r:id="rId361"/>
    <p:sldId id="654" r:id="rId362"/>
    <p:sldId id="655" r:id="rId363"/>
    <p:sldId id="656" r:id="rId364"/>
    <p:sldId id="657" r:id="rId365"/>
    <p:sldId id="658" r:id="rId366"/>
    <p:sldId id="659" r:id="rId367"/>
    <p:sldId id="660" r:id="rId368"/>
    <p:sldId id="661" r:id="rId369"/>
    <p:sldId id="662" r:id="rId370"/>
    <p:sldId id="663" r:id="rId371"/>
    <p:sldId id="664" r:id="rId372"/>
    <p:sldId id="665" r:id="rId373"/>
    <p:sldId id="666" r:id="rId374"/>
    <p:sldId id="782" r:id="rId375"/>
    <p:sldId id="668" r:id="rId376"/>
    <p:sldId id="669" r:id="rId377"/>
    <p:sldId id="670" r:id="rId378"/>
    <p:sldId id="671" r:id="rId379"/>
    <p:sldId id="672" r:id="rId380"/>
    <p:sldId id="673" r:id="rId381"/>
    <p:sldId id="674" r:id="rId382"/>
    <p:sldId id="675" r:id="rId383"/>
    <p:sldId id="676" r:id="rId384"/>
    <p:sldId id="677" r:id="rId385"/>
    <p:sldId id="678" r:id="rId386"/>
    <p:sldId id="679" r:id="rId387"/>
    <p:sldId id="680" r:id="rId388"/>
    <p:sldId id="681" r:id="rId389"/>
    <p:sldId id="682" r:id="rId390"/>
    <p:sldId id="683" r:id="rId391"/>
    <p:sldId id="755" r:id="rId3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90456"/>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22378-075E-4063-BE03-41237C7747A3}" type="datetimeFigureOut">
              <a:rPr lang="en-US" smtClean="0"/>
              <a:pPr/>
              <a:t>9/7/2011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72E37-FB88-439A-9A50-125B7357D682}" type="slidenum">
              <a:rPr lang="en-US" smtClean="0"/>
              <a:pPr/>
              <a:t>‹#›</a:t>
            </a:fld>
            <a:endParaRPr lang="en-US"/>
          </a:p>
        </p:txBody>
      </p:sp>
    </p:spTree>
    <p:extLst>
      <p:ext uri="{BB962C8B-B14F-4D97-AF65-F5344CB8AC3E}">
        <p14:creationId xmlns:p14="http://schemas.microsoft.com/office/powerpoint/2010/main" xmlns="" val="266178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12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04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20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0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30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40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5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61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7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7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81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9217"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92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1"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02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1265"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1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1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89"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2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3"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3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43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1"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5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5"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63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57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84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94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04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15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24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35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355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45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56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66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58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68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99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99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09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19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19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30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3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40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40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50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60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71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2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81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89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01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01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12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4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42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32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45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52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63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73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83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83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3" name="Text Box 1"/>
          <p:cNvSpPr txBox="1">
            <a:spLocks noChangeArrowheads="1"/>
          </p:cNvSpPr>
          <p:nvPr/>
        </p:nvSpPr>
        <p:spPr bwMode="auto">
          <a:xfrm>
            <a:off x="1155700" y="695325"/>
            <a:ext cx="4545013" cy="34258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93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0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04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14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03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4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45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55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5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65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75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0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06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2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37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6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7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0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0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9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9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0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88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8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86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1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2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2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3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49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4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6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4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7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11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1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2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31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3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4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396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6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7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8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9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9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0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13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1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24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34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3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4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5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5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067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067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6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75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8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956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9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0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16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16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2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3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3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46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57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57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57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6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7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8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980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98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08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18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18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28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69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80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90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22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27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3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3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5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5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61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76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7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721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8242"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92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9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02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0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13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1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33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3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4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43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4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540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5410"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64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6434"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7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7458"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84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95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95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05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0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1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15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25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25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6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3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462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4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7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5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56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66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66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769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76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87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9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97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0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0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17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17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28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3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3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48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48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21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588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58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69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69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79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79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89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99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99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1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10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2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20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30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30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4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40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5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51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11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61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61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71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71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81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81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92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02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02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12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12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2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22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3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32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43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43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5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53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88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636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63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73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73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8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84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94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04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04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14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14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2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25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353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35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4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45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5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55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98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660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66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76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76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8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86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8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96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07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07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17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17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27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27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37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37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48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4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58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5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47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68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6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787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78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889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8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9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094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0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19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1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299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2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401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4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504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5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606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60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57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708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7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811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8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91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9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0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118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1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22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2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3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42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4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52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5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63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6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8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73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7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83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8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93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9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04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14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1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34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34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449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4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5521"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55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65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65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756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75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32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9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85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85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9617" name="Rectangle 1"/>
          <p:cNvSpPr txBox="1">
            <a:spLocks noGrp="1" noRot="1" noChangeAspect="1" noChangeArrowheads="1"/>
          </p:cNvSpPr>
          <p:nvPr>
            <p:ph type="sldImg"/>
          </p:nvPr>
        </p:nvSpPr>
        <p:spPr bwMode="auto">
          <a:xfrm>
            <a:off x="1144588" y="695325"/>
            <a:ext cx="4567237" cy="3425825"/>
          </a:xfrm>
          <a:prstGeom prst="rect">
            <a:avLst/>
          </a:prstGeom>
          <a:solidFill>
            <a:srgbClr val="FFFFFF"/>
          </a:solidFill>
          <a:ln>
            <a:solidFill>
              <a:srgbClr val="000000"/>
            </a:solidFill>
            <a:miter lim="800000"/>
            <a:headEnd/>
            <a:tailEnd/>
          </a:ln>
        </p:spPr>
      </p:sp>
      <p:sp>
        <p:nvSpPr>
          <p:cNvPr id="879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0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6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1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26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2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371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37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47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4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57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5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67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6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78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7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60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88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888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985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98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08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190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1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29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29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395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39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49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49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60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60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804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80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2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11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77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77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21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316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31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4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521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52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62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62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72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72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82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82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03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13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23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23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88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34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3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443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443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5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5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64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64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7505"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7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85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8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955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9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0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05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1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62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2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28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364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36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46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46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569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56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672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67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774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77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87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979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97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081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08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4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18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286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28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39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388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38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49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4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59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5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69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6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798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7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900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9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003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0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105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10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8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2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310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3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49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412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4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515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51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720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72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822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82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924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92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027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02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129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12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2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23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334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33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43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43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98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539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53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641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64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744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74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84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948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94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05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05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15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1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25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8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3833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08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8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18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42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1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0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2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3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5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6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570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934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93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6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03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3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13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53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24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34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44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5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65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77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85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95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06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16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63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26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59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69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10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21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2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3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82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92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03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13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73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23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33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54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6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7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4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84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95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5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0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1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59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2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83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3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46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5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66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6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77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8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97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07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1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8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28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94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38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48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5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69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69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79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89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89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20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6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7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00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10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10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57007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14886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124024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39802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FDE19-4DC2-4B96-A545-9F415AA0ECDC}" type="datetimeFigureOut">
              <a:rPr lang="en-US" smtClean="0"/>
              <a:pPr/>
              <a:t>9/7/2011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21634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FDE19-4DC2-4B96-A545-9F415AA0ECDC}" type="datetimeFigureOut">
              <a:rPr lang="en-US" smtClean="0"/>
              <a:pPr/>
              <a:t>9/7/2011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56469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FDE19-4DC2-4B96-A545-9F415AA0ECDC}" type="datetimeFigureOut">
              <a:rPr lang="en-US" smtClean="0"/>
              <a:pPr/>
              <a:t>9/7/2011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411432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FDE19-4DC2-4B96-A545-9F415AA0ECDC}" type="datetimeFigureOut">
              <a:rPr lang="en-US" smtClean="0"/>
              <a:pPr/>
              <a:t>9/7/2011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66465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FDE19-4DC2-4B96-A545-9F415AA0ECDC}" type="datetimeFigureOut">
              <a:rPr lang="en-US" smtClean="0"/>
              <a:pPr/>
              <a:t>9/7/2011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87761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DE19-4DC2-4B96-A545-9F415AA0ECDC}" type="datetimeFigureOut">
              <a:rPr lang="en-US" smtClean="0"/>
              <a:pPr/>
              <a:t>9/7/2011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127704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DE19-4DC2-4B96-A545-9F415AA0ECDC}" type="datetimeFigureOut">
              <a:rPr lang="en-US" smtClean="0"/>
              <a:pPr/>
              <a:t>9/7/2011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99092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FDE19-4DC2-4B96-A545-9F415AA0ECDC}" type="datetimeFigureOut">
              <a:rPr lang="en-US" smtClean="0"/>
              <a:pPr/>
              <a:t>9/7/2011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29AE5-A09D-4C8C-A315-4A532602629F}" type="slidenum">
              <a:rPr lang="en-US" smtClean="0"/>
              <a:pPr/>
              <a:t>‹#›</a:t>
            </a:fld>
            <a:endParaRPr lang="en-US"/>
          </a:p>
        </p:txBody>
      </p:sp>
    </p:spTree>
    <p:extLst>
      <p:ext uri="{BB962C8B-B14F-4D97-AF65-F5344CB8AC3E}">
        <p14:creationId xmlns:p14="http://schemas.microsoft.com/office/powerpoint/2010/main" xmlns="" val="102291083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1371600"/>
            <a:ext cx="7772400" cy="2065338"/>
          </a:xfrm>
          <a:prstGeom prst="rect">
            <a:avLst/>
          </a:prstGeom>
          <a:noFill/>
          <a:ln w="9525">
            <a:noFill/>
            <a:round/>
            <a:headEnd/>
            <a:tailEnd/>
          </a:ln>
          <a:effectLst/>
        </p:spPr>
        <p:txBody>
          <a:bodyPr lIns="90000" tIns="46800" rIns="90000" bIns="46800"/>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Lst>
            </a:pPr>
            <a:r>
              <a:rPr lang="ru-RU" sz="4000" dirty="0">
                <a:solidFill>
                  <a:srgbClr val="E3EBF1"/>
                </a:solidFill>
              </a:rPr>
              <a:t>LIS650	</a:t>
            </a:r>
            <a:r>
              <a:rPr lang="en-US" sz="4000" dirty="0">
                <a:solidFill>
                  <a:srgbClr val="E3EBF1"/>
                </a:solidFill>
              </a:rPr>
              <a:t>part</a:t>
            </a:r>
            <a:r>
              <a:rPr lang="ru-RU" sz="4000" dirty="0">
                <a:solidFill>
                  <a:srgbClr val="E3EBF1"/>
                </a:solidFill>
              </a:rPr>
              <a:t> 0</a:t>
            </a:r>
            <a:br>
              <a:rPr lang="ru-RU" sz="4000" dirty="0">
                <a:solidFill>
                  <a:srgbClr val="E3EBF1"/>
                </a:solidFill>
              </a:rPr>
            </a:br>
            <a:r>
              <a:rPr lang="ru-RU" sz="4000" dirty="0">
                <a:solidFill>
                  <a:srgbClr val="E3EBF1"/>
                </a:solidFill>
              </a:rPr>
              <a:t/>
            </a:r>
            <a:br>
              <a:rPr lang="ru-RU" sz="4000" dirty="0">
                <a:solidFill>
                  <a:srgbClr val="E3EBF1"/>
                </a:solidFill>
              </a:rPr>
            </a:br>
            <a:r>
              <a:rPr lang="ru-RU" sz="4000" dirty="0">
                <a:solidFill>
                  <a:srgbClr val="E3EBF1"/>
                </a:solidFill>
              </a:rPr>
              <a:t>Introduction to the</a:t>
            </a:r>
            <a:r>
              <a:rPr lang="en-US" sz="4000" dirty="0">
                <a:solidFill>
                  <a:srgbClr val="E3EBF1"/>
                </a:solidFill>
              </a:rPr>
              <a:t> course and to the World Wide Web</a:t>
            </a:r>
          </a:p>
        </p:txBody>
      </p:sp>
      <p:sp>
        <p:nvSpPr>
          <p:cNvPr id="3074" name="Text Box 2"/>
          <p:cNvSpPr txBox="1">
            <a:spLocks noChangeArrowheads="1"/>
          </p:cNvSpPr>
          <p:nvPr/>
        </p:nvSpPr>
        <p:spPr bwMode="auto">
          <a:xfrm>
            <a:off x="1371600" y="4648200"/>
            <a:ext cx="6400800" cy="1035050"/>
          </a:xfrm>
          <a:prstGeom prst="rect">
            <a:avLst/>
          </a:prstGeom>
          <a:noFill/>
          <a:ln w="9525">
            <a:noFill/>
            <a:round/>
            <a:headEnd/>
            <a:tailEnd/>
          </a:ln>
          <a:effectLst/>
        </p:spPr>
        <p:txBody>
          <a:bodyPr lIns="90000" tIns="46800" rIns="90000" bIns="46800"/>
          <a:lstStyle/>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solidFill>
                  <a:srgbClr val="FFFFFF"/>
                </a:solidFill>
              </a:rPr>
              <a:t>Thomas </a:t>
            </a:r>
            <a:r>
              <a:rPr lang="en-GB" sz="2800" dirty="0" err="1" smtClean="0">
                <a:solidFill>
                  <a:srgbClr val="FFFFFF"/>
                </a:solidFill>
              </a:rPr>
              <a:t>Krichel</a:t>
            </a:r>
            <a:endParaRPr lang="en-GB" sz="2800" dirty="0" smtClean="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solidFill>
                  <a:srgbClr val="FFFFFF"/>
                </a:solidFill>
              </a:rPr>
              <a:t>2011-04-21</a:t>
            </a:r>
            <a:endParaRPr lang="en-GB" sz="2800" dirty="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E3EBF1"/>
                </a:solidFill>
              </a:rPr>
              <a:t>learning </a:t>
            </a:r>
            <a:r>
              <a:rPr lang="en-GB" sz="4000" dirty="0" err="1" smtClean="0">
                <a:solidFill>
                  <a:srgbClr val="E3EBF1"/>
                </a:solidFill>
              </a:rPr>
              <a:t>WebSAD</a:t>
            </a:r>
            <a:endParaRPr lang="en-GB" sz="4000" dirty="0">
              <a:solidFill>
                <a:srgbClr val="E3EBF1"/>
              </a:solidFill>
            </a:endParaRPr>
          </a:p>
        </p:txBody>
      </p:sp>
      <p:sp>
        <p:nvSpPr>
          <p:cNvPr id="11266" name="Text Box 2"/>
          <p:cNvSpPr txBox="1">
            <a:spLocks noChangeArrowheads="1"/>
          </p:cNvSpPr>
          <p:nvPr/>
        </p:nvSpPr>
        <p:spPr bwMode="auto">
          <a:xfrm>
            <a:off x="457200" y="1219200"/>
            <a:ext cx="8229600" cy="42640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err="1">
                <a:solidFill>
                  <a:srgbClr val="FFFFFF"/>
                </a:solidFill>
              </a:rPr>
              <a:t>WebSAD</a:t>
            </a:r>
            <a:r>
              <a:rPr lang="en-GB" sz="2800" dirty="0">
                <a:solidFill>
                  <a:srgbClr val="FFFFFF"/>
                </a:solidFill>
              </a:rPr>
              <a:t> combines many aspects: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Authoring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Work on the organization of data to fit onto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Set display style of different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Define look and feel of the site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Organize the contribution of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Maintain a technical web installation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Some of them can be learned in a course, but others can not.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Emphasis has to be on learnable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comments</a:t>
            </a:r>
          </a:p>
        </p:txBody>
      </p:sp>
      <p:sp>
        <p:nvSpPr>
          <p:cNvPr id="116738" name="Text Box 2"/>
          <p:cNvSpPr txBox="1">
            <a:spLocks noChangeArrowheads="1"/>
          </p:cNvSpPr>
          <p:nvPr/>
        </p:nvSpPr>
        <p:spPr bwMode="auto">
          <a:xfrm>
            <a:off x="457200" y="1600200"/>
            <a:ext cx="8229600" cy="40417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 an XML document, you can make comments about your code. These are notes to yourself.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start with &lt;!--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end with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can not be nested.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Can appear pretty much anywhere.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They can enclose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 examples</a:t>
            </a:r>
          </a:p>
        </p:txBody>
      </p:sp>
      <p:sp>
        <p:nvSpPr>
          <p:cNvPr id="11776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this is a comment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&lt;span&gt; this is a comment too, it contains an element &lt;/span&gt;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 this is a bad example of a nested comment --&gt; --&gt;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30188"/>
            <a:ext cx="8229600" cy="123507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node type: DTD declaration</a:t>
            </a:r>
          </a:p>
        </p:txBody>
      </p:sp>
      <p:sp>
        <p:nvSpPr>
          <p:cNvPr id="118786" name="Text Box 2"/>
          <p:cNvSpPr txBox="1">
            <a:spLocks noChangeArrowheads="1"/>
          </p:cNvSpPr>
          <p:nvPr/>
        </p:nvSpPr>
        <p:spPr bwMode="auto">
          <a:xfrm>
            <a:off x="457200" y="1600200"/>
            <a:ext cx="8229600" cy="4783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XML documents, like any SGML documents, accept document type declarations.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 document type declaration tells us something about the vocabulary of elements and attributes used in the document.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appear at the very top on an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takes the form &lt;!DOCTYPE </a:t>
            </a:r>
            <a:r>
              <a:rPr lang="ru-RU" sz="2800" i="1">
                <a:solidFill>
                  <a:srgbClr val="FFFFFF"/>
                </a:solidFill>
              </a:rPr>
              <a:t>gobbledygook</a:t>
            </a:r>
            <a:r>
              <a:rPr lang="ru-RU" sz="2800">
                <a:solidFill>
                  <a:srgbClr val="FFFFFF"/>
                </a:solidFill>
              </a:rPr>
              <a:t>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We will come back to the document type declaration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 document</a:t>
            </a:r>
          </a:p>
        </p:txBody>
      </p:sp>
      <p:sp>
        <p:nvSpPr>
          <p:cNvPr id="1198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An XML document is a piece of data that is written in XML.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But sometimes the author of a document makes a mistake, and, in fact the XML is wrong in some ways.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there is no mistake, the document is called well-formed.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 document is not well-formed, it really is not an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some rules for well-formedness </a:t>
            </a:r>
          </a:p>
        </p:txBody>
      </p:sp>
      <p:sp>
        <p:nvSpPr>
          <p:cNvPr id="120834" name="Text Box 2"/>
          <p:cNvSpPr txBox="1">
            <a:spLocks noChangeArrowheads="1"/>
          </p:cNvSpPr>
          <p:nvPr/>
        </p:nvSpPr>
        <p:spPr bwMode="auto">
          <a:xfrm>
            <a:off x="457200" y="1524000"/>
            <a:ext cx="8229600"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All elements must be properly nested. You can only close the outer element after all inner elements are closed. 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&lt;a&gt;&lt;b&gt;&lt;/a&gt;&lt;/b&gt; not well-formed</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a:t>
            </a:r>
            <a:r>
              <a:rPr lang="ru-RU" sz="2400" dirty="0" smtClean="0">
                <a:solidFill>
                  <a:srgbClr val="FFFFFF"/>
                </a:solidFill>
              </a:rPr>
              <a:t>&gt;&lt;b</a:t>
            </a:r>
            <a:r>
              <a:rPr lang="ru-RU" sz="2400" dirty="0">
                <a:solidFill>
                  <a:srgbClr val="FFFFFF"/>
                </a:solidFill>
              </a:rPr>
              <a:t>&gt;&lt;/b</a:t>
            </a:r>
            <a:r>
              <a:rPr lang="ru-RU" sz="2400" dirty="0" smtClean="0">
                <a:solidFill>
                  <a:srgbClr val="FFFFFF"/>
                </a:solidFill>
              </a:rPr>
              <a:t>&gt;&lt;/</a:t>
            </a:r>
            <a:r>
              <a:rPr lang="ru-RU" sz="2400" dirty="0">
                <a:solidFill>
                  <a:srgbClr val="FFFFFF"/>
                </a:solidFill>
              </a:rPr>
              <a:t>a</a:t>
            </a:r>
            <a:r>
              <a:rPr lang="ru-RU" sz="2400" dirty="0" smtClean="0">
                <a:solidFill>
                  <a:srgbClr val="FFFFFF"/>
                </a:solidFill>
              </a:rPr>
              <a:t>&gt; </a:t>
            </a:r>
            <a:r>
              <a:rPr lang="ru-RU" sz="2400" dirty="0">
                <a:solidFill>
                  <a:srgbClr val="FFFFFF"/>
                </a:solidFill>
              </a:rPr>
              <a:t>well 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An element  that is nested inside another element is called a child of that element.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practical consequences</a:t>
            </a:r>
          </a:p>
        </p:txBody>
      </p:sp>
      <p:sp>
        <p:nvSpPr>
          <p:cNvPr id="8806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time you want to insert &lt;, &gt;  or &amp; in the documents, you have to use the entities instead.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err="1">
                <a:solidFill>
                  <a:srgbClr val="FFFFFF"/>
                </a:solidFill>
              </a:rPr>
              <a:t>krichel</a:t>
            </a:r>
            <a:r>
              <a:rPr lang="en-GB" sz="2400" dirty="0">
                <a:solidFill>
                  <a:srgbClr val="FFFFFF"/>
                </a:solidFill>
              </a:rPr>
              <a:t>&amp;#64;openlib.org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	   –  Je </a:t>
            </a:r>
            <a:r>
              <a:rPr lang="en-GB" sz="2400" dirty="0" err="1">
                <a:solidFill>
                  <a:srgbClr val="FFFFFF"/>
                </a:solidFill>
              </a:rPr>
              <a:t>suis</a:t>
            </a:r>
            <a:r>
              <a:rPr lang="en-GB" sz="2400" dirty="0">
                <a:solidFill>
                  <a:srgbClr val="FFFFFF"/>
                </a:solidFill>
              </a:rPr>
              <a:t> </a:t>
            </a:r>
            <a:r>
              <a:rPr lang="en-GB" sz="2400" dirty="0" err="1">
                <a:solidFill>
                  <a:srgbClr val="FFFFFF"/>
                </a:solidFill>
              </a:rPr>
              <a:t>Fran&amp;ccedil;ais</a:t>
            </a:r>
            <a:r>
              <a:rPr lang="en-GB"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Marks &amp;amp; </a:t>
            </a:r>
            <a:r>
              <a:rPr lang="en-GB" sz="2400" dirty="0" err="1">
                <a:solidFill>
                  <a:srgbClr val="FFFFFF"/>
                </a:solidFill>
              </a:rPr>
              <a:t>Spencers</a:t>
            </a:r>
            <a:r>
              <a:rPr lang="en-GB" sz="2400" dirty="0">
                <a:solidFill>
                  <a:srgbClr val="FFFFFF"/>
                </a:solidFill>
              </a:rPr>
              <a: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3 &amp;</a:t>
            </a:r>
            <a:r>
              <a:rPr lang="en-GB" sz="2400" dirty="0" err="1">
                <a:solidFill>
                  <a:srgbClr val="FFFFFF"/>
                </a:solidFill>
              </a:rPr>
              <a:t>lt</a:t>
            </a:r>
            <a:r>
              <a:rPr lang="en-GB" sz="2400" dirty="0">
                <a:solidFill>
                  <a:srgbClr val="FFFFFF"/>
                </a:solidFill>
              </a:rPr>
              <a:t>; 4</a:t>
            </a: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extLst>
      <p:ext uri="{BB962C8B-B14F-4D97-AF65-F5344CB8AC3E}">
        <p14:creationId xmlns:p14="http://schemas.microsoft.com/office/powerpoint/2010/main" xmlns="" val="2968877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non breaking space</a:t>
            </a:r>
          </a:p>
        </p:txBody>
      </p:sp>
      <p:sp>
        <p:nvSpPr>
          <p:cNvPr id="8909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Whitespace is usually collapsed by browsers. That is, two or more whitespace characters are treated just as one whitespace character. </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character &amp;#xA0; or &amp;nbsp; is the non-breaking space. It is not considered to be a whitespace character.</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use the non-breaking space to build whitespace that does not collaps. </a:t>
            </a:r>
          </a:p>
        </p:txBody>
      </p:sp>
    </p:spTree>
    <p:extLst>
      <p:ext uri="{BB962C8B-B14F-4D97-AF65-F5344CB8AC3E}">
        <p14:creationId xmlns:p14="http://schemas.microsoft.com/office/powerpoint/2010/main" xmlns="" val="38300603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more rules for well-formedness </a:t>
            </a:r>
          </a:p>
        </p:txBody>
      </p:sp>
      <p:sp>
        <p:nvSpPr>
          <p:cNvPr id="121858" name="Text Box 2"/>
          <p:cNvSpPr txBox="1">
            <a:spLocks noChangeArrowheads="1"/>
          </p:cNvSpPr>
          <p:nvPr/>
        </p:nvSpPr>
        <p:spPr bwMode="auto">
          <a:xfrm>
            <a:off x="457200" y="1295400"/>
            <a:ext cx="8458200" cy="44450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There must be one single element in the document that all other elements are children of.</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It is called the root element.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All other elements are called children of the root.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Whitespace that surrounds the root element is ignored.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root element may be preceded by a prologue. This is anything before the root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DTD declaration can only appear in the prologue.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XML example file: validated.html</a:t>
            </a:r>
          </a:p>
        </p:txBody>
      </p:sp>
      <p:sp>
        <p:nvSpPr>
          <p:cNvPr id="122882" name="Text Box 2"/>
          <p:cNvSpPr txBox="1">
            <a:spLocks noChangeArrowheads="1"/>
          </p:cNvSpPr>
          <p:nvPr/>
        </p:nvSpPr>
        <p:spPr bwMode="auto">
          <a:xfrm>
            <a:off x="228600" y="1371600"/>
            <a:ext cx="8577263" cy="37719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an XML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Look at it through the "view source" feature of your user agent.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Please look at it to find all the node types.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Examine how the well-formedness constraints are implemented.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Make sure you understand every aspect of its syntax.</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What node type does not appear in this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example</a:t>
            </a:r>
          </a:p>
        </p:txBody>
      </p:sp>
      <p:sp>
        <p:nvSpPr>
          <p:cNvPr id="123906" name="Text Box 2"/>
          <p:cNvSpPr txBox="1">
            <a:spLocks noChangeArrowheads="1"/>
          </p:cNvSpPr>
          <p:nvPr/>
        </p:nvSpPr>
        <p:spPr bwMode="auto">
          <a:xfrm>
            <a:off x="495300" y="1587500"/>
            <a:ext cx="8229600" cy="444817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Look at http://wotan.liu.edu/home/krichel/</a:t>
            </a:r>
            <a:r>
              <a:rPr lang="en-US" sz="2800" dirty="0">
                <a:solidFill>
                  <a:srgbClr val="FFFFFF"/>
                </a:solidFill>
              </a:rPr>
              <a:t>courses/lis650/ </a:t>
            </a:r>
            <a:r>
              <a:rPr lang="en-GB" sz="2800" dirty="0" smtClean="0">
                <a:solidFill>
                  <a:srgbClr val="FFFFFF"/>
                </a:solidFill>
              </a:rPr>
              <a:t>examples/xml/</a:t>
            </a:r>
            <a:r>
              <a:rPr lang="en-GB" sz="2800" dirty="0" err="1" smtClean="0">
                <a:solidFill>
                  <a:srgbClr val="FFFFFF"/>
                </a:solidFill>
              </a:rPr>
              <a:t>gradesheet.xml.html</a:t>
            </a:r>
            <a:r>
              <a:rPr lang="en-GB" sz="2800" dirty="0" smtClean="0">
                <a:solidFill>
                  <a:srgbClr val="FFFFFF"/>
                </a:solidFill>
              </a:rPr>
              <a:t>. </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First consider the rendered version as it appears in the browser. It illustrates the type of XML data file that Thomas uses to compose his grades and feeds them into the computer. It is well-formed XML.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Second, consider the source code of the web page. Why are there all these &amp;</a:t>
            </a:r>
            <a:r>
              <a:rPr lang="en-GB" sz="2800" dirty="0" err="1">
                <a:solidFill>
                  <a:srgbClr val="FFFFFF"/>
                </a:solidFill>
              </a:rPr>
              <a:t>lt</a:t>
            </a:r>
            <a:r>
              <a:rPr lang="en-GB" sz="2800" dirty="0">
                <a:solidFill>
                  <a:srgbClr val="FFFFFF"/>
                </a:solidFill>
              </a:rPr>
              <a:t>; and &amp;</a:t>
            </a:r>
            <a:r>
              <a:rPr lang="en-GB" sz="2800" dirty="0" err="1">
                <a:solidFill>
                  <a:srgbClr val="FFFFFF"/>
                </a:solidFill>
              </a:rPr>
              <a:t>gt</a:t>
            </a:r>
            <a:r>
              <a:rPr lang="en-GB"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teaching philosophy</a:t>
            </a:r>
          </a:p>
        </p:txBody>
      </p:sp>
      <p:sp>
        <p:nvSpPr>
          <p:cNvPr id="12290" name="Text Box 2"/>
          <p:cNvSpPr txBox="1">
            <a:spLocks noChangeArrowheads="1"/>
          </p:cNvSpPr>
          <p:nvPr/>
        </p:nvSpPr>
        <p:spPr bwMode="auto">
          <a:xfrm>
            <a:off x="457200" y="1600200"/>
            <a:ext cx="8229600" cy="47434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Point and click on a computer software is not enough.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Avoid proprietary software.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Explain </a:t>
            </a:r>
            <a:r>
              <a:rPr lang="ru-RU" sz="3200" dirty="0">
                <a:solidFill>
                  <a:srgbClr val="FFFFFF"/>
                </a:solidFill>
              </a:rPr>
              <a:t>underlying principles.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Promote standards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XHTML 1.0 strict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CSS level 2.1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Provide </a:t>
            </a:r>
            <a:r>
              <a:rPr lang="ru-RU" sz="3200" dirty="0">
                <a:solidFill>
                  <a:srgbClr val="FFFFFF"/>
                </a:solidFill>
              </a:rPr>
              <a:t>a reasonable rigorous introduction to digital information.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and HTML</a:t>
            </a:r>
          </a:p>
        </p:txBody>
      </p:sp>
      <p:sp>
        <p:nvSpPr>
          <p:cNvPr id="124930" name="Text Box 2"/>
          <p:cNvSpPr txBox="1">
            <a:spLocks noChangeArrowheads="1"/>
          </p:cNvSpPr>
          <p:nvPr/>
        </p:nvSpPr>
        <p:spPr bwMode="auto">
          <a:xfrm>
            <a:off x="457200" y="1295400"/>
            <a:ext cx="8226425" cy="4953000"/>
          </a:xfrm>
          <a:prstGeom prst="rect">
            <a:avLst/>
          </a:prstGeom>
          <a:noFill/>
          <a:ln w="9525">
            <a:noFill/>
            <a:round/>
            <a:headEnd/>
            <a:tailEnd/>
          </a:ln>
          <a:effectLst/>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XML is a syntax. It is a way to write a textual document that has some structure to it. A web page is precisely such a textual document.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Yet for </a:t>
            </a:r>
            <a:r>
              <a:rPr lang="en-US" sz="2800" dirty="0" smtClean="0">
                <a:solidFill>
                  <a:srgbClr val="FFFFFF"/>
                </a:solidFill>
              </a:rPr>
              <a:t>browsers </a:t>
            </a:r>
            <a:r>
              <a:rPr lang="en-US" sz="2800" dirty="0">
                <a:solidFill>
                  <a:srgbClr val="FFFFFF"/>
                </a:solidFill>
              </a:rPr>
              <a:t>to make sense of the structure there has to be a commonly understood vocabulary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element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attributes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occurrence constraints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value constraints. </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where HTML comes 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a:t>
            </a:r>
          </a:p>
        </p:txBody>
      </p:sp>
      <p:sp>
        <p:nvSpPr>
          <p:cNvPr id="125954" name="Text Box 2"/>
          <p:cNvSpPr txBox="1">
            <a:spLocks noChangeArrowheads="1"/>
          </p:cNvSpPr>
          <p:nvPr/>
        </p:nvSpPr>
        <p:spPr bwMode="auto">
          <a:xfrm>
            <a:off x="304800" y="1676400"/>
            <a:ext cx="8610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a:solidFill>
                  <a:srgbClr val="FFFFFF"/>
                </a:solidFill>
              </a:rPr>
              <a:t>HyperText</a:t>
            </a:r>
            <a:r>
              <a:rPr lang="en-US" sz="2800" dirty="0">
                <a:solidFill>
                  <a:srgbClr val="FFFFFF"/>
                </a:solidFill>
              </a:rPr>
              <a:t> Markup Language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an SGML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body,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paragraphs, headings,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lists, tables,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emphasis, abbreviations, quotes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links to other documents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forms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scripting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history</a:t>
            </a:r>
          </a:p>
        </p:txBody>
      </p:sp>
      <p:sp>
        <p:nvSpPr>
          <p:cNvPr id="126978" name="Text Box 2"/>
          <p:cNvSpPr txBox="1">
            <a:spLocks noChangeArrowheads="1"/>
          </p:cNvSpPr>
          <p:nvPr/>
        </p:nvSpPr>
        <p:spPr bwMode="auto">
          <a:xfrm>
            <a:off x="457200" y="1306513"/>
            <a:ext cx="8229600" cy="52387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was a very bare-bones language when first invented by Tim Berners-Lee. It did not describe pages with much of a visual appeal.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the 90s, successful browsers invented “extensions” that aimed to stretch the visual boundaries of 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of these extensions found their way in the official HTML spec issued by the W3C.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Later the W3C developed style sheets as a way to accommodate for display requirements without having to extend 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strict vs loose HTML </a:t>
            </a:r>
          </a:p>
        </p:txBody>
      </p:sp>
      <p:sp>
        <p:nvSpPr>
          <p:cNvPr id="128002" name="Text Box 2"/>
          <p:cNvSpPr txBox="1">
            <a:spLocks noChangeArrowheads="1"/>
          </p:cNvSpPr>
          <p:nvPr/>
        </p:nvSpPr>
        <p:spPr bwMode="auto">
          <a:xfrm>
            <a:off x="381000" y="1447800"/>
            <a:ext cx="8229600" cy="5351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4.01 is the last version of HTML. This version has two different DTDs: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loose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only the cover the elements of 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loose DTD has more elements, but all the functionality of these elements is best done with style sheets.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129026" name="Text Box 2"/>
          <p:cNvSpPr txBox="1">
            <a:spLocks noChangeArrowheads="1"/>
          </p:cNvSpPr>
          <p:nvPr/>
        </p:nvSpPr>
        <p:spPr bwMode="auto">
          <a:xfrm>
            <a:off x="457200" y="1600200"/>
            <a:ext cx="8229600" cy="4276725"/>
          </a:xfrm>
          <a:prstGeom prst="rect">
            <a:avLst/>
          </a:prstGeom>
          <a:noFill/>
          <a:ln w="9525">
            <a:noFill/>
            <a:round/>
            <a:headEnd/>
            <a:tailEnd/>
          </a:ln>
          <a:effectLst/>
        </p:spPr>
        <p:txBody>
          <a:bodyPr lIns="0" tIns="0" rIns="0" bIns="0"/>
          <a:lstStyle/>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in an XML syntax.</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Every XHTML document has to be well-formed XML. </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Non-XML HTML documents can violate some well-</a:t>
            </a:r>
            <a:r>
              <a:rPr lang="en-US" sz="2800" dirty="0" err="1">
                <a:solidFill>
                  <a:srgbClr val="FFFFFF"/>
                </a:solidFill>
              </a:rPr>
              <a:t>formedness</a:t>
            </a:r>
            <a:r>
              <a:rPr lang="en-US" sz="2800" dirty="0">
                <a:solidFill>
                  <a:srgbClr val="FFFFFF"/>
                </a:solidFill>
              </a:rPr>
              <a:t> constraints, including</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HTML element names are not case sensitive.</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Some HTML elements do not need closing tags.</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There is no need for a single root element in a HTML document.</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stricter, but simpler to understand.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 pain without gain?</a:t>
            </a:r>
          </a:p>
        </p:txBody>
      </p:sp>
      <p:sp>
        <p:nvSpPr>
          <p:cNvPr id="13005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 this course we study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I say HTML in the following, I mean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Reasons to study XHTML rather than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syntactic rules of XML are 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Any tool that can work with XML can be applied to XHTML, but can not be applied to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general XML documents are more computer understandable. This is crucial in the age of the search engine.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5</a:t>
            </a:r>
          </a:p>
        </p:txBody>
      </p:sp>
      <p:sp>
        <p:nvSpPr>
          <p:cNvPr id="131074"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is working on HTML 5. When HTML 5 is expressed in an XML syntax, it will be known as XHTML 5.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draft is at http://www.w3.org/html/wg/html5.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notation in the course slides</a:t>
            </a:r>
          </a:p>
        </p:txBody>
      </p:sp>
      <p:sp>
        <p:nvSpPr>
          <p:cNvPr id="132098" name="Text Box 2"/>
          <p:cNvSpPr txBox="1">
            <a:spLocks noChangeArrowheads="1"/>
          </p:cNvSpPr>
          <p:nvPr/>
        </p:nvSpPr>
        <p:spPr bwMode="auto">
          <a:xfrm>
            <a:off x="457200" y="1219200"/>
            <a:ext cx="8228013" cy="5334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elements as if I was writing the start tag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all empty elements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Recall that &lt;/</a:t>
            </a:r>
            <a:r>
              <a:rPr lang="en-US" sz="2800" i="1">
                <a:solidFill>
                  <a:srgbClr val="FFFFFF"/>
                </a:solidFill>
              </a:rPr>
              <a:t>element</a:t>
            </a:r>
            <a:r>
              <a:rPr lang="en-US" sz="2800">
                <a:solidFill>
                  <a:srgbClr val="FFFFFF"/>
                </a:solidFill>
              </a:rPr>
              <a:t>&gt; is not the same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attach a = to all attribute names. Thus, when I write </a:t>
            </a:r>
            <a:r>
              <a:rPr lang="en-US" sz="2800" i="1">
                <a:solidFill>
                  <a:srgbClr val="FFFFFF"/>
                </a:solidFill>
              </a:rPr>
              <a:t>attribute</a:t>
            </a:r>
            <a:r>
              <a:rPr lang="en-US" sz="2800">
                <a:solidFill>
                  <a:srgbClr val="FFFFFF"/>
                </a:solidFill>
              </a:rPr>
              <a:t>=, you know that I mean the attribute </a:t>
            </a:r>
            <a:r>
              <a:rPr lang="en-US" sz="2800" i="1">
                <a:solidFill>
                  <a:srgbClr val="FFFFFF"/>
                </a:solidFill>
              </a:rPr>
              <a:t>attribute</a:t>
            </a:r>
            <a:r>
              <a:rPr lang="en-US" sz="280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and attributes</a:t>
            </a:r>
          </a:p>
        </p:txBody>
      </p:sp>
      <p:sp>
        <p:nvSpPr>
          <p:cNvPr id="133122"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defines elements. It also attributes that these elements may have.  Each element has a different set of attributes that it can have.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“requires” an attribute if the attribute is required. If you use the element without that attribute, your HTML code is invalid.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“takes” an attribute to say that the attributes are optional.</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a:t>
            </a:r>
          </a:p>
        </p:txBody>
      </p:sp>
      <p:sp>
        <p:nvSpPr>
          <p:cNvPr id="13414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your pages have to validate against the strict specification of XHTML 1.0.</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have to quote the DTD declaration for the strict version of the XHTML DTD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&lt;!DOCTYPE html PUBLIC "-//W3C//DTD XHTML 1.0 Strict//EN" "http://www.w3.org/TR/xhtml1/D TD/xhtml1-strict.dtd"&gt;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in the prologue of your HTML file, so that a validation tool can find out what version of XHTML to check for.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passive websites</a:t>
            </a:r>
          </a:p>
        </p:txBody>
      </p:sp>
      <p:sp>
        <p:nvSpPr>
          <p:cNvPr id="13314" name="Text Box 2"/>
          <p:cNvSpPr txBox="1">
            <a:spLocks noChangeArrowheads="1"/>
          </p:cNvSpPr>
          <p:nvPr/>
        </p:nvSpPr>
        <p:spPr bwMode="auto">
          <a:xfrm>
            <a:off x="457200" y="1600200"/>
            <a:ext cx="8229600" cy="46355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The term “passive web site” has been coined by yours truly.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Such a web site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Remains the same whatever the user does with it.</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 is no customization for different users or times.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Interactivity is limited to moving between pages in the site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tools</a:t>
            </a:r>
          </a:p>
        </p:txBody>
      </p:sp>
      <p:sp>
        <p:nvSpPr>
          <p:cNvPr id="13517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validator http://validator.w3.org is the official validator that I have built into validated.html. This is the one used for assessing.</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Web Design Group Validator at http://www.htmlhelp.com/tools/validator/ is a nice, seemingly more strict validator that lets you validate your entire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root &lt;html&gt; element</a:t>
            </a:r>
          </a:p>
        </p:txBody>
      </p:sp>
      <p:sp>
        <p:nvSpPr>
          <p:cNvPr id="136194" name="Text Box 2"/>
          <p:cNvSpPr txBox="1">
            <a:spLocks noChangeArrowheads="1"/>
          </p:cNvSpPr>
          <p:nvPr/>
        </p:nvSpPr>
        <p:spPr bwMode="auto">
          <a:xfrm>
            <a:off x="457200" y="1600200"/>
            <a:ext cx="8229600" cy="46418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two attributes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dir= attribute says in which direction the contents is rendered. The classic value is "</a:t>
            </a:r>
            <a:r>
              <a:rPr lang="en-US" sz="2400" dirty="0" err="1">
                <a:solidFill>
                  <a:srgbClr val="FFFFFF"/>
                </a:solidFill>
              </a:rPr>
              <a:t>ltr</a:t>
            </a:r>
            <a:r>
              <a:rPr lang="en-US" sz="2400" dirty="0">
                <a:solidFill>
                  <a:srgbClr val="FFFFFF"/>
                </a:solidFill>
              </a:rPr>
              <a:t>", "</a:t>
            </a:r>
            <a:r>
              <a:rPr lang="en-US" sz="2400" dirty="0" err="1">
                <a:solidFill>
                  <a:srgbClr val="FFFFFF"/>
                </a:solidFill>
              </a:rPr>
              <a:t>rtl</a:t>
            </a:r>
            <a:r>
              <a:rPr lang="en-US" sz="2400" dirty="0">
                <a:solidFill>
                  <a:srgbClr val="FFFFFF"/>
                </a:solidFill>
              </a:rPr>
              <a:t>" is also valid.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a:t>
            </a:r>
            <a:r>
              <a:rPr lang="en-US" sz="2400" dirty="0" err="1">
                <a:solidFill>
                  <a:srgbClr val="FFFFFF"/>
                </a:solidFill>
              </a:rPr>
              <a:t>lang</a:t>
            </a:r>
            <a:r>
              <a:rPr lang="en-US" sz="2400" dirty="0">
                <a:solidFill>
                  <a:srgbClr val="FFFFFF"/>
                </a:solidFill>
              </a:rPr>
              <a:t>= attribute says in which language the contents is. Use ISO 639 codes, e.g. </a:t>
            </a:r>
            <a:r>
              <a:rPr lang="en-US" sz="2400" dirty="0" err="1">
                <a:solidFill>
                  <a:srgbClr val="FFFFFF"/>
                </a:solidFill>
              </a:rPr>
              <a:t>lang</a:t>
            </a:r>
            <a:r>
              <a:rPr lang="en-US" sz="2400" dirty="0">
                <a:solidFill>
                  <a:srgbClr val="FFFFFF"/>
                </a:solidFill>
              </a:rPr>
              <a:t>="en-us"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these two attributes are know as the internationalization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&lt;html </a:t>
            </a:r>
            <a:r>
              <a:rPr lang="en-US" sz="2800" dirty="0" err="1">
                <a:solidFill>
                  <a:srgbClr val="FFFFFF"/>
                </a:solidFill>
              </a:rPr>
              <a:t>lang</a:t>
            </a:r>
            <a:r>
              <a:rPr lang="en-US" sz="2800" dirty="0">
                <a:solidFill>
                  <a:srgbClr val="FFFFFF"/>
                </a:solidFill>
              </a:rPr>
              <a:t>="en-us"&gt; … &lt;/html&gt;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i18n issues in XHTML</a:t>
            </a:r>
          </a:p>
        </p:txBody>
      </p:sp>
      <p:sp>
        <p:nvSpPr>
          <p:cNvPr id="137218"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special XML attribute that is called xml:lang= to convey languages in XML.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Since we are both using XML and HTML, it is best to use both the xml:lang= and the lang=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http://www.w3.org/TR/i18n-html-tech-lang/#ri20040429.092928424 for some discussion of i18n issues.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children of &lt;html&gt;</a:t>
            </a:r>
          </a:p>
        </p:txBody>
      </p:sp>
      <p:sp>
        <p:nvSpPr>
          <p:cNvPr id="138242" name="Text Box 2"/>
          <p:cNvSpPr txBox="1">
            <a:spLocks noChangeArrowheads="1"/>
          </p:cNvSpPr>
          <p:nvPr/>
        </p:nvSpPr>
        <p:spPr bwMode="auto">
          <a:xfrm>
            <a:off x="457200" y="1371600"/>
            <a:ext cx="8382000" cy="50847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&lt;html&gt; has only two children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&lt;head&gt; has the header of the document. It's contents is not displayed on the document window. It is about the document.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&lt;body&gt; contains the document itself. Its content is displayed in the browser window.</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There must be only one &lt;head&gt; and only one &lt;body&gt;.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Both &lt;head&gt; and &lt;body&gt; take the i18n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&lt;body&gt;</a:t>
            </a:r>
            <a:endParaRPr lang="en-US" sz="4000" dirty="0">
              <a:solidFill>
                <a:srgbClr val="E3EBF1"/>
              </a:solidFill>
            </a:endParaRPr>
          </a:p>
        </p:txBody>
      </p:sp>
      <p:sp>
        <p:nvSpPr>
          <p:cNvPr id="139266"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skipping the &lt;head&gt; so far for the next lecture.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now working with the second child of &lt;html&gt;, the &lt;body&gt;.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Almost </a:t>
            </a:r>
            <a:r>
              <a:rPr lang="en-US" sz="2400" dirty="0">
                <a:solidFill>
                  <a:srgbClr val="FFFFFF"/>
                </a:solidFill>
              </a:rPr>
              <a:t>all element in the &lt;body&gt; can take a group of attributes we will call the core attributes. We discuss </a:t>
            </a:r>
            <a:r>
              <a:rPr lang="en-US" sz="2400" dirty="0" smtClean="0">
                <a:solidFill>
                  <a:srgbClr val="FFFFFF"/>
                </a:solidFill>
              </a:rPr>
              <a:t>one here, the other ones next week.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All </a:t>
            </a:r>
            <a:r>
              <a:rPr lang="en-US" sz="2400" dirty="0">
                <a:solidFill>
                  <a:srgbClr val="FFFFFF"/>
                </a:solidFill>
              </a:rPr>
              <a:t>elements in the body can be classified as block level elements or text elements. This is for this week.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block-level vs text-level elements</a:t>
            </a:r>
          </a:p>
        </p:txBody>
      </p:sp>
      <p:sp>
        <p:nvSpPr>
          <p:cNvPr id="140290" name="Text Box 2"/>
          <p:cNvSpPr txBox="1">
            <a:spLocks noChangeArrowheads="1"/>
          </p:cNvSpPr>
          <p:nvPr/>
        </p:nvSpPr>
        <p:spPr bwMode="auto">
          <a:xfrm>
            <a:off x="457200" y="1295400"/>
            <a:ext cx="8229600" cy="381635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Block-level elements contain data that is aligned vertical by visual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Text-level elements are aligned horizontally by visual user agents.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reasons behind this distinction is that multidirectional text would be impossible without 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Visual user agents start a new line at the beginning of block-level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block level element &lt;div&gt;</a:t>
            </a:r>
          </a:p>
        </p:txBody>
      </p:sp>
      <p:sp>
        <p:nvSpPr>
          <p:cNvPr id="141314" name="Text Box 2"/>
          <p:cNvSpPr txBox="1">
            <a:spLocks noChangeArrowheads="1"/>
          </p:cNvSpPr>
          <p:nvPr/>
        </p:nvSpPr>
        <p:spPr bwMode="auto">
          <a:xfrm>
            <a:off x="457200" y="1600200"/>
            <a:ext cx="8229600" cy="35591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&lt;div&gt; element allows you to create arbitrary block level divisions in your document.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&lt;div&gt;s can be nested.</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paragraph &lt;p&gt;</a:t>
            </a:r>
          </a:p>
        </p:txBody>
      </p:sp>
      <p:sp>
        <p:nvSpPr>
          <p:cNvPr id="142338" name="Text Box 2"/>
          <p:cNvSpPr txBox="1">
            <a:spLocks noChangeArrowheads="1"/>
          </p:cNvSpPr>
          <p:nvPr/>
        </p:nvSpPr>
        <p:spPr bwMode="auto">
          <a:xfrm>
            <a:off x="457200" y="1600200"/>
            <a:ext cx="8229600" cy="3995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block-level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is almost the same as a  &lt;div&gt; but it signals the start and end of a paragraph.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can not be nested.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browsers adds extra vertical space around a &lt;p&gt; (compared to the spacing of a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text level element &lt;span&gt; </a:t>
            </a:r>
          </a:p>
        </p:txBody>
      </p:sp>
      <p:sp>
        <p:nvSpPr>
          <p:cNvPr id="143362"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 generic text-level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Put things in a &lt;span&gt; that belong together in </a:t>
            </a:r>
            <a:r>
              <a:rPr lang="en-US" sz="2800" dirty="0" smtClean="0">
                <a:solidFill>
                  <a:srgbClr val="FFFFFF"/>
                </a:solidFill>
              </a:rPr>
              <a:t>horizontal formatting context. </a:t>
            </a:r>
            <a:r>
              <a:rPr lang="en-US" sz="2800" dirty="0">
                <a:solidFill>
                  <a:srgbClr val="FFFFFF"/>
                </a:solidFill>
              </a:rPr>
              <a:t>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is a certain &lt;span&gt;je ne sais quoi&lt;/span&gt; about the LIS650 course.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abstraction ends here</a:t>
            </a:r>
          </a:p>
        </p:txBody>
      </p:sp>
      <p:sp>
        <p:nvSpPr>
          <p:cNvPr id="1454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Up until now, we have done some abstract elements and attributes that do not achieve much visual impact.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Instead, they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 </a:t>
            </a:r>
            <a:r>
              <a:rPr lang="en-US" sz="2800" dirty="0">
                <a:solidFill>
                  <a:srgbClr val="FFFFFF"/>
                </a:solidFill>
              </a:rPr>
              <a:t>will now turn </a:t>
            </a:r>
            <a:r>
              <a:rPr lang="en-US" sz="2400" dirty="0" smtClean="0">
                <a:solidFill>
                  <a:srgbClr val="FFFFFF"/>
                </a:solidFill>
              </a:rPr>
              <a:t>point the style sheet to where things are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create a semantic design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to </a:t>
            </a:r>
            <a:r>
              <a:rPr lang="en-US" sz="2800" dirty="0">
                <a:solidFill>
                  <a:srgbClr val="FFFFFF"/>
                </a:solidFill>
              </a:rPr>
              <a:t>more physical descriptions.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Try it out while I am talking.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4838"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of LIS650</a:t>
            </a:r>
          </a:p>
        </p:txBody>
      </p:sp>
      <p:sp>
        <p:nvSpPr>
          <p:cNvPr id="14338" name="Text Box 2"/>
          <p:cNvSpPr txBox="1">
            <a:spLocks noChangeArrowheads="1"/>
          </p:cNvSpPr>
          <p:nvPr/>
        </p:nvSpPr>
        <p:spPr bwMode="auto">
          <a:xfrm>
            <a:off x="457200" y="1600200"/>
            <a:ext cx="8224838" cy="44323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(x)html &amp; </a:t>
            </a:r>
            <a:r>
              <a:rPr lang="en-US" sz="3200" dirty="0" err="1">
                <a:solidFill>
                  <a:srgbClr val="FFFFFF"/>
                </a:solidFill>
              </a:rPr>
              <a:t>css</a:t>
            </a:r>
            <a:endParaRPr lang="en-US" sz="3200" dirty="0">
              <a:solidFill>
                <a:srgbClr val="FFFFFF"/>
              </a:solidFill>
            </a:endParaRP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site usability &amp; information architecture</a:t>
            </a: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course </a:t>
            </a:r>
            <a:r>
              <a:rPr lang="en-US" sz="3200" dirty="0" smtClean="0">
                <a:solidFill>
                  <a:srgbClr val="FFFFFF"/>
                </a:solidFill>
              </a:rPr>
              <a:t>covers </a:t>
            </a:r>
            <a:r>
              <a:rPr lang="en-US" sz="3200" dirty="0">
                <a:solidFill>
                  <a:srgbClr val="FFFFFF"/>
                </a:solidFill>
              </a:rPr>
              <a:t>things </a:t>
            </a:r>
            <a:r>
              <a:rPr lang="en-US" sz="3200" dirty="0" smtClean="0">
                <a:solidFill>
                  <a:srgbClr val="FFFFFF"/>
                </a:solidFill>
              </a:rPr>
              <a:t>general background information about the web, but only as far as this is useful to operate the web site. </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line break &lt;br/&gt; </a:t>
            </a:r>
          </a:p>
        </p:txBody>
      </p:sp>
      <p:sp>
        <p:nvSpPr>
          <p:cNvPr id="14643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element used to create a line break.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its emptiness!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do several line breaks you can do it with &lt;br/&gt;&lt;br/&gt;  but this is horribly ugly!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&lt;br/&gt; is a text level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anchor: &lt;a&gt; </a:t>
            </a:r>
          </a:p>
        </p:txBody>
      </p:sp>
      <p:sp>
        <p:nvSpPr>
          <p:cNvPr id="147458" name="Text Box 2"/>
          <p:cNvSpPr txBox="1">
            <a:spLocks noChangeArrowheads="1"/>
          </p:cNvSpPr>
          <p:nvPr/>
        </p:nvSpPr>
        <p:spPr bwMode="auto">
          <a:xfrm>
            <a:off x="381000" y="1219200"/>
            <a:ext cx="8229600" cy="50863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text-level element that opens a hyperlink.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element is the anchor.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&lt;a&gt; can have element contents.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href= attribute has the target URI.</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My professor is &lt;a href="http://openlib.org/home/krichel/"&gt;Thomas Krichel&lt;/a&gt;.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other files on wotan</a:t>
            </a:r>
          </a:p>
        </p:txBody>
      </p:sp>
      <p:sp>
        <p:nvSpPr>
          <p:cNvPr id="148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link to a page that you already have in your public_html folder on wotan, you simply quote the name of the file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href="second_page.html"&gt;second page&lt;/a&gt;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Please give all the HTML files the ending .html.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Avoid blanks, as well as other exotic characters in file names. Instead of blanks, use underscores.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images: &lt;img/&gt; </a:t>
            </a:r>
          </a:p>
        </p:txBody>
      </p:sp>
      <p:sp>
        <p:nvSpPr>
          <p:cNvPr id="157698" name="Text Box 2"/>
          <p:cNvSpPr txBox="1">
            <a:spLocks noChangeArrowheads="1"/>
          </p:cNvSpPr>
          <p:nvPr/>
        </p:nvSpPr>
        <p:spPr bwMode="auto">
          <a:xfrm>
            <a:off x="228600" y="1295400"/>
            <a:ext cx="8763000" cy="52482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a “replaced element”.  It requests a image to be placed when the web page is rendered. It references the image.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required </a:t>
            </a:r>
            <a:r>
              <a:rPr lang="en-US" sz="2800" dirty="0" err="1">
                <a:solidFill>
                  <a:srgbClr val="FFFFFF"/>
                </a:solidFill>
              </a:rPr>
              <a:t>src</a:t>
            </a:r>
            <a:r>
              <a:rPr lang="en-US" sz="2800" dirty="0">
                <a:solidFill>
                  <a:srgbClr val="FFFFFF"/>
                </a:solidFill>
              </a:rPr>
              <a:t>= attribute says where the image is.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required alt=  attribute gives a text to show for user agents that do not display image. It may be shown by the user agents as the user highlights the image. It is limited to 1024 characters. alt= can be empty.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a:t>
            </a:r>
            <a:r>
              <a:rPr lang="en-US" sz="2800" dirty="0" err="1">
                <a:solidFill>
                  <a:srgbClr val="FFFFFF"/>
                </a:solidFill>
              </a:rPr>
              <a:t>img</a:t>
            </a:r>
            <a:r>
              <a:rPr lang="en-US" sz="2800" dirty="0">
                <a:solidFill>
                  <a:srgbClr val="FFFFFF"/>
                </a:solidFill>
              </a:rPr>
              <a:t> </a:t>
            </a:r>
            <a:r>
              <a:rPr lang="en-US" sz="2800" dirty="0" err="1">
                <a:solidFill>
                  <a:srgbClr val="FFFFFF"/>
                </a:solidFill>
              </a:rPr>
              <a:t>src</a:t>
            </a:r>
            <a:r>
              <a:rPr lang="en-US" sz="2800" dirty="0">
                <a:solidFill>
                  <a:srgbClr val="FFFFFF"/>
                </a:solidFill>
              </a:rPr>
              <a:t>="thomas_krichel.jpg" alt="picture of Thomas Krichel"/&gt;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resizing the  </a:t>
            </a:r>
            <a:r>
              <a:rPr lang="en-US" sz="4000" dirty="0">
                <a:solidFill>
                  <a:srgbClr val="E3EBF1"/>
                </a:solidFill>
              </a:rPr>
              <a:t>&lt;</a:t>
            </a:r>
            <a:r>
              <a:rPr lang="en-US" sz="4000" dirty="0" err="1">
                <a:solidFill>
                  <a:srgbClr val="E3EBF1"/>
                </a:solidFill>
              </a:rPr>
              <a:t>img</a:t>
            </a:r>
            <a:r>
              <a:rPr lang="en-US" sz="4000" dirty="0">
                <a:solidFill>
                  <a:srgbClr val="E3EBF1"/>
                </a:solidFill>
              </a:rPr>
              <a:t>/&gt; </a:t>
            </a:r>
          </a:p>
        </p:txBody>
      </p:sp>
      <p:sp>
        <p:nvSpPr>
          <p:cNvPr id="158722" name="Text Box 2"/>
          <p:cNvSpPr txBox="1">
            <a:spLocks noChangeArrowheads="1"/>
          </p:cNvSpPr>
          <p:nvPr/>
        </p:nvSpPr>
        <p:spPr bwMode="auto">
          <a:xfrm>
            <a:off x="381000" y="1143000"/>
            <a:ext cx="8458200" cy="5162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You </a:t>
            </a:r>
            <a:r>
              <a:rPr lang="en-US" sz="2800" dirty="0">
                <a:solidFill>
                  <a:srgbClr val="FFFFFF"/>
                </a:solidFill>
              </a:rPr>
              <a:t>can have the user agent resize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width= attribute gives the user agent  a suggestion for the width of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height= attribute gives the user agent  a suggestion for the height of the image</a:t>
            </a:r>
            <a:r>
              <a:rPr lang="en-US" sz="2400" dirty="0" smtClean="0">
                <a:solidFill>
                  <a:srgbClr val="FFFFFF"/>
                </a:solidFill>
              </a:rPr>
              <a:t>.</a:t>
            </a:r>
            <a:endParaRPr lang="en-US" sz="24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attributes can be expressed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pixels, as  a number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%age of the current display </a:t>
            </a:r>
            <a:r>
              <a:rPr lang="en-US" sz="2400" dirty="0" smtClean="0">
                <a:solidFill>
                  <a:srgbClr val="FFFFFF"/>
                </a:solidFill>
              </a:rPr>
              <a:t>width</a:t>
            </a:r>
          </a:p>
          <a:p>
            <a:pPr marL="328613" lvl="0"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Do not resize the image. Instead, use both attributes at the true values to show the browser what space to leave. </a:t>
            </a:r>
          </a:p>
          <a:p>
            <a:pPr>
              <a:lnSpc>
                <a:spcPct val="104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 </a:t>
            </a:r>
          </a:p>
          <a:p>
            <a:pPr marL="274638"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smtClean="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457200" y="542925"/>
            <a:ext cx="84582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header elements and horizontal rule</a:t>
            </a:r>
          </a:p>
        </p:txBody>
      </p:sp>
      <p:sp>
        <p:nvSpPr>
          <p:cNvPr id="161794" name="Text Box 2"/>
          <p:cNvSpPr txBox="1">
            <a:spLocks noChangeArrowheads="1"/>
          </p:cNvSpPr>
          <p:nvPr/>
        </p:nvSpPr>
        <p:spPr bwMode="auto">
          <a:xfrm>
            <a:off x="457200" y="1219200"/>
            <a:ext cx="8229600" cy="5478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Headers &lt;h1&gt;  to &lt;h6&gt;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All are block-level elements.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Text size based on the header’s level.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Actual size of text of header element is selected by browser. Results can vary significantly between user agents</a:t>
            </a:r>
            <a:r>
              <a:rPr lang="en-US" dirty="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Horizontal rule &lt;hr/&gt;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This is a block-level element.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creates a horizontal rule.</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contents-based style elements</a:t>
            </a:r>
          </a:p>
        </p:txBody>
      </p:sp>
      <p:sp>
        <p:nvSpPr>
          <p:cNvPr id="162818" name="Text Box 2"/>
          <p:cNvSpPr txBox="1">
            <a:spLocks noChangeArrowheads="1"/>
          </p:cNvSpPr>
          <p:nvPr/>
        </p:nvSpPr>
        <p:spPr bwMode="auto">
          <a:xfrm>
            <a:off x="304800" y="1219200"/>
            <a:ext cx="8610600" cy="5207000"/>
          </a:xfrm>
          <a:prstGeom prst="rect">
            <a:avLst/>
          </a:prstGeom>
          <a:noFill/>
          <a:ln w="9525">
            <a:noFill/>
            <a:round/>
            <a:headEnd/>
            <a:tailEnd/>
          </a:ln>
          <a:effectLst/>
        </p:spPr>
        <p:txBody>
          <a:bodyPr lIns="90000" tIns="46800" rIns="90000" bIns="46800"/>
          <a:lstStyle/>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&lt;abbr&gt; 		encloses abbreviations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&lt;acronym&gt; 	encloses acronyms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&lt;cite&gt; 		encloses citations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&lt;code&gt; 	encloses computer code snippets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&lt;dfn&gt;	encloses things being defined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&lt;em&gt; 	encloses emphasized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&lt;kbd&gt; 	encloses text typed on a keyboard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&lt;samp&gt;	encloses literal samples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&lt;strong&gt;	encloses strong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&lt;var&gt; 	encloses variables</a:t>
            </a:r>
          </a:p>
          <a:p>
            <a:pPr marL="328613" indent="-317500">
              <a:lnSpc>
                <a:spcPct val="90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all are text-level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physical style elements</a:t>
            </a:r>
          </a:p>
        </p:txBody>
      </p:sp>
      <p:sp>
        <p:nvSpPr>
          <p:cNvPr id="163842" name="Text Box 2"/>
          <p:cNvSpPr txBox="1">
            <a:spLocks noChangeArrowheads="1"/>
          </p:cNvSpPr>
          <p:nvPr/>
        </p:nvSpPr>
        <p:spPr bwMode="auto">
          <a:xfrm>
            <a:off x="457200" y="1600200"/>
            <a:ext cx="8229600" cy="47148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&lt;b&gt;	</a:t>
            </a:r>
            <a:r>
              <a:rPr lang="en-US" sz="2800" dirty="0" smtClean="0">
                <a:solidFill>
                  <a:srgbClr val="FFFFFF"/>
                </a:solidFill>
              </a:rPr>
              <a:t>           encloses </a:t>
            </a:r>
            <a:r>
              <a:rPr lang="en-US" sz="2800" dirty="0">
                <a:solidFill>
                  <a:srgbClr val="FFFFFF"/>
                </a:solidFill>
              </a:rPr>
              <a:t>bold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&lt;big&gt;	encloses big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&lt;small&gt;	encloses small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i</a:t>
            </a:r>
            <a:r>
              <a:rPr lang="en-US" sz="2800" dirty="0">
                <a:solidFill>
                  <a:srgbClr val="FFFFFF"/>
                </a:solidFill>
              </a:rPr>
              <a:t>&gt;		encloses italics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&lt;sub&gt;	encloses subscripted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&lt;sup&gt;	encloses superscripted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tt</a:t>
            </a:r>
            <a:r>
              <a:rPr lang="en-US" sz="2800" dirty="0">
                <a:solidFill>
                  <a:srgbClr val="FFFFFF"/>
                </a:solidFill>
              </a:rPr>
              <a:t>&gt;	encloses typewriter-style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All are text-level elements.</a:t>
            </a:r>
          </a:p>
          <a:p>
            <a:pPr marL="328613" indent="-317500">
              <a:lnSpc>
                <a:spcPct val="104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“preformatted” contents: &lt;pre&gt;</a:t>
            </a:r>
          </a:p>
        </p:txBody>
      </p:sp>
      <p:sp>
        <p:nvSpPr>
          <p:cNvPr id="164866"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Normally, HTML is rendered with newline characters changed to space and multiple whitespace characters collapsed to one.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&lt;pre&gt; encloses contents that is to be rendered with white spaces and line breaks just like in the source text. Monospace font is typically used. Markup is still allowed, but elements that do spacing should not be used, obviously.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a block-level element.</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quoting with &lt;blockquote&gt; and &lt;q&gt; </a:t>
            </a:r>
          </a:p>
        </p:txBody>
      </p:sp>
      <p:sp>
        <p:nvSpPr>
          <p:cNvPr id="165890" name="Text Box 2"/>
          <p:cNvSpPr txBox="1">
            <a:spLocks noChangeArrowheads="1"/>
          </p:cNvSpPr>
          <p:nvPr/>
        </p:nvSpPr>
        <p:spPr bwMode="auto">
          <a:xfrm>
            <a:off x="457200" y="1600200"/>
            <a:ext cx="8229600" cy="3470275"/>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&lt;blockquote&gt; quotes a paragraph. It is a block-level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&lt;q&gt; make a short quote inside a paragraph. It is a text-level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Both takes a cite= attribute that take the value of a  URL of the source of the quote.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things this course does not do</a:t>
            </a:r>
          </a:p>
        </p:txBody>
      </p:sp>
      <p:sp>
        <p:nvSpPr>
          <p:cNvPr id="15362" name="Text Box 2"/>
          <p:cNvSpPr txBox="1">
            <a:spLocks noChangeArrowheads="1"/>
          </p:cNvSpPr>
          <p:nvPr/>
        </p:nvSpPr>
        <p:spPr bwMode="auto">
          <a:xfrm>
            <a:off x="457200" y="1295400"/>
            <a:ext cx="8229600" cy="42894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Frames. These allow you to put several documents into one physical document. Most experts advise against them.</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Image maps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advanced CSS properties</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aural properties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exotic features of HTML</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table axis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elements</a:t>
            </a:r>
          </a:p>
        </p:txBody>
      </p:sp>
      <p:sp>
        <p:nvSpPr>
          <p:cNvPr id="166914"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ol</a:t>
            </a:r>
            <a:r>
              <a:rPr lang="en-US" sz="2800" dirty="0">
                <a:solidFill>
                  <a:srgbClr val="FFFFFF"/>
                </a:solidFill>
              </a:rPr>
              <a:t>&gt; creates an 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ul</a:t>
            </a:r>
            <a:r>
              <a:rPr lang="en-US" sz="2800" dirty="0">
                <a:solidFill>
                  <a:srgbClr val="FFFFFF"/>
                </a:solidFill>
              </a:rPr>
              <a:t>&gt; unordered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&lt;dl&gt; encloses a definition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dt</a:t>
            </a:r>
            <a:r>
              <a:rPr lang="en-US" sz="2400" dirty="0">
                <a:solidFill>
                  <a:srgbClr val="FFFFFF"/>
                </a:solidFill>
              </a:rPr>
              <a:t>&gt; encloses the term that is being defined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dd</a:t>
            </a:r>
            <a:r>
              <a:rPr lang="en-US" sz="2400" dirty="0">
                <a:solidFill>
                  <a:srgbClr val="FFFFFF"/>
                </a:solidFill>
              </a:rPr>
              <a:t>&gt; encloses the definition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All are block level elements.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ordered list example</a:t>
            </a:r>
          </a:p>
        </p:txBody>
      </p:sp>
      <p:sp>
        <p:nvSpPr>
          <p:cNvPr id="16793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largest towns in Saarland are </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&lt;li&gt;Saarbrücken&lt;/li&gt;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&lt;li&gt;Neunkirchen&lt;/li&gt;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&lt;li&gt;Völklingen&lt;/li&gt;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&lt;li&gt;Saarlouis&lt;/li&gt;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unordered list example</a:t>
            </a:r>
          </a:p>
        </p:txBody>
      </p:sp>
      <p:sp>
        <p:nvSpPr>
          <p:cNvPr id="168962" name="Text Box 2"/>
          <p:cNvSpPr txBox="1">
            <a:spLocks noChangeArrowheads="1"/>
          </p:cNvSpPr>
          <p:nvPr/>
        </p:nvSpPr>
        <p:spPr bwMode="auto">
          <a:xfrm>
            <a:off x="457200" y="1177925"/>
            <a:ext cx="8229600" cy="5638800"/>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ingredients for Dibbelabbes are</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&lt;li&gt;potatoes&lt;/li&gt;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&lt;li&gt;onion&lt;/li&gt;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&lt;li&gt;lard&lt;/li&gt;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&lt;li&gt;eggs&lt;/li&gt;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&lt;li&gt;garlic&lt;/li&gt;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&lt;li&gt;leeks&lt;/li&gt;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&lt;li&gt;oil (for frying)&lt;/li&gt;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definition list </a:t>
            </a:r>
            <a:r>
              <a:rPr lang="en-US" sz="4000" smtClean="0">
                <a:solidFill>
                  <a:srgbClr val="E3EBF1"/>
                </a:solidFill>
              </a:rPr>
              <a:t>example </a:t>
            </a:r>
            <a:endParaRPr lang="en-US" sz="4000">
              <a:solidFill>
                <a:srgbClr val="E3EBF1"/>
              </a:solidFill>
            </a:endParaRPr>
          </a:p>
        </p:txBody>
      </p:sp>
      <p:sp>
        <p:nvSpPr>
          <p:cNvPr id="16998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are some derogatory terms in Saarland dialect. &lt;dl&gt;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&lt;dt&gt;Traanfunsel&lt;/dt&gt;&lt;dd&gt;a slow person&lt;/dd&gt;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&lt;dt&gt;Labedudelae&lt;/dt&gt;&lt;dd&gt;a lazy and badly organized person without accomplishments&lt;/dd&gt;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&lt;dt&gt;Schmierpiss&lt;/dt&gt;&lt;dd&gt;a person of poor body hygiene&lt;/dd&gt;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&lt;/dl&gt;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checking </a:t>
            </a:r>
          </a:p>
        </p:txBody>
      </p:sp>
      <p:sp>
        <p:nvSpPr>
          <p:cNvPr id="160770" name="Text Box 2"/>
          <p:cNvSpPr txBox="1">
            <a:spLocks noChangeArrowheads="1"/>
          </p:cNvSpPr>
          <p:nvPr/>
        </p:nvSpPr>
        <p:spPr bwMode="auto">
          <a:xfrm>
            <a:off x="547688" y="1160463"/>
            <a:ext cx="8229600" cy="5438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validated.html has some code that we can now understand.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&lt;p id="validator"&gt;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 href="http://validator.w3.org/check?uri=referer"&gt;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&lt;img style="border: 0pt"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src="http://wotan.liu.edu/valid-xhtml10.png"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alt="Valid XHTML 1.0!"  height="31"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width="88" /&gt;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&lt;/a&gt;&lt;/p&gt;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click on the icon to validate your code.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1"/>
          <p:cNvSpPr txBox="1">
            <a:spLocks noChangeArrowheads="1"/>
          </p:cNvSpPr>
          <p:nvPr/>
        </p:nvSpPr>
        <p:spPr bwMode="auto">
          <a:xfrm>
            <a:off x="685800" y="1524000"/>
            <a:ext cx="7772400" cy="2362200"/>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2</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the HTML &lt;head&gt;, CSS, and tables</a:t>
            </a:r>
          </a:p>
        </p:txBody>
      </p:sp>
      <p:sp>
        <p:nvSpPr>
          <p:cNvPr id="172034"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smtClean="0">
                <a:solidFill>
                  <a:srgbClr val="FFFFFF"/>
                </a:solidFill>
              </a:rPr>
              <a:t>Krichel</a:t>
            </a:r>
            <a:endParaRPr lang="en-US" sz="2800">
              <a:solidFill>
                <a:srgbClr val="FFFFFF"/>
              </a:solidFill>
            </a:endParaRP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1730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common attributes in the &lt;body&gt;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&lt;head&gt;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introduction to CSS </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introduction to style sheets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how to give style sheet data</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basic </a:t>
            </a:r>
            <a:r>
              <a:rPr lang="en-US" sz="2400" dirty="0" smtClean="0">
                <a:solidFill>
                  <a:srgbClr val="FFFFFF"/>
                </a:solidFill>
              </a:rPr>
              <a:t>CSS </a:t>
            </a:r>
            <a:r>
              <a:rPr lang="en-US" sz="2400" dirty="0">
                <a:solidFill>
                  <a:srgbClr val="FFFFFF"/>
                </a:solidFill>
              </a:rPr>
              <a:t>selectors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color properties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tables</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common </a:t>
            </a:r>
            <a:r>
              <a:rPr lang="en-US" sz="4000" dirty="0">
                <a:solidFill>
                  <a:srgbClr val="E3EBF1"/>
                </a:solidFill>
              </a:rPr>
              <a:t>attributes in the &lt;body&gt;</a:t>
            </a:r>
          </a:p>
        </p:txBody>
      </p:sp>
      <p:sp>
        <p:nvSpPr>
          <p:cNvPr id="176130" name="Text Box 2"/>
          <p:cNvSpPr txBox="1">
            <a:spLocks noChangeArrowheads="1"/>
          </p:cNvSpPr>
          <p:nvPr/>
        </p:nvSpPr>
        <p:spPr bwMode="auto">
          <a:xfrm>
            <a:off x="457200" y="1371600"/>
            <a:ext cx="8534400" cy="50292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encloses the contents of the page as opposed to its header.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 &lt;body&gt; and all its child elements takes the i18n attributes, as well as some others that we will discuss now.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We call the “core attributes”. There are just four.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and its children also accepts the event attributes. We don’t study these attributes.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common attributes</a:t>
            </a:r>
          </a:p>
        </p:txBody>
      </p:sp>
      <p:sp>
        <p:nvSpPr>
          <p:cNvPr id="175106" name="Text Box 2"/>
          <p:cNvSpPr txBox="1">
            <a:spLocks noChangeArrowheads="1"/>
          </p:cNvSpPr>
          <p:nvPr/>
        </p:nvSpPr>
        <p:spPr bwMode="auto">
          <a:xfrm>
            <a:off x="381000" y="1219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is a group of attributes that trigger scripts. We will not cover them here as we don't cover scripting pages. This would be done in the user interfaces class.</a:t>
            </a:r>
          </a:p>
          <a:p>
            <a:pPr marL="342900" lvl="0" indent="-342900">
              <a:spcBef>
                <a:spcPct val="20000"/>
              </a:spcBef>
              <a:buFont typeface="Arial" pitchFamily="34" charset="0"/>
              <a:buChar char="•"/>
            </a:pPr>
            <a:r>
              <a:rPr lang="en-US" sz="3200" dirty="0" smtClean="0">
                <a:solidFill>
                  <a:prstClr val="white"/>
                </a:solidFill>
              </a:rPr>
              <a:t>We have seen two other common attributes</a:t>
            </a:r>
          </a:p>
          <a:p>
            <a:pPr marL="800100" lvl="1" indent="-342900">
              <a:spcBef>
                <a:spcPct val="20000"/>
              </a:spcBef>
              <a:buFont typeface="Arial" pitchFamily="34" charset="0"/>
              <a:buChar char="•"/>
            </a:pPr>
            <a:r>
              <a:rPr lang="en-US" sz="2800" dirty="0" smtClean="0">
                <a:solidFill>
                  <a:prstClr val="white"/>
                </a:solidFill>
              </a:rPr>
              <a:t>dir=</a:t>
            </a:r>
          </a:p>
          <a:p>
            <a:pPr marL="800100" lvl="1" indent="-342900">
              <a:spcBef>
                <a:spcPct val="20000"/>
              </a:spcBef>
              <a:buFont typeface="Arial" pitchFamily="34" charset="0"/>
              <a:buChar char="•"/>
            </a:pPr>
            <a:r>
              <a:rPr lang="en-US" sz="2800" dirty="0" err="1" smtClean="0">
                <a:solidFill>
                  <a:prstClr val="white"/>
                </a:solidFill>
              </a:rPr>
              <a:t>lang</a:t>
            </a:r>
            <a:r>
              <a:rPr lang="en-US" sz="2800" dirty="0" smtClean="0">
                <a:solidFill>
                  <a:prstClr val="white"/>
                </a:solidFill>
              </a:rPr>
              <a:t>=</a:t>
            </a:r>
          </a:p>
          <a:p>
            <a:pPr marL="342900" lvl="0" indent="-342900">
              <a:spcBef>
                <a:spcPct val="20000"/>
              </a:spcBef>
              <a:buFont typeface="Arial" pitchFamily="34" charset="0"/>
              <a:buChar char="•"/>
            </a:pPr>
            <a:r>
              <a:rPr lang="en-US" sz="3200" dirty="0" smtClean="0">
                <a:solidFill>
                  <a:prstClr val="white"/>
                </a:solidFill>
              </a:rPr>
              <a:t>They care called the internationalization (i18n)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id=</a:t>
            </a:r>
          </a:p>
        </p:txBody>
      </p:sp>
      <p:sp>
        <p:nvSpPr>
          <p:cNvPr id="177154"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This attribute assigns an identifier to a element. </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This identifier must be unique in a document, meaning no two elements can have the same identifier.</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The id= attribute has several roles in </a:t>
            </a:r>
            <a:r>
              <a:rPr lang="en-US" sz="3200" dirty="0" smtClean="0">
                <a:solidFill>
                  <a:srgbClr val="FFFFFF"/>
                </a:solidFill>
              </a:rPr>
              <a:t>HTML.</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smtClean="0">
                <a:solidFill>
                  <a:srgbClr val="FFFFFF"/>
                </a:solidFill>
              </a:rPr>
              <a:t>We only use it </a:t>
            </a:r>
            <a:r>
              <a:rPr lang="en-US" sz="3200" dirty="0">
                <a:solidFill>
                  <a:srgbClr val="FFFFFF"/>
                </a:solidFill>
              </a:rPr>
              <a:t>a</a:t>
            </a:r>
            <a:r>
              <a:rPr lang="en-US" sz="3200" dirty="0" smtClean="0">
                <a:solidFill>
                  <a:srgbClr val="FFFFFF"/>
                </a:solidFill>
              </a:rPr>
              <a:t>s </a:t>
            </a:r>
            <a:r>
              <a:rPr lang="en-US" sz="3200" dirty="0">
                <a:solidFill>
                  <a:srgbClr val="FFFFFF"/>
                </a:solidFill>
              </a:rPr>
              <a:t>a style sheet </a:t>
            </a:r>
            <a:r>
              <a:rPr lang="en-US" sz="3200" dirty="0" smtClean="0">
                <a:solidFill>
                  <a:srgbClr val="FFFFFF"/>
                </a:solidFill>
              </a:rPr>
              <a:t>selector.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of some cuts from longer version</a:t>
            </a:r>
            <a:endParaRPr lang="en-US" dirty="0"/>
          </a:p>
        </p:txBody>
      </p:sp>
      <p:sp>
        <p:nvSpPr>
          <p:cNvPr id="3" name="Content Placeholder 2"/>
          <p:cNvSpPr>
            <a:spLocks noGrp="1"/>
          </p:cNvSpPr>
          <p:nvPr>
            <p:ph idx="1"/>
          </p:nvPr>
        </p:nvSpPr>
        <p:spPr/>
        <p:txBody>
          <a:bodyPr/>
          <a:lstStyle/>
          <a:p>
            <a:r>
              <a:rPr lang="en-US" dirty="0" smtClean="0"/>
              <a:t>SGML, DTD simplified</a:t>
            </a:r>
          </a:p>
          <a:p>
            <a:r>
              <a:rPr lang="en-US" dirty="0" err="1"/>
              <a:t>J</a:t>
            </a:r>
            <a:r>
              <a:rPr lang="en-US" dirty="0" err="1" smtClean="0"/>
              <a:t>avascript</a:t>
            </a:r>
            <a:r>
              <a:rPr lang="en-US" dirty="0" smtClean="0"/>
              <a:t> containers and examples</a:t>
            </a:r>
            <a:endParaRPr lang="en-US" dirty="0"/>
          </a:p>
          <a:p>
            <a:r>
              <a:rPr lang="en-US" dirty="0" smtClean="0"/>
              <a:t>linking to specific elements</a:t>
            </a:r>
          </a:p>
          <a:p>
            <a:r>
              <a:rPr lang="en-US" dirty="0" err="1" smtClean="0"/>
              <a:t>rel</a:t>
            </a:r>
            <a:r>
              <a:rPr lang="en-US" dirty="0" smtClean="0"/>
              <a:t>= and rev=</a:t>
            </a:r>
          </a:p>
          <a:p>
            <a:r>
              <a:rPr lang="en-US" dirty="0" smtClean="0"/>
              <a:t>optional attributes of &lt;</a:t>
            </a:r>
            <a:r>
              <a:rPr lang="en-US" dirty="0" err="1" smtClean="0"/>
              <a:t>img</a:t>
            </a:r>
            <a:r>
              <a:rPr lang="en-US" dirty="0" smtClean="0"/>
              <a:t>&gt;</a:t>
            </a:r>
          </a:p>
          <a:p>
            <a:r>
              <a:rPr lang="en-US" dirty="0" smtClean="0"/>
              <a:t>XHTML entity references</a:t>
            </a:r>
          </a:p>
          <a:p>
            <a:r>
              <a:rPr lang="en-US" dirty="0" smtClean="0"/>
              <a:t>http-</a:t>
            </a:r>
            <a:r>
              <a:rPr lang="en-US" dirty="0" err="1" smtClean="0"/>
              <a:t>equiv</a:t>
            </a:r>
            <a:r>
              <a:rPr lang="en-US" dirty="0" smtClean="0"/>
              <a:t>= and schema= attributes to &lt;meta&gt;</a:t>
            </a:r>
          </a:p>
        </p:txBody>
      </p:sp>
    </p:spTree>
    <p:extLst>
      <p:ext uri="{BB962C8B-B14F-4D97-AF65-F5344CB8AC3E}">
        <p14:creationId xmlns:p14="http://schemas.microsoft.com/office/powerpoint/2010/main" xmlns="" val="84950497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class=</a:t>
            </a:r>
          </a:p>
        </p:txBody>
      </p:sp>
      <p:sp>
        <p:nvSpPr>
          <p:cNvPr id="178178" name="Text Box 2"/>
          <p:cNvSpPr txBox="1">
            <a:spLocks noChangeArrowheads="1"/>
          </p:cNvSpPr>
          <p:nvPr/>
        </p:nvSpPr>
        <p:spPr bwMode="auto">
          <a:xfrm>
            <a:off x="501650" y="1149350"/>
            <a:ext cx="8229600" cy="55800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attributes groups elements together by placing an element into a class, where it joins other elements.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assigns one or more class names to a element.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Class names are separated by blanks, e.g. &lt;p class="limerick funny"&gt;...&lt;/p&gt;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The element may be said to belong to these classes. A class name may be shared by several elements.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class= attribute is most useful as a style sheet selector, when you want to assign style information to a set of elements.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for class= and id=</a:t>
            </a:r>
          </a:p>
        </p:txBody>
      </p:sp>
      <p:sp>
        <p:nvSpPr>
          <p:cNvPr id="179202" name="Text Box 2"/>
          <p:cNvSpPr txBox="1">
            <a:spLocks noChangeArrowheads="1"/>
          </p:cNvSpPr>
          <p:nvPr/>
        </p:nvSpPr>
        <p:spPr bwMode="auto">
          <a:xfrm>
            <a:off x="609600" y="1600200"/>
            <a:ext cx="8077200" cy="4800600"/>
          </a:xfrm>
          <a:prstGeom prst="rect">
            <a:avLst/>
          </a:prstGeom>
          <a:noFill/>
          <a:ln w="9525">
            <a:noFill/>
            <a:round/>
            <a:headEnd/>
            <a:tailEnd/>
          </a:ln>
          <a:effectLst/>
        </p:spPr>
        <p:txBody>
          <a:bodyPr lIns="90000" tIns="46800" rIns="90000" bIns="46800"/>
          <a:lstStyle/>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id="limerick_1"&gt;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Peru&lt;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stopped at line two.&lt;/p&gt;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&lt;p&gt;OK, that's a stupid limerick. Let us look at another&lt;/p&gt;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id="limerick_2"&gt;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Japan&lt;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would never scan&lt;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And when they asked why&lt;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He said "It is because I&lt;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Try to put as many words into the last line as </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I possibly can."&lt;/p&gt;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&lt;span&gt; example</a:t>
            </a:r>
          </a:p>
        </p:txBody>
      </p:sp>
      <p:sp>
        <p:nvSpPr>
          <p:cNvPr id="180226" name="Text Box 2"/>
          <p:cNvSpPr txBox="1">
            <a:spLocks noChangeArrowheads="1"/>
          </p:cNvSpPr>
          <p:nvPr/>
        </p:nvSpPr>
        <p:spPr bwMode="auto">
          <a:xfrm>
            <a:off x="152400" y="1252538"/>
            <a:ext cx="8610600" cy="5494337"/>
          </a:xfrm>
          <a:prstGeom prst="rect">
            <a:avLst/>
          </a:prstGeom>
          <a:noFill/>
          <a:ln w="9525">
            <a:noFill/>
            <a:round/>
            <a:headEnd/>
            <a:tailEnd/>
          </a:ln>
          <a:effectLst/>
        </p:spPr>
        <p:txBody>
          <a:bodyPr lIns="90000" tIns="46800" rIns="90000" bIns="46800"/>
          <a:lstStyle/>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&lt;div class="limerick"&gt;A worse poet however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J&lt;span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Her limericks weren’t worth a p&lt;span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Though the invention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f&lt;span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That, whenever she tried to write &lt;span class="rhyme_1"&gt;any&lt;/span&gt;&lt;br/&gt;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had one line to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m&lt;span class="rhyme_1"&gt;any&lt;/span&gt;&lt;br/&gt;.&lt;/div&gt;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457200" y="319088"/>
            <a:ext cx="8224838" cy="10493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in classes</a:t>
            </a:r>
          </a:p>
        </p:txBody>
      </p:sp>
      <p:sp>
        <p:nvSpPr>
          <p:cNvPr id="181250" name="Text Box 2"/>
          <p:cNvSpPr txBox="1">
            <a:spLocks noChangeArrowheads="1"/>
          </p:cNvSpPr>
          <p:nvPr/>
        </p:nvSpPr>
        <p:spPr bwMode="auto">
          <a:xfrm>
            <a:off x="457200" y="1371600"/>
            <a:ext cx="8224838"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important to understand that many elements can be in one class and many classes can be on one element.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class="foo"&gt;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class="foo 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class="bar foo"&gt; … &lt;/div&gt;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As far as HTML is concerned the last two examples have identical meaning.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title=</a:t>
            </a:r>
          </a:p>
        </p:txBody>
      </p:sp>
      <p:sp>
        <p:nvSpPr>
          <p:cNvPr id="182274" name="Text Box 2"/>
          <p:cNvSpPr txBox="1">
            <a:spLocks noChangeArrowheads="1"/>
          </p:cNvSpPr>
          <p:nvPr/>
        </p:nvSpPr>
        <p:spPr bwMode="auto">
          <a:xfrm>
            <a:off x="481013" y="1314450"/>
            <a:ext cx="8229600" cy="53276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title= attribute sets a title in use with the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is no prescribed way in with the title is being rendered by a user agent.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Sometimes it is shown as a tool tip, i.e. something that flashes up when the mouse is rolled over it.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href="http://wotan.liu.edu/home/krichel" title="Thomas Krichel's homepage at wotan"&gt;Thomas Krichel&lt;/a&gt;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style=</a:t>
            </a:r>
          </a:p>
        </p:txBody>
      </p:sp>
      <p:sp>
        <p:nvSpPr>
          <p:cNvPr id="183298" name="Text Box 2"/>
          <p:cNvSpPr txBox="1">
            <a:spLocks noChangeArrowheads="1"/>
          </p:cNvSpPr>
          <p:nvPr/>
        </p:nvSpPr>
        <p:spPr bwMode="auto">
          <a:xfrm>
            <a:off x="457200" y="1600200"/>
            <a:ext cx="8229600" cy="47942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the style= attribute to give style information to a particular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will be more discussed when we do the style sheets.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Usually there are better ways to attach style information then writing it onto every element. It is better to place the tag into a class by giving them the same class= attribute, and then give style sheet information for the class.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validated.html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the &lt;head&gt; element</a:t>
            </a:r>
          </a:p>
        </p:txBody>
      </p:sp>
      <p:sp>
        <p:nvSpPr>
          <p:cNvPr id="185346" name="Text Box 2"/>
          <p:cNvSpPr txBox="1">
            <a:spLocks noChangeArrowheads="1"/>
          </p:cNvSpPr>
          <p:nvPr/>
        </p:nvSpPr>
        <p:spPr bwMode="auto">
          <a:xfrm>
            <a:off x="457200" y="1295400"/>
            <a:ext cx="8220075" cy="48212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element is the first child of the &lt;html&gt; element. </a:t>
            </a:r>
            <a:endParaRPr lang="en-US" sz="32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We </a:t>
            </a:r>
            <a:r>
              <a:rPr lang="en-US" sz="3200" dirty="0">
                <a:solidFill>
                  <a:srgbClr val="FFFFFF"/>
                </a:solidFill>
              </a:rPr>
              <a:t>are covering it here after the &lt;body&gt; because is more abstract.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and its children </a:t>
            </a:r>
            <a:r>
              <a:rPr lang="en-US" sz="3200" dirty="0" smtClean="0">
                <a:solidFill>
                  <a:srgbClr val="FFFFFF"/>
                </a:solidFill>
              </a:rPr>
              <a:t>do not, generally, </a:t>
            </a:r>
            <a:r>
              <a:rPr lang="en-US" sz="3200" dirty="0">
                <a:solidFill>
                  <a:srgbClr val="FFFFFF"/>
                </a:solidFill>
              </a:rPr>
              <a:t>take the core and i18 </a:t>
            </a:r>
            <a:r>
              <a:rPr lang="en-US" sz="3200" dirty="0" smtClean="0">
                <a:solidFill>
                  <a:srgbClr val="FFFFFF"/>
                </a:solidFill>
              </a:rPr>
              <a:t>attributes. </a:t>
            </a:r>
            <a:endParaRPr lang="en-US" sz="32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&lt;head&gt; </a:t>
            </a:r>
            <a:r>
              <a:rPr lang="en-US" sz="3200" dirty="0" smtClean="0">
                <a:solidFill>
                  <a:srgbClr val="FFFFFF"/>
                </a:solidFill>
              </a:rPr>
              <a:t>takes a </a:t>
            </a:r>
            <a:r>
              <a:rPr lang="en-US" sz="3200" dirty="0">
                <a:solidFill>
                  <a:srgbClr val="FFFFFF"/>
                </a:solidFill>
              </a:rPr>
              <a:t>profile= attribute that profiles metadata available in its children. This attribute is quite useless and will not be on the quiz.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required: the &lt;title&gt; in &lt;head&gt; </a:t>
            </a:r>
          </a:p>
        </p:txBody>
      </p:sp>
      <p:sp>
        <p:nvSpPr>
          <p:cNvPr id="186370" name="Text Box 2"/>
          <p:cNvSpPr txBox="1">
            <a:spLocks noChangeArrowheads="1"/>
          </p:cNvSpPr>
          <p:nvPr/>
        </p:nvSpPr>
        <p:spPr bwMode="auto">
          <a:xfrm>
            <a:off x="381000" y="1371600"/>
            <a:ext cx="8458200" cy="5257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This is a required child of  &lt;head&gt;. It defines the title of the document.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must only contain one character data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the i18n attributes, but not the core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Please note that the &lt;title&gt; element is fundamentally different from the title= attribute. The title= attribute has a local scope to the element that it is appear in.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usability concerns with &lt;title&gt;</a:t>
            </a:r>
          </a:p>
        </p:txBody>
      </p:sp>
      <p:sp>
        <p:nvSpPr>
          <p:cNvPr id="187394" name="Text Box 2"/>
          <p:cNvSpPr txBox="1">
            <a:spLocks noChangeArrowheads="1"/>
          </p:cNvSpPr>
          <p:nvPr/>
        </p:nvSpPr>
        <p:spPr bwMode="auto">
          <a:xfrm>
            <a:off x="457200" y="1295400"/>
            <a:ext cx="8229600" cy="53038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title is used by the user agent in a special manner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bookmark default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the title for a window in which the user agent runs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Search engines use the title as anchor text to your web page.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is a crucial ad for your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Google may truncate the title.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Bad ideas for titles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section 1 		– home page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&lt;meta/&gt; in &lt;head&gt;</a:t>
            </a:r>
          </a:p>
        </p:txBody>
      </p:sp>
      <p:sp>
        <p:nvSpPr>
          <p:cNvPr id="188418" name="Text Box 2"/>
          <p:cNvSpPr txBox="1">
            <a:spLocks noChangeArrowheads="1"/>
          </p:cNvSpPr>
          <p:nvPr/>
        </p:nvSpPr>
        <p:spPr bwMode="auto">
          <a:xfrm>
            <a:off x="457200" y="1600200"/>
            <a:ext cx="8229600" cy="46259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can be used to include metadata in the header.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an empty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name= for the property name.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content= for the property values.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also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repeatable.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&lt;meta name="author" content="me"/&gt;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lists of some cuts from longer version</a:t>
            </a:r>
            <a:endParaRPr lang="en-US" dirty="0"/>
          </a:p>
        </p:txBody>
      </p:sp>
      <p:sp>
        <p:nvSpPr>
          <p:cNvPr id="3" name="Content Placeholder 2"/>
          <p:cNvSpPr>
            <a:spLocks noGrp="1"/>
          </p:cNvSpPr>
          <p:nvPr>
            <p:ph idx="1"/>
          </p:nvPr>
        </p:nvSpPr>
        <p:spPr/>
        <p:txBody>
          <a:bodyPr/>
          <a:lstStyle/>
          <a:p>
            <a:r>
              <a:rPr lang="en-US" dirty="0" smtClean="0"/>
              <a:t>frame= rules= and border= attributes of &lt;table&gt;</a:t>
            </a:r>
          </a:p>
          <a:p>
            <a:r>
              <a:rPr lang="en-US" dirty="0" smtClean="0"/>
              <a:t>some alignment attributes: char=, </a:t>
            </a:r>
            <a:r>
              <a:rPr lang="en-US" dirty="0" err="1" smtClean="0"/>
              <a:t>charoff</a:t>
            </a:r>
            <a:r>
              <a:rPr lang="en-US" dirty="0" smtClean="0"/>
              <a:t>=, </a:t>
            </a:r>
            <a:r>
              <a:rPr lang="en-US" dirty="0" err="1" smtClean="0"/>
              <a:t>cellspacing</a:t>
            </a:r>
            <a:r>
              <a:rPr lang="en-US" dirty="0" smtClean="0"/>
              <a:t>= and </a:t>
            </a:r>
            <a:r>
              <a:rPr lang="en-US" dirty="0" err="1" smtClean="0"/>
              <a:t>cellpadding</a:t>
            </a:r>
            <a:r>
              <a:rPr lang="en-US" dirty="0" smtClean="0"/>
              <a:t>=</a:t>
            </a:r>
          </a:p>
          <a:p>
            <a:r>
              <a:rPr lang="en-US" dirty="0" smtClean="0"/>
              <a:t>collapsing and stick-out vertical margins</a:t>
            </a:r>
          </a:p>
          <a:p>
            <a:r>
              <a:rPr lang="en-US" dirty="0" smtClean="0"/>
              <a:t>all CSS table properties </a:t>
            </a:r>
          </a:p>
          <a:p>
            <a:r>
              <a:rPr lang="en-US" dirty="0" smtClean="0"/>
              <a:t>entire last chapter of lis650w11s</a:t>
            </a:r>
            <a:endParaRPr lang="en-US" dirty="0"/>
          </a:p>
        </p:txBody>
      </p:sp>
    </p:spTree>
    <p:extLst>
      <p:ext uri="{BB962C8B-B14F-4D97-AF65-F5344CB8AC3E}">
        <p14:creationId xmlns:p14="http://schemas.microsoft.com/office/powerpoint/2010/main" xmlns="" val="76198421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&lt;meta name="description" ... /&gt;</a:t>
            </a:r>
          </a:p>
        </p:txBody>
      </p:sp>
      <p:sp>
        <p:nvSpPr>
          <p:cNvPr id="18944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description meta name is the one that I think is being used by Google.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the query matches a page in a good way, the description appears in the snippet of the result, despite the fact that the description is not visible on the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An example is available by searching Google for “Thomas Krichel”.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&lt;link/&gt; in &lt;head&gt;</a:t>
            </a:r>
          </a:p>
        </p:txBody>
      </p:sp>
      <p:sp>
        <p:nvSpPr>
          <p:cNvPr id="192514" name="Text Box 2"/>
          <p:cNvSpPr txBox="1">
            <a:spLocks noChangeArrowheads="1"/>
          </p:cNvSpPr>
          <p:nvPr/>
        </p:nvSpPr>
        <p:spPr bwMode="auto">
          <a:xfrm>
            <a:off x="411163" y="1309688"/>
            <a:ext cx="8229600" cy="4803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creates a link between the current page and others. Since it is child of the &lt;head&gt; it is about the whole page.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a:t>
            </a:r>
            <a:r>
              <a:rPr lang="en-US" sz="2800" dirty="0" err="1">
                <a:solidFill>
                  <a:srgbClr val="FFFFFF"/>
                </a:solidFill>
              </a:rPr>
              <a:t>href</a:t>
            </a:r>
            <a:r>
              <a:rPr lang="en-US" sz="2800" dirty="0">
                <a:solidFill>
                  <a:srgbClr val="FFFFFF"/>
                </a:solidFill>
              </a:rPr>
              <a:t>= attribute to say what page is being pointed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a:t>
            </a:r>
            <a:r>
              <a:rPr lang="en-US" sz="2800" dirty="0" err="1">
                <a:solidFill>
                  <a:srgbClr val="FFFFFF"/>
                </a:solidFill>
              </a:rPr>
              <a:t>rel</a:t>
            </a:r>
            <a:r>
              <a:rPr lang="en-US" sz="2800" dirty="0">
                <a:solidFill>
                  <a:srgbClr val="FFFFFF"/>
                </a:solidFill>
              </a:rPr>
              <a:t>= attribute for </a:t>
            </a:r>
            <a:r>
              <a:rPr lang="en-US" sz="2800" dirty="0" smtClean="0">
                <a:solidFill>
                  <a:srgbClr val="FFFFFF"/>
                </a:solidFill>
              </a:rPr>
              <a:t>the link type. There </a:t>
            </a:r>
            <a:r>
              <a:rPr lang="en-US" sz="2800" dirty="0">
                <a:solidFill>
                  <a:srgbClr val="FFFFFF"/>
                </a:solidFill>
              </a:rPr>
              <a:t>is only a limited vocabulary of values to these attributes that is allowed.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&lt;link/&gt; is repeatable</a:t>
            </a:r>
            <a:r>
              <a:rPr lang="en-US" sz="2800" dirty="0" smtClean="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 use &lt;link/&gt; to bring in the </a:t>
            </a:r>
            <a:r>
              <a:rPr lang="en-US" sz="2800" dirty="0" err="1" smtClean="0">
                <a:solidFill>
                  <a:srgbClr val="FFFFFF"/>
                </a:solidFill>
              </a:rPr>
              <a:t>stylesheet</a:t>
            </a:r>
            <a:r>
              <a:rPr lang="en-US" sz="2800" dirty="0" smtClean="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example</a:t>
            </a:r>
          </a:p>
        </p:txBody>
      </p:sp>
      <p:sp>
        <p:nvSpPr>
          <p:cNvPr id="1955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is an example to link to two style sheets. The first is used as the default, the second is the alternate style sheet for special purposes.</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rel="stylesheet" title="default" type="text/css" href="main.css"/&gt;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rel="alternate stylesheet" title="debug" type="text/css" href="debug.css"/&gt;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title= is one of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style sheets</a:t>
            </a:r>
          </a:p>
        </p:txBody>
      </p:sp>
      <p:sp>
        <p:nvSpPr>
          <p:cNvPr id="198658" name="Text Box 2"/>
          <p:cNvSpPr txBox="1">
            <a:spLocks noChangeArrowheads="1"/>
          </p:cNvSpPr>
          <p:nvPr/>
        </p:nvSpPr>
        <p:spPr bwMode="auto">
          <a:xfrm>
            <a:off x="457200" y="1600200"/>
            <a:ext cx="8229600" cy="50704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Style sheets are the officially sanctioned way to add style to your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will cover Cascading Style Sheets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the default style sheet language.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are discussing level 2.1. This is not yet a W3C recommendation, but it is in last call.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read all about it at http://www.w3.org/TR/CSS21</a:t>
            </a:r>
            <a:r>
              <a:rPr lang="en-US" sz="3200" dirty="0" smtClean="0">
                <a:solidFill>
                  <a:srgbClr val="FFFFFF"/>
                </a:solidFill>
              </a:rPr>
              <a:t>/</a:t>
            </a: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in a style sheet?</a:t>
            </a:r>
          </a:p>
        </p:txBody>
      </p:sp>
      <p:sp>
        <p:nvSpPr>
          <p:cNvPr id="1996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style sheet is a sequence of style rules.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 the sheet, one rule follows the other. There is no nesting of rules.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Therefore the way rules are written in a style sheet is much simpler than the way elements are written in XML.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that in XML we have nesting of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a style rule about?</a:t>
            </a:r>
          </a:p>
        </p:txBody>
      </p:sp>
      <p:sp>
        <p:nvSpPr>
          <p:cNvPr id="202754" name="Text Box 2"/>
          <p:cNvSpPr txBox="1">
            <a:spLocks noChangeArrowheads="1"/>
          </p:cNvSpPr>
          <p:nvPr/>
        </p:nvSpPr>
        <p:spPr bwMode="auto">
          <a:xfrm>
            <a:off x="457200" y="1143000"/>
            <a:ext cx="8229600" cy="49530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600" dirty="0">
                <a:solidFill>
                  <a:srgbClr val="FFFFFF"/>
                </a:solidFill>
              </a:rPr>
              <a:t>It is about two or three things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Where to find what to style?  </a:t>
            </a:r>
            <a:r>
              <a:rPr lang="en-US" sz="3200" dirty="0" smtClean="0">
                <a:solidFill>
                  <a:srgbClr val="FFFFFF"/>
                </a:solidFill>
              </a:rPr>
              <a:t>  --&gt; </a:t>
            </a:r>
            <a:r>
              <a:rPr lang="en-US" sz="3200" dirty="0">
                <a:solidFill>
                  <a:srgbClr val="FFFFFF"/>
                </a:solidFill>
              </a:rPr>
              <a:t>selector</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How to style it?</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property to set? 		   </a:t>
            </a:r>
            <a:r>
              <a:rPr lang="en-US" sz="2800" dirty="0" smtClean="0">
                <a:solidFill>
                  <a:srgbClr val="FFFFFF"/>
                </a:solidFill>
              </a:rPr>
              <a:t>--&gt; </a:t>
            </a:r>
            <a:r>
              <a:rPr lang="en-US" sz="2800" dirty="0">
                <a:solidFill>
                  <a:srgbClr val="FFFFFF"/>
                </a:solidFill>
              </a:rPr>
              <a:t>property name</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value to give to the property? 	</a:t>
            </a:r>
            <a:r>
              <a:rPr lang="en-US" sz="2800" dirty="0" smtClean="0">
                <a:solidFill>
                  <a:srgbClr val="FFFFFF"/>
                </a:solidFill>
              </a:rPr>
              <a:t>               --&gt; </a:t>
            </a:r>
            <a:r>
              <a:rPr lang="en-US" sz="2800" dirty="0">
                <a:solidFill>
                  <a:srgbClr val="FFFFFF"/>
                </a:solidFill>
              </a:rPr>
              <a:t>property </a:t>
            </a:r>
            <a:r>
              <a:rPr lang="en-US" sz="2800" dirty="0" smtClean="0">
                <a:solidFill>
                  <a:srgbClr val="FFFFFF"/>
                </a:solidFill>
              </a:rPr>
              <a:t>value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style syntax</a:t>
            </a:r>
          </a:p>
        </p:txBody>
      </p:sp>
      <p:sp>
        <p:nvSpPr>
          <p:cNvPr id="210946" name="Text Box 2"/>
          <p:cNvSpPr txBox="1">
            <a:spLocks noChangeArrowheads="1"/>
          </p:cNvSpPr>
          <p:nvPr/>
        </p:nvSpPr>
        <p:spPr bwMode="auto">
          <a:xfrm>
            <a:off x="457200" y="1219200"/>
            <a:ext cx="8229600" cy="55641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basic syntax is </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 </a:t>
            </a:r>
            <a:r>
              <a:rPr lang="en-US" sz="2400" i="1" dirty="0">
                <a:solidFill>
                  <a:srgbClr val="FFFFFF"/>
                </a:solidFill>
              </a:rPr>
              <a:t>property</a:t>
            </a:r>
            <a:r>
              <a:rPr lang="en-US" sz="2400" dirty="0">
                <a:solidFill>
                  <a:srgbClr val="FFFFFF"/>
                </a:solidFill>
              </a:rPr>
              <a:t>: </a:t>
            </a:r>
            <a:r>
              <a:rPr lang="en-US" sz="2400" i="1" dirty="0">
                <a:solidFill>
                  <a:srgbClr val="FFFFFF"/>
                </a:solidFill>
              </a:rPr>
              <a:t>value </a:t>
            </a:r>
            <a:r>
              <a:rPr lang="en-US" sz="2400" dirty="0">
                <a:solidFill>
                  <a:srgbClr val="FFFFFF"/>
                </a:solidFill>
              </a:rPr>
              <a:t>}</a:t>
            </a:r>
          </a:p>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is the selector (see following slides)‏</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property</a:t>
            </a:r>
            <a:r>
              <a:rPr lang="en-US" sz="2400" dirty="0">
                <a:solidFill>
                  <a:srgbClr val="FFFFFF"/>
                </a:solidFill>
              </a:rPr>
              <a:t> is the name of the property</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value </a:t>
            </a:r>
            <a:r>
              <a:rPr lang="en-US" sz="2400" dirty="0">
                <a:solidFill>
                  <a:srgbClr val="FFFFFF"/>
                </a:solidFill>
              </a:rPr>
              <a:t>is the value of the property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names and values are case-insensitive. But I suggest you use lowercase throughout.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the use of the 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r>
              <a:rPr lang="en-US" sz="2800" dirty="0" smtClean="0">
                <a:solidFill>
                  <a:srgbClr val="FFFFFF"/>
                </a:solidFill>
              </a:rPr>
              <a:t>     h1 </a:t>
            </a:r>
            <a:r>
              <a:rPr lang="en-US" sz="2800" dirty="0">
                <a:solidFill>
                  <a:srgbClr val="FFFFFF"/>
                </a:solidFill>
              </a:rPr>
              <a:t>{color: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setting several properties</a:t>
            </a:r>
          </a:p>
        </p:txBody>
      </p:sp>
      <p:sp>
        <p:nvSpPr>
          <p:cNvPr id="211970" name="Text Box 2"/>
          <p:cNvSpPr txBox="1">
            <a:spLocks noChangeArrowheads="1"/>
          </p:cNvSpPr>
          <p:nvPr/>
        </p:nvSpPr>
        <p:spPr bwMode="auto">
          <a:xfrm>
            <a:off x="457200" y="12192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selector</a:t>
            </a:r>
            <a:r>
              <a:rPr lang="en-US" sz="3200" dirty="0">
                <a:solidFill>
                  <a:srgbClr val="FFFFFF"/>
                </a:solidFill>
              </a:rPr>
              <a:t>  { </a:t>
            </a:r>
            <a:r>
              <a:rPr lang="en-US" sz="3200" i="1" dirty="0">
                <a:solidFill>
                  <a:srgbClr val="FFFFFF"/>
                </a:solidFill>
              </a:rPr>
              <a:t>property1</a:t>
            </a:r>
            <a:r>
              <a:rPr lang="en-US" sz="3200" dirty="0">
                <a:solidFill>
                  <a:srgbClr val="FFFFFF"/>
                </a:solidFill>
              </a:rPr>
              <a:t>: </a:t>
            </a:r>
            <a:r>
              <a:rPr lang="en-US" sz="3200" i="1" dirty="0">
                <a:solidFill>
                  <a:srgbClr val="FFFFFF"/>
                </a:solidFill>
              </a:rPr>
              <a:t>value1</a:t>
            </a:r>
            <a:r>
              <a:rPr lang="en-US" sz="3200" dirty="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                    property2</a:t>
            </a:r>
            <a:r>
              <a:rPr lang="en-US" sz="3200" dirty="0">
                <a:solidFill>
                  <a:srgbClr val="FFFFFF"/>
                </a:solidFill>
              </a:rPr>
              <a:t>: </a:t>
            </a:r>
            <a:r>
              <a:rPr lang="en-US" sz="3200" i="1" dirty="0">
                <a:solidFill>
                  <a:srgbClr val="FFFFFF"/>
                </a:solidFill>
              </a:rPr>
              <a:t>value2  </a:t>
            </a:r>
            <a:r>
              <a:rPr lang="en-US" sz="32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as many property-value pairs as you like. Note the use of colon &amp; semicolon.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Examples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h1 { color: grey; text-align: center;}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t>
            </a:r>
            <a:r>
              <a:rPr lang="en-US" sz="2800" dirty="0" err="1">
                <a:solidFill>
                  <a:srgbClr val="FFFFFF"/>
                </a:solidFill>
              </a:rPr>
              <a:t>paris</a:t>
            </a:r>
            <a:r>
              <a:rPr lang="en-US" sz="2800" dirty="0">
                <a:solidFill>
                  <a:srgbClr val="FFFFFF"/>
                </a:solidFill>
              </a:rPr>
              <a:t> {color: blue; background-color: red;}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 yes, with a dot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why are they “cascading”?</a:t>
            </a:r>
          </a:p>
        </p:txBody>
      </p:sp>
      <p:sp>
        <p:nvSpPr>
          <p:cNvPr id="200706" name="Text Box 2"/>
          <p:cNvSpPr txBox="1">
            <a:spLocks noChangeArrowheads="1"/>
          </p:cNvSpPr>
          <p:nvPr/>
        </p:nvSpPr>
        <p:spPr bwMode="auto">
          <a:xfrm>
            <a:off x="457200" y="1600200"/>
            <a:ext cx="8229600" cy="4114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have many style sheets in different places. Style sheets come in the form of rules: “at this place, do that”.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 there are many rules, there is potential for conflict.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CSS comes with a set of rules that regulate such conflicts.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set of rules is known as the cascade.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 our situation…</a:t>
            </a:r>
          </a:p>
        </p:txBody>
      </p:sp>
      <p:sp>
        <p:nvSpPr>
          <p:cNvPr id="203778" name="Text Box 2"/>
          <p:cNvSpPr txBox="1">
            <a:spLocks noChangeArrowheads="1"/>
          </p:cNvSpPr>
          <p:nvPr/>
        </p:nvSpPr>
        <p:spPr bwMode="auto">
          <a:xfrm>
            <a:off x="457200" y="1600200"/>
            <a:ext cx="8229600" cy="40925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&lt;link rel="stylesheet" type="text/css"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href="main.css"/&gt;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Then create a file main.css with a simple test rule such as: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h1 {color: blue}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main.css is just an example filename, any file name will do.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Try it out!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active web sites</a:t>
            </a:r>
          </a:p>
        </p:txBody>
      </p:sp>
      <p:sp>
        <p:nvSpPr>
          <p:cNvPr id="16386" name="Text Box 2"/>
          <p:cNvSpPr txBox="1">
            <a:spLocks noChangeArrowheads="1"/>
          </p:cNvSpPr>
          <p:nvPr/>
        </p:nvSpPr>
        <p:spPr bwMode="auto">
          <a:xfrm>
            <a:off x="457200" y="1181100"/>
            <a:ext cx="8229600" cy="52959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Can be as simple as write </a:t>
            </a:r>
            <a:r>
              <a:rPr lang="en-GB" sz="3200" dirty="0" smtClean="0">
                <a:solidFill>
                  <a:srgbClr val="FFFFFF"/>
                </a:solidFill>
              </a:rPr>
              <a:t>“Good morning” </a:t>
            </a:r>
            <a:r>
              <a:rPr lang="en-GB" sz="3200" dirty="0">
                <a:solidFill>
                  <a:srgbClr val="FFFFFF"/>
                </a:solidFill>
              </a:rPr>
              <a:t>in the morning.</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Or change the contents as a result of mouse movements.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But typically, deals with a scenario where: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fill in a form</a:t>
            </a:r>
            <a:r>
              <a:rPr lang="en-US"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submit the form.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Web server return a page that is specific to the request of the user.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in-element style</a:t>
            </a:r>
          </a:p>
        </p:txBody>
      </p:sp>
      <p:sp>
        <p:nvSpPr>
          <p:cNvPr id="204802" name="Text Box 2"/>
          <p:cNvSpPr txBox="1">
            <a:spLocks noChangeArrowheads="1"/>
          </p:cNvSpPr>
          <p:nvPr/>
        </p:nvSpPr>
        <p:spPr bwMode="auto">
          <a:xfrm>
            <a:off x="457200" y="1600200"/>
            <a:ext cx="8229600" cy="4622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style= attribute to any element that admits the core attributes as in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style="</a:t>
            </a:r>
            <a:r>
              <a:rPr lang="en-US" sz="2800" i="1">
                <a:solidFill>
                  <a:srgbClr val="FFFFFF"/>
                </a:solidFill>
              </a:rPr>
              <a:t>style</a:t>
            </a:r>
            <a:r>
              <a:rPr lang="en-US" sz="2800">
                <a:solidFill>
                  <a:srgbClr val="FFFFFF"/>
                </a:solidFill>
              </a:rPr>
              <a:t>"&gt; .. &lt;</a:t>
            </a:r>
            <a:r>
              <a:rPr lang="en-US" sz="2800" i="1">
                <a:solidFill>
                  <a:srgbClr val="FFFFFF"/>
                </a:solidFill>
              </a:rPr>
              <a:t>element</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style</a:t>
            </a:r>
            <a:r>
              <a:rPr lang="en-US" sz="2800">
                <a:solidFill>
                  <a:srgbClr val="FFFFFF"/>
                </a:solidFill>
              </a:rPr>
              <a:t> is a style</a:t>
            </a:r>
            <a:r>
              <a:rPr lang="en-US" sz="2800" i="1">
                <a:solidFill>
                  <a:srgbClr val="FFFFFF"/>
                </a:solidFill>
              </a:rPr>
              <a:t> </a:t>
            </a:r>
            <a:r>
              <a:rPr lang="en-US" sz="2800">
                <a:solidFill>
                  <a:srgbClr val="FFFFFF"/>
                </a:solidFill>
              </a:rPr>
              <a:t>sheet. There is no selector.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&lt;h1 style="color: blue"&gt;I am so blue&lt;/h1&gt;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a declaration only takes effect for the element concerned.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do not recommend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level style</a:t>
            </a:r>
          </a:p>
        </p:txBody>
      </p:sp>
      <p:sp>
        <p:nvSpPr>
          <p:cNvPr id="2058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&lt;style&gt; element as child of the &lt;head&gt;. The style sheet is the contents of &lt;style&gt;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&lt;style type="text/css"&gt; </a:t>
            </a:r>
            <a:r>
              <a:rPr lang="en-US" sz="2800" i="1">
                <a:solidFill>
                  <a:srgbClr val="FFFFFF"/>
                </a:solidFill>
              </a:rPr>
              <a:t>stylesheet </a:t>
            </a:r>
            <a:r>
              <a:rPr lang="en-US" sz="2800">
                <a:solidFill>
                  <a:srgbClr val="FFFFFF"/>
                </a:solidFill>
              </a:rPr>
              <a:t>&lt;/style&gt;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&lt;style&gt; takes the core attributes (why?)‏</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requires the type= attribute. Set it to "text/css".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takes the media= attribute for the intended media. This attribute allows you to set write different styles for different media. To be seen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an external style sheet</a:t>
            </a:r>
          </a:p>
        </p:txBody>
      </p:sp>
      <p:sp>
        <p:nvSpPr>
          <p:cNvPr id="206850" name="Text Box 2"/>
          <p:cNvSpPr txBox="1">
            <a:spLocks noChangeArrowheads="1"/>
          </p:cNvSpPr>
          <p:nvPr/>
        </p:nvSpPr>
        <p:spPr bwMode="auto">
          <a:xfrm>
            <a:off x="457200" y="1439863"/>
            <a:ext cx="8229600" cy="3973512"/>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style sheet file for all the pages in your site, by adding to every pages something like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a:t>
            </a:r>
            <a:r>
              <a:rPr lang="en-US" sz="2800" i="1">
                <a:solidFill>
                  <a:srgbClr val="FFFFFF"/>
                </a:solidFill>
              </a:rPr>
              <a:t>URI</a:t>
            </a:r>
            <a:r>
              <a:rPr lang="en-US" sz="2800">
                <a:solidFill>
                  <a:srgbClr val="FFFFFF"/>
                </a:solidFill>
              </a:rPr>
              <a:t>"/&gt;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URI </a:t>
            </a:r>
            <a:r>
              <a:rPr lang="en-US" sz="2800">
                <a:solidFill>
                  <a:srgbClr val="FFFFFF"/>
                </a:solidFill>
              </a:rPr>
              <a:t>is a URI where the style sheet is to be downloaded from. On wotan, this can just be the file name.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type= and href= are required attributes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really external stylesheet</a:t>
            </a:r>
          </a:p>
        </p:txBody>
      </p:sp>
      <p:sp>
        <p:nvSpPr>
          <p:cNvPr id="207874" name="Text Box 2"/>
          <p:cNvSpPr txBox="1">
            <a:spLocks noChangeArrowheads="1"/>
          </p:cNvSpPr>
          <p:nvPr/>
        </p:nvSpPr>
        <p:spPr bwMode="auto">
          <a:xfrm>
            <a:off x="457200" y="1600200"/>
            <a:ext cx="8224838" cy="48768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Yes, you can use style sheets from some other web site.  For example, at http://openlib.org/home/krichel/krichel.css, there lives Thomas’ style sheet.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it in your code as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 http://openlib.org/home/krichel/krichel.css"/&gt;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alternate stylesheet</a:t>
            </a:r>
          </a:p>
        </p:txBody>
      </p:sp>
      <p:sp>
        <p:nvSpPr>
          <p:cNvPr id="208898" name="Text Box 2"/>
          <p:cNvSpPr txBox="1">
            <a:spLocks noChangeArrowheads="1"/>
          </p:cNvSpPr>
          <p:nvPr/>
        </p:nvSpPr>
        <p:spPr bwMode="auto">
          <a:xfrm>
            <a:off x="228600" y="1295400"/>
            <a:ext cx="8610600" cy="53340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give a page several style sheets and let the user choose which one to choose. Example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title="default"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href="main.css" /&gt;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rel="alternate stylesheet" title="funky"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href="funky.css" /&gt;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one with no "alternate" will be shown by default. Others have to be selected. title= is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comments in the style sheet</a:t>
            </a:r>
          </a:p>
        </p:txBody>
      </p:sp>
      <p:sp>
        <p:nvSpPr>
          <p:cNvPr id="212994" name="Text Box 2"/>
          <p:cNvSpPr txBox="1">
            <a:spLocks noChangeArrowheads="1"/>
          </p:cNvSpPr>
          <p:nvPr/>
        </p:nvSpPr>
        <p:spPr bwMode="auto">
          <a:xfrm>
            <a:off x="457200" y="1295400"/>
            <a:ext cx="8229600" cy="48307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add comments in the style sheet by enclosing the comment between /* and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comment syntax comes from the C programming language.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technique is especially useful if you want to remove code from your style sheet temporarily.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known as “commenting out”. Recall that in XML, it's done with &lt;!-- and --&gt;.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some selectors</a:t>
            </a:r>
          </a:p>
        </p:txBody>
      </p:sp>
      <p:sp>
        <p:nvSpPr>
          <p:cNvPr id="214018" name="Text Box 2"/>
          <p:cNvSpPr txBox="1">
            <a:spLocks noChangeArrowheads="1"/>
          </p:cNvSpPr>
          <p:nvPr/>
        </p:nvSpPr>
        <p:spPr bwMode="auto">
          <a:xfrm>
            <a:off x="457200" y="1219200"/>
            <a:ext cx="8229600" cy="5384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Selectors select elements. They don’t select any other XML nodes.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most elementary selector is the name of an HTML element, e.g.</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h1 {text-align: center;}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will center all &lt;h1&gt; element contents.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are looking at two more selector types now.</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id selectors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class selectors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look at even more selectors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id selectors</a:t>
            </a:r>
          </a:p>
        </p:txBody>
      </p:sp>
      <p:sp>
        <p:nvSpPr>
          <p:cNvPr id="215042" name="Text Box 2"/>
          <p:cNvSpPr txBox="1">
            <a:spLocks noChangeArrowheads="1"/>
          </p:cNvSpPr>
          <p:nvPr/>
        </p:nvSpPr>
        <p:spPr bwMode="auto">
          <a:xfrm>
            <a:off x="457200" y="1143000"/>
            <a:ext cx="8153400" cy="49926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standard way to style up a single element is to use its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#id</a:t>
            </a:r>
            <a:r>
              <a:rPr lang="en-US" sz="2800">
                <a:solidFill>
                  <a:srgbClr val="FFFFFF"/>
                </a:solidFill>
              </a:rPr>
              <a:t>  { </a:t>
            </a:r>
            <a:r>
              <a:rPr lang="en-US" sz="2800" i="1">
                <a:solidFill>
                  <a:srgbClr val="FFFFFF"/>
                </a:solidFill>
              </a:rPr>
              <a:t>property</a:t>
            </a:r>
            <a:r>
              <a:rPr lang="en-US" sz="2800">
                <a:solidFill>
                  <a:srgbClr val="FFFFFF"/>
                </a:solidFill>
              </a:rPr>
              <a:t>: </a:t>
            </a:r>
            <a:r>
              <a:rPr lang="en-US" sz="2800" i="1">
                <a:solidFill>
                  <a:srgbClr val="FFFFFF"/>
                </a:solidFill>
              </a:rPr>
              <a:t>value</a:t>
            </a:r>
            <a:r>
              <a:rPr lang="en-US" sz="2800">
                <a:solidFill>
                  <a:srgbClr val="FFFFFF"/>
                </a:solidFill>
              </a:rPr>
              <a:t>;</a:t>
            </a:r>
            <a:r>
              <a:rPr lang="en-US" sz="2800" i="1">
                <a:solidFill>
                  <a:srgbClr val="FFFFFF"/>
                </a:solidFill>
              </a:rPr>
              <a:t>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the element with the identifier id= attribute set to </a:t>
            </a:r>
            <a:r>
              <a:rPr lang="en-US" sz="2800" i="1">
                <a:solidFill>
                  <a:srgbClr val="FFFFFF"/>
                </a:solidFill>
              </a:rPr>
              <a:t>id.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#validator {display: none;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identify an individual element </a:t>
            </a:r>
            <a:r>
              <a:rPr lang="en-US" sz="2800" i="1">
                <a:solidFill>
                  <a:srgbClr val="FFFFFF"/>
                </a:solidFill>
              </a:rPr>
              <a:t>element </a:t>
            </a:r>
            <a:r>
              <a:rPr lang="en-US" sz="2800">
                <a:solidFill>
                  <a:srgbClr val="FFFFFF"/>
                </a:solidFill>
              </a:rPr>
              <a:t>by giving it an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id="</a:t>
            </a:r>
            <a:r>
              <a:rPr lang="en-US" sz="2800" i="1">
                <a:solidFill>
                  <a:srgbClr val="FFFFFF"/>
                </a:solidFill>
              </a:rPr>
              <a:t>id</a:t>
            </a:r>
            <a:r>
              <a:rPr lang="en-US" sz="2800">
                <a:solidFill>
                  <a:srgbClr val="FFFFFF"/>
                </a:solidFill>
              </a:rPr>
              <a:t>"&gt;   ...   &lt;/</a:t>
            </a:r>
            <a:r>
              <a:rPr lang="en-US" sz="2800" i="1">
                <a:solidFill>
                  <a:srgbClr val="FFFFFF"/>
                </a:solidFill>
              </a:rPr>
              <a:t>element&gt;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 selectors</a:t>
            </a:r>
          </a:p>
        </p:txBody>
      </p:sp>
      <p:sp>
        <p:nvSpPr>
          <p:cNvPr id="216066" name="Text Box 2"/>
          <p:cNvSpPr txBox="1">
            <a:spLocks noChangeArrowheads="1"/>
          </p:cNvSpPr>
          <p:nvPr/>
        </p:nvSpPr>
        <p:spPr bwMode="auto">
          <a:xfrm>
            <a:off x="457200" y="1295400"/>
            <a:ext cx="8229600" cy="53355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is the standard way to style up a class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.class</a:t>
            </a:r>
            <a:r>
              <a:rPr lang="en-US" sz="2800">
                <a:solidFill>
                  <a:srgbClr val="FFFFFF"/>
                </a:solidFill>
              </a:rPr>
              <a:t>  { </a:t>
            </a:r>
            <a:r>
              <a:rPr lang="en-US" sz="2800" i="1">
                <a:solidFill>
                  <a:srgbClr val="FFFFFF"/>
                </a:solidFill>
              </a:rPr>
              <a:t>property1</a:t>
            </a:r>
            <a:r>
              <a:rPr lang="en-US" sz="2800">
                <a:solidFill>
                  <a:srgbClr val="FFFFFF"/>
                </a:solidFill>
              </a:rPr>
              <a:t>: </a:t>
            </a:r>
            <a:r>
              <a:rPr lang="en-US" sz="2800" i="1">
                <a:solidFill>
                  <a:srgbClr val="FFFFFF"/>
                </a:solidFill>
              </a:rPr>
              <a:t>value1</a:t>
            </a:r>
            <a:r>
              <a:rPr lang="en-US" sz="2800">
                <a:solidFill>
                  <a:srgbClr val="FFFFFF"/>
                </a:solidFill>
              </a:rPr>
              <a:t>; </a:t>
            </a:r>
            <a:r>
              <a:rPr lang="en-US" sz="2800" i="1">
                <a:solidFill>
                  <a:srgbClr val="FFFFFF"/>
                </a:solidFill>
              </a:rPr>
              <a:t>property2</a:t>
            </a:r>
            <a:r>
              <a:rPr lang="en-US" sz="2800">
                <a:solidFill>
                  <a:srgbClr val="FFFFFF"/>
                </a:solidFill>
              </a:rPr>
              <a:t>: </a:t>
            </a:r>
            <a:r>
              <a:rPr lang="en-US" sz="2800" i="1">
                <a:solidFill>
                  <a:srgbClr val="FFFFFF"/>
                </a:solidFill>
              </a:rPr>
              <a:t>value2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any element in the class </a:t>
            </a:r>
            <a:r>
              <a:rPr lang="en-US" sz="2800" i="1">
                <a:solidFill>
                  <a:srgbClr val="FFFFFF"/>
                </a:solidFill>
              </a:rPr>
              <a:t>class.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say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class="</a:t>
            </a:r>
            <a:r>
              <a:rPr lang="en-US" sz="2800" i="1">
                <a:solidFill>
                  <a:srgbClr val="FFFFFF"/>
                </a:solidFill>
              </a:rPr>
              <a:t>class</a:t>
            </a:r>
            <a:r>
              <a:rPr lang="en-US" sz="2800">
                <a:solidFill>
                  <a:srgbClr val="FFFFFF"/>
                </a:solidFill>
              </a:rPr>
              <a:t>"&gt;   ...   &lt;/</a:t>
            </a:r>
            <a:r>
              <a:rPr lang="en-US" sz="2800" i="1">
                <a:solidFill>
                  <a:srgbClr val="FFFFFF"/>
                </a:solidFill>
              </a:rPr>
              <a:t>element&gt;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to place the element </a:t>
            </a:r>
            <a:r>
              <a:rPr lang="en-US" sz="2800" i="1">
                <a:solidFill>
                  <a:srgbClr val="FFFFFF"/>
                </a:solidFill>
              </a:rPr>
              <a:t>element </a:t>
            </a:r>
            <a:r>
              <a:rPr lang="en-US" sz="2800">
                <a:solidFill>
                  <a:srgbClr val="FFFFFF"/>
                </a:solidFill>
              </a:rPr>
              <a:t>into the class </a:t>
            </a:r>
            <a:r>
              <a:rPr lang="en-US" sz="2800" i="1">
                <a:solidFill>
                  <a:srgbClr val="FFFFFF"/>
                </a:solidFill>
              </a:rPr>
              <a:t>class. </a:t>
            </a:r>
            <a:r>
              <a:rPr lang="en-US" sz="2800">
                <a:solidFill>
                  <a:srgbClr val="FFFFFF"/>
                </a:solidFill>
              </a:rPr>
              <a:t>Note that you can place an element into several classes. Use blanks to separate the different class names.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validating CSS</a:t>
            </a:r>
          </a:p>
        </p:txBody>
      </p:sp>
      <p:sp>
        <p:nvSpPr>
          <p:cNvPr id="2181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is at http://jigsaw.w3.org/css-validator/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Check your style sheet there when you wonder why the damn thing does not work.</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Note that checking the style sheet will not be part of the assessment of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LIS651</a:t>
            </a:r>
          </a:p>
        </p:txBody>
      </p:sp>
      <p:sp>
        <p:nvSpPr>
          <p:cNvPr id="17410" name="Text Box 2"/>
          <p:cNvSpPr txBox="1">
            <a:spLocks noChangeArrowheads="1"/>
          </p:cNvSpPr>
          <p:nvPr/>
        </p:nvSpPr>
        <p:spPr bwMode="auto">
          <a:xfrm>
            <a:off x="457200" y="1295400"/>
            <a:ext cx="8305800" cy="52578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a language called PHP, that is widely used to generate such web sites.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introduced to </a:t>
            </a:r>
            <a:r>
              <a:rPr lang="en-US" sz="2400" dirty="0">
                <a:solidFill>
                  <a:srgbClr val="FFFFFF"/>
                </a:solidFill>
              </a:rPr>
              <a:t>procedural </a:t>
            </a:r>
            <a:r>
              <a:rPr lang="ru-RU" sz="2400" dirty="0">
                <a:solidFill>
                  <a:srgbClr val="FFFFFF"/>
                </a:solidFill>
              </a:rPr>
              <a:t>computer</a:t>
            </a:r>
            <a:r>
              <a:rPr lang="en-US" sz="2400" dirty="0">
                <a:solidFill>
                  <a:srgbClr val="FFFFFF"/>
                </a:solidFill>
              </a:rPr>
              <a:t> </a:t>
            </a:r>
            <a:r>
              <a:rPr lang="ru-RU" sz="2400" dirty="0">
                <a:solidFill>
                  <a:srgbClr val="FFFFFF"/>
                </a:solidFill>
              </a:rPr>
              <a:t>programming.</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train analytical thinking.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databases to store and retrieve information</a:t>
            </a:r>
            <a:r>
              <a:rPr lang="ru-RU" sz="28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think about the structure of information.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Less material than LIS650, but more difficult</a:t>
            </a:r>
            <a:r>
              <a:rPr lang="ru-RU" sz="2800" dirty="0" smtClean="0">
                <a:solidFill>
                  <a:srgbClr val="FFFFFF"/>
                </a:solidFill>
              </a:rPr>
              <a:t>.</a:t>
            </a:r>
            <a:endParaRPr lang="en-US" sz="2800" dirty="0" smtClean="0">
              <a:solidFill>
                <a:srgbClr val="FFFFFF"/>
              </a:solidFill>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http://wotan.liu.edu/home/krichel/courses/lis561.html has historic editions.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colors</a:t>
            </a:r>
          </a:p>
        </p:txBody>
      </p:sp>
      <p:sp>
        <p:nvSpPr>
          <p:cNvPr id="219138"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They follow the RGB color model.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Expressed as three hex numbers 00 to 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 pound sign is written first, then follow the hex numbers.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Example:      a </a:t>
            </a:r>
            <a:r>
              <a:rPr lang="en-US" sz="2800" dirty="0">
                <a:solidFill>
                  <a:srgbClr val="FFFFFF"/>
                </a:solidFill>
              </a:rPr>
              <a:t>{background-color: #270F10}</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t>
            </a:r>
            <a:r>
              <a:rPr lang="en-US" sz="2800" dirty="0" smtClean="0">
                <a:solidFill>
                  <a:srgbClr val="FFFFFF"/>
                </a:solidFill>
              </a:rPr>
              <a:t>are </a:t>
            </a:r>
            <a:r>
              <a:rPr lang="en-US" sz="2800" dirty="0">
                <a:solidFill>
                  <a:srgbClr val="FFFFFF"/>
                </a:solidFill>
              </a:rPr>
              <a:t>color charts on the Web, for example at http://</a:t>
            </a:r>
            <a:r>
              <a:rPr lang="en-US" sz="2800" dirty="0" smtClean="0">
                <a:solidFill>
                  <a:srgbClr val="FFFFFF"/>
                </a:solidFill>
              </a:rPr>
              <a:t>www.webmonkey.com/reference/color_codes/</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 names</a:t>
            </a:r>
          </a:p>
        </p:txBody>
      </p:sp>
      <p:sp>
        <p:nvSpPr>
          <p:cNvPr id="2201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following standard color names are defined</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Black 	= #000000		</a:t>
            </a:r>
            <a:r>
              <a:rPr lang="en-US" sz="2400" dirty="0" smtClean="0">
                <a:solidFill>
                  <a:srgbClr val="FFFFFF"/>
                </a:solidFill>
              </a:rPr>
              <a:t>Green  = </a:t>
            </a:r>
            <a:r>
              <a:rPr lang="en-US" sz="2400" dirty="0">
                <a:solidFill>
                  <a:srgbClr val="FFFFFF"/>
                </a:solidFill>
              </a:rPr>
              <a:t>#00FF00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Silver 	= #C0C0C0 	</a:t>
            </a:r>
            <a:r>
              <a:rPr lang="en-US" sz="2400" dirty="0" smtClean="0">
                <a:solidFill>
                  <a:srgbClr val="FFFFFF"/>
                </a:solidFill>
              </a:rPr>
              <a:t>Lime    = </a:t>
            </a:r>
            <a:r>
              <a:rPr lang="en-US" sz="2400" dirty="0">
                <a:solidFill>
                  <a:srgbClr val="FFFFFF"/>
                </a:solidFill>
              </a:rPr>
              <a:t>#008000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Gray	</a:t>
            </a:r>
            <a:r>
              <a:rPr lang="en-US" sz="2400" dirty="0" smtClean="0">
                <a:solidFill>
                  <a:srgbClr val="FFFFFF"/>
                </a:solidFill>
              </a:rPr>
              <a:t>       = </a:t>
            </a:r>
            <a:r>
              <a:rPr lang="en-US" sz="2400" dirty="0">
                <a:solidFill>
                  <a:srgbClr val="FFFFFF"/>
                </a:solidFill>
              </a:rPr>
              <a:t>#808080 	</a:t>
            </a:r>
            <a:r>
              <a:rPr lang="en-US" sz="2400" dirty="0" smtClean="0">
                <a:solidFill>
                  <a:srgbClr val="FFFFFF"/>
                </a:solidFill>
              </a:rPr>
              <a:t>Olive  </a:t>
            </a:r>
            <a:r>
              <a:rPr lang="en-US" sz="2400" dirty="0">
                <a:solidFill>
                  <a:srgbClr val="FFFFFF"/>
                </a:solidFill>
              </a:rPr>
              <a:t> </a:t>
            </a:r>
            <a:r>
              <a:rPr lang="en-US" sz="2400" dirty="0" smtClean="0">
                <a:solidFill>
                  <a:srgbClr val="FFFFFF"/>
                </a:solidFill>
              </a:rPr>
              <a:t>= </a:t>
            </a:r>
            <a:r>
              <a:rPr lang="en-US" sz="2400" dirty="0">
                <a:solidFill>
                  <a:srgbClr val="FFFFFF"/>
                </a:solidFill>
              </a:rPr>
              <a:t>#808000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White    </a:t>
            </a:r>
            <a:r>
              <a:rPr lang="en-US" sz="2400" dirty="0" smtClean="0">
                <a:solidFill>
                  <a:srgbClr val="FFFFFF"/>
                </a:solidFill>
              </a:rPr>
              <a:t> = </a:t>
            </a:r>
            <a:r>
              <a:rPr lang="en-US" sz="2400" dirty="0">
                <a:solidFill>
                  <a:srgbClr val="FFFFFF"/>
                </a:solidFill>
              </a:rPr>
              <a:t>#FFFFFF 		Yellow	= #FFFF00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Maroon	= #800000 		Navy  	= #000080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Red		= #FF0000		Blue	= #0000FF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Purple	= #800080		Teal	= #008080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Fuchsia	= #FF00FF	 	Aqua	= #00FFFF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Other names may be supported by individual browsers.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numbers</a:t>
            </a:r>
          </a:p>
        </p:txBody>
      </p:sp>
      <p:sp>
        <p:nvSpPr>
          <p:cNvPr id="22118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Numbers like 1.2, -3 etc are often valid values.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Percentages are numbers followed by the % sign. Most of the time percentages mean take a percent of the value of something else. What that else is depends on the property.</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381000" y="228600"/>
            <a:ext cx="8229600" cy="76358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lengths </a:t>
            </a:r>
          </a:p>
        </p:txBody>
      </p:sp>
      <p:sp>
        <p:nvSpPr>
          <p:cNvPr id="222210" name="Text Box 2"/>
          <p:cNvSpPr txBox="1">
            <a:spLocks noChangeArrowheads="1"/>
          </p:cNvSpPr>
          <p:nvPr/>
        </p:nvSpPr>
        <p:spPr bwMode="auto">
          <a:xfrm>
            <a:off x="457200" y="990600"/>
            <a:ext cx="8382000" cy="4806950"/>
          </a:xfrm>
          <a:prstGeom prst="rect">
            <a:avLst/>
          </a:prstGeom>
          <a:noFill/>
          <a:ln w="9525">
            <a:noFill/>
            <a:round/>
            <a:headEnd/>
            <a:tailEnd/>
          </a:ln>
          <a:effectLst/>
        </p:spPr>
        <p:txBody>
          <a:bodyPr lIns="90000" tIns="46800" rIns="90000" bIns="46800"/>
          <a:lstStyle/>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 </a:t>
            </a:r>
            <a:r>
              <a:rPr lang="en-US" sz="2800" dirty="0">
                <a:solidFill>
                  <a:srgbClr val="FFFFFF"/>
                </a:solidFill>
              </a:rPr>
              <a:t>relatively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em</a:t>
            </a:r>
            <a:r>
              <a:rPr lang="en-US" sz="2400" dirty="0">
                <a:solidFill>
                  <a:srgbClr val="FFFFFF"/>
                </a:solidFill>
              </a:rPr>
              <a:t>: </a:t>
            </a:r>
            <a:r>
              <a:rPr lang="en-US" sz="2400" dirty="0" smtClean="0">
                <a:solidFill>
                  <a:srgbClr val="FFFFFF"/>
                </a:solidFill>
              </a:rPr>
              <a:t>  the </a:t>
            </a:r>
            <a:r>
              <a:rPr lang="en-US" sz="2400" dirty="0">
                <a:solidFill>
                  <a:srgbClr val="FFFFFF"/>
                </a:solidFill>
              </a:rPr>
              <a:t>{font-size} of the relevant font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ex:	the {x-height} of the relevant font, often 1/2 </a:t>
            </a:r>
            <a:r>
              <a:rPr lang="en-US" sz="2400" dirty="0" err="1">
                <a:solidFill>
                  <a:srgbClr val="FFFFFF"/>
                </a:solidFill>
              </a:rPr>
              <a:t>em</a:t>
            </a:r>
            <a:endParaRPr lang="en-US" sz="2400" dirty="0">
              <a:solidFill>
                <a:srgbClr val="FFFFFF"/>
              </a:solidFill>
            </a:endParaRP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px</a:t>
            </a:r>
            <a:r>
              <a:rPr lang="en-US" sz="2400" dirty="0">
                <a:solidFill>
                  <a:srgbClr val="FFFFFF"/>
                </a:solidFill>
              </a:rPr>
              <a:t>: 	pixels, relative to the viewing device</a:t>
            </a:r>
          </a:p>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absolutely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inches, one inch is equal to 2.54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cm: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mm: millimeters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pt: 	points, one point is equal to 1/72th of an inch</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pc: 	picas, one pica is equal to 12 points</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keywords</a:t>
            </a:r>
          </a:p>
        </p:txBody>
      </p:sp>
      <p:sp>
        <p:nvSpPr>
          <p:cNvPr id="2232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Keywords are just written as words. Sometimes several keyword can be given, then they are usually separated by a comma.</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property accept some keyword values, I will just list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uri values</a:t>
            </a:r>
          </a:p>
        </p:txBody>
      </p:sp>
      <p:sp>
        <p:nvSpPr>
          <p:cNvPr id="2242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URI values give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 URI value is written in a styles sheet as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'url( </a:t>
            </a:r>
            <a:r>
              <a:rPr lang="en-US" sz="2800" i="1">
                <a:solidFill>
                  <a:srgbClr val="FFFFFF"/>
                </a:solidFill>
              </a:rPr>
              <a:t>uri </a:t>
            </a:r>
            <a:r>
              <a:rPr lang="en-US" sz="2800">
                <a:solidFill>
                  <a:srgbClr val="FFFFFF"/>
                </a:solidFill>
              </a:rPr>
              <a:t>)' where </a:t>
            </a:r>
            <a:r>
              <a:rPr lang="en-US" sz="2800" i="1">
                <a:solidFill>
                  <a:srgbClr val="FFFFFF"/>
                </a:solidFill>
              </a:rPr>
              <a:t>uri </a:t>
            </a:r>
            <a:r>
              <a:rPr lang="en-US" sz="2800">
                <a:solidFill>
                  <a:srgbClr val="FFFFFF"/>
                </a:solidFill>
              </a:rPr>
              <a:t>is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surround your URI with option single or double quotes as well as with whitespace.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you have to use url(…) and not uri(…).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inheritance</a:t>
            </a:r>
          </a:p>
        </p:txBody>
      </p:sp>
      <p:sp>
        <p:nvSpPr>
          <p:cNvPr id="225282" name="Text Box 2"/>
          <p:cNvSpPr txBox="1">
            <a:spLocks noChangeArrowheads="1"/>
          </p:cNvSpPr>
          <p:nvPr/>
        </p:nvSpPr>
        <p:spPr bwMode="auto">
          <a:xfrm>
            <a:off x="457200" y="1295400"/>
            <a:ext cx="8226425" cy="504825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Inheritance is a general principle of properties in 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properties are said to “inherit”. This means that the property value set for an element transmits itself as a default value to the element’s children.</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properties attach only to elements!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‘inherit’</a:t>
            </a:r>
          </a:p>
        </p:txBody>
      </p:sp>
      <p:sp>
        <p:nvSpPr>
          <p:cNvPr id="226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value ‘inherit’ instructs the style sheet to use the value set on the parent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{color: }  </a:t>
            </a:r>
          </a:p>
        </p:txBody>
      </p:sp>
      <p:sp>
        <p:nvSpPr>
          <p:cNvPr id="227330" name="Text Box 2"/>
          <p:cNvSpPr txBox="1">
            <a:spLocks noChangeArrowheads="1"/>
          </p:cNvSpPr>
          <p:nvPr/>
        </p:nvSpPr>
        <p:spPr bwMode="auto">
          <a:xfrm>
            <a:off x="457200" y="1600200"/>
            <a:ext cx="8229600" cy="45370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{color: } sets the foreground color of an element. It takes color values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set by the browser.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property value is inherited. It means that the {color: } of an element is the {color: } of a parent element, unless you specify something else.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{background-color: }</a:t>
            </a:r>
          </a:p>
        </p:txBody>
      </p:sp>
      <p:sp>
        <p:nvSpPr>
          <p:cNvPr id="22835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sets the color of the background</a:t>
            </a:r>
            <a:r>
              <a:rPr lang="en-US" sz="2800" dirty="0" smtClean="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The property takes color values, </a:t>
            </a:r>
            <a:r>
              <a:rPr lang="en-US" sz="2800" dirty="0">
                <a:solidFill>
                  <a:srgbClr val="FFFFFF"/>
                </a:solidFill>
              </a:rPr>
              <a:t>‘inherit’ or ‘transparent’.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‘transparent’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does </a:t>
            </a:r>
            <a:r>
              <a:rPr lang="en-US" sz="2800" dirty="0" smtClean="0">
                <a:solidFill>
                  <a:srgbClr val="FFFFFF"/>
                </a:solidFill>
              </a:rPr>
              <a:t>*not* </a:t>
            </a:r>
            <a:r>
              <a:rPr lang="en-US" sz="2800" dirty="0">
                <a:solidFill>
                  <a:srgbClr val="FFFFFF"/>
                </a:solidFill>
              </a:rPr>
              <a:t>inherit</a:t>
            </a: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 and foreground</a:t>
            </a:r>
          </a:p>
        </p:txBody>
      </p:sp>
      <p:sp>
        <p:nvSpPr>
          <p:cNvPr id="2293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set the foreground, it is recommended to set the background as well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background-color:  #0A0A0A;}</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avoids a problem when a user has set the foreground color as the default background color of her browser.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{background-image: }</a:t>
            </a:r>
          </a:p>
        </p:txBody>
      </p:sp>
      <p:sp>
        <p:nvSpPr>
          <p:cNvPr id="230402" name="Text Box 2"/>
          <p:cNvSpPr txBox="1">
            <a:spLocks noChangeArrowheads="1"/>
          </p:cNvSpPr>
          <p:nvPr/>
        </p:nvSpPr>
        <p:spPr bwMode="auto">
          <a:xfrm>
            <a:off x="457200" y="1219200"/>
            <a:ext cx="8226425" cy="52578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a:t>
            </a:r>
            <a:r>
              <a:rPr lang="en-US" sz="2800" dirty="0" err="1">
                <a:solidFill>
                  <a:srgbClr val="FFFFFF"/>
                </a:solidFill>
              </a:rPr>
              <a:t>url</a:t>
            </a:r>
            <a:r>
              <a:rPr lang="en-US" sz="2800" dirty="0">
                <a:solidFill>
                  <a:srgbClr val="FFFFFF"/>
                </a:solidFill>
              </a:rPr>
              <a:t>(</a:t>
            </a:r>
            <a:r>
              <a:rPr lang="en-US" sz="2800" i="1" dirty="0">
                <a:solidFill>
                  <a:srgbClr val="FFFFFF"/>
                </a:solidFill>
              </a:rPr>
              <a:t>URL</a:t>
            </a:r>
            <a:r>
              <a:rPr lang="en-US" sz="2800" dirty="0">
                <a:solidFill>
                  <a:srgbClr val="FFFFFF"/>
                </a:solidFill>
              </a:rPr>
              <a:t>) } uses a picture found  at a URL </a:t>
            </a:r>
            <a:r>
              <a:rPr lang="en-US" sz="2800" i="1" dirty="0" err="1">
                <a:solidFill>
                  <a:srgbClr val="FFFFFF"/>
                </a:solidFill>
              </a:rPr>
              <a:t>URL</a:t>
            </a:r>
            <a:r>
              <a:rPr lang="en-US" sz="2800" dirty="0">
                <a:solidFill>
                  <a:srgbClr val="FFFFFF"/>
                </a:solidFill>
              </a:rPr>
              <a:t>.</a:t>
            </a:r>
            <a:r>
              <a:rPr lang="en-US" sz="2800" i="1" dirty="0">
                <a:solidFill>
                  <a:srgbClr val="FFFFFF"/>
                </a:solidFill>
              </a:rPr>
              <a:t> </a:t>
            </a:r>
            <a:r>
              <a:rPr lang="en-US" sz="2800" dirty="0">
                <a:solidFill>
                  <a:srgbClr val="FFFFFF"/>
                </a:solidFill>
              </a:rPr>
              <a:t>This will place the picture into the background of the element to which the property is attached. Example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body {background-image: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r>
              <a:rPr lang="en-US" sz="2800" dirty="0" err="1">
                <a:solidFill>
                  <a:srgbClr val="FFFFFF"/>
                </a:solidFill>
              </a:rPr>
              <a:t>url</a:t>
            </a:r>
            <a:r>
              <a:rPr lang="en-US" sz="2800" dirty="0">
                <a:solidFill>
                  <a:srgbClr val="FFFFFF"/>
                </a:solidFill>
              </a:rPr>
              <a:t>(http://openlib.org/home/krichel/ToK.gif);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may also be given the values ‘none’ or ‘inherit’. ‘none’ is the initial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does not inherit.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{background-repeat: } </a:t>
            </a:r>
          </a:p>
        </p:txBody>
      </p:sp>
      <p:sp>
        <p:nvSpPr>
          <p:cNvPr id="23142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{background-repeat: } can take the values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a:t>
            </a:r>
            <a:r>
              <a:rPr lang="en-US" sz="2400" dirty="0">
                <a:solidFill>
                  <a:srgbClr val="FFFFFF"/>
                </a:solidFill>
              </a:rPr>
              <a:t>repeat’ (initial value)‏</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‘repeat-x’, </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‘repeat-y’</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‘no-repeat’</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r>
              <a:rPr lang="en-US" dirty="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does not inherit. In fact, no background property inherits.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2450"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{background-position: } property places the background image.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When there is repetition, it places the lead image, which is the first one placed.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takes two values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first one is for horizontal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second value is for vertical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3474"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values '0% 0%'  to '100% 100%'</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a:t>
            </a:r>
            <a:r>
              <a:rPr lang="en-US" sz="2800" i="1" dirty="0">
                <a:solidFill>
                  <a:srgbClr val="FFFFFF"/>
                </a:solidFill>
              </a:rPr>
              <a:t>length </a:t>
            </a:r>
            <a:r>
              <a:rPr lang="en-US" sz="2800" i="1" dirty="0" err="1">
                <a:solidFill>
                  <a:srgbClr val="FFFFFF"/>
                </a:solidFill>
              </a:rPr>
              <a:t>length</a:t>
            </a:r>
            <a:r>
              <a:rPr lang="en-US" sz="2800" dirty="0">
                <a:solidFill>
                  <a:srgbClr val="FFFFFF"/>
                </a:solidFill>
              </a:rPr>
              <a:t>' to put length of offset from left top</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‘left’, ‘right’, ‘center’ for the first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‘top’, ‘center’, ‘bottom’ for the second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Mixing values from different groups is allowed.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Both values also take the value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a:t>
            </a:r>
            <a:r>
              <a:rPr lang="en-US" sz="2800" dirty="0" smtClean="0">
                <a:solidFill>
                  <a:srgbClr val="FFFFFF"/>
                </a:solidFill>
              </a:rPr>
              <a:t>does not inherit.</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{background-attachment: }</a:t>
            </a:r>
          </a:p>
        </p:txBody>
      </p:sp>
      <p:sp>
        <p:nvSpPr>
          <p:cNvPr id="2344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set whether the background image should scroll with the viewport or it if should stay fixed. It take the values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‘scroll’  (initial value)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‘fixed’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does not make much sense when the image is repeated.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is not inherited.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background?</a:t>
            </a:r>
          </a:p>
        </p:txBody>
      </p:sp>
      <p:sp>
        <p:nvSpPr>
          <p:cNvPr id="235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Every element in HTML generates what is in CSS known as a box.</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Basically (this is slightly wrong) the box has the contents of the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the element may contain other elements. These other elements can have different background and foreground colors.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a:t>
            </a:r>
          </a:p>
        </p:txBody>
      </p:sp>
      <p:sp>
        <p:nvSpPr>
          <p:cNvPr id="236546" name="Text Box 2"/>
          <p:cNvSpPr txBox="1">
            <a:spLocks noChangeArrowheads="1"/>
          </p:cNvSpPr>
          <p:nvPr/>
        </p:nvSpPr>
        <p:spPr bwMode="auto">
          <a:xfrm>
            <a:off x="457200" y="1600200"/>
            <a:ext cx="8229600" cy="45593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allows to align contents in a tabular form.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Tables may have a caption and/or a summary.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Both describe the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latter is longer than the former.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are aligned vertically.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are aligned horizontally.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Cells are at the intersection between rows and columns.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table design</a:t>
            </a:r>
          </a:p>
        </p:txBody>
      </p:sp>
      <p:sp>
        <p:nvSpPr>
          <p:cNvPr id="237570" name="Text Box 2"/>
          <p:cNvSpPr txBox="1">
            <a:spLocks noChangeArrowheads="1"/>
          </p:cNvSpPr>
          <p:nvPr/>
        </p:nvSpPr>
        <p:spPr bwMode="auto">
          <a:xfrm>
            <a:off x="457200" y="1600200"/>
            <a:ext cx="8305800" cy="5029200"/>
          </a:xfrm>
          <a:prstGeom prst="rect">
            <a:avLst/>
          </a:prstGeom>
          <a:noFill/>
          <a:ln w="9525">
            <a:noFill/>
            <a:round/>
            <a:headEnd/>
            <a:tailEnd/>
          </a:ln>
          <a:effectLst/>
        </p:spPr>
        <p:txBody>
          <a:bodyPr lIns="90000" tIns="46800" rIns="90000" bIns="46800"/>
          <a:lstStyle/>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tries to make simple things simple without making sophisticated things impossible</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account of the fact that the absolute width of the table can not be controlled by the HTML writer but it is the hands of the reader. </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Not all things one would like to do are supported.</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Nevertheless, I only cover the more basic </a:t>
            </a:r>
            <a:r>
              <a:rPr lang="en-US" sz="3200" dirty="0" smtClean="0">
                <a:solidFill>
                  <a:srgbClr val="FFFFFF"/>
                </a:solidFill>
              </a:rPr>
              <a:t>features.</a:t>
            </a: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a:t>
            </a:r>
          </a:p>
        </p:txBody>
      </p:sp>
      <p:sp>
        <p:nvSpPr>
          <p:cNvPr id="23859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very basic table uses three elements only.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&lt;table&gt; creates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tr</a:t>
            </a:r>
            <a:r>
              <a:rPr lang="en-US" sz="2400" dirty="0">
                <a:solidFill>
                  <a:srgbClr val="FFFFFF"/>
                </a:solidFill>
              </a:rPr>
              <a:t>&gt;       creates a row is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&lt;td&gt;      creates a cell within a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&lt;td&gt; has to be a child of &lt;</a:t>
            </a:r>
            <a:r>
              <a:rPr lang="en-US" sz="2800" dirty="0" err="1">
                <a:solidFill>
                  <a:srgbClr val="FFFFFF"/>
                </a:solidFill>
              </a:rPr>
              <a:t>tr</a:t>
            </a:r>
            <a:r>
              <a:rPr lang="en-US" sz="2800" dirty="0">
                <a:solidFill>
                  <a:srgbClr val="FFFFFF"/>
                </a:solidFill>
              </a:rPr>
              <a:t>&gt; and &lt;</a:t>
            </a:r>
            <a:r>
              <a:rPr lang="en-US" sz="2800" dirty="0" err="1">
                <a:solidFill>
                  <a:srgbClr val="FFFFFF"/>
                </a:solidFill>
              </a:rPr>
              <a:t>tr</a:t>
            </a:r>
            <a:r>
              <a:rPr lang="en-US" sz="2800" dirty="0">
                <a:solidFill>
                  <a:srgbClr val="FFFFFF"/>
                </a:solidFill>
              </a:rPr>
              <a:t>&gt; has to be a child of </a:t>
            </a:r>
            <a:r>
              <a:rPr lang="en-US" sz="2800" dirty="0" smtClean="0">
                <a:solidFill>
                  <a:srgbClr val="FFFFFF"/>
                </a:solidFill>
              </a:rPr>
              <a:t>&lt;table&gt;. </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Within a table, the distinction between block-level and text level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 this part</a:t>
            </a:r>
          </a:p>
        </p:txBody>
      </p:sp>
      <p:sp>
        <p:nvSpPr>
          <p:cNvPr id="4098" name="Text Box 2"/>
          <p:cNvSpPr txBox="1">
            <a:spLocks noChangeArrowheads="1"/>
          </p:cNvSpPr>
          <p:nvPr/>
        </p:nvSpPr>
        <p:spPr bwMode="auto">
          <a:xfrm>
            <a:off x="457200" y="1233488"/>
            <a:ext cx="8229600" cy="4554537"/>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a:t>
            </a:r>
            <a:r>
              <a:rPr lang="ru-RU" sz="2800" dirty="0">
                <a:solidFill>
                  <a:srgbClr val="FFFFFF"/>
                </a:solidFill>
              </a:rPr>
              <a:t>dministrative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s</a:t>
            </a:r>
            <a:r>
              <a:rPr lang="ru-RU" sz="2800" dirty="0">
                <a:solidFill>
                  <a:srgbClr val="FFFFFF"/>
                </a:solidFill>
              </a:rPr>
              <a:t>ubstantive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a:t>
            </a:r>
            <a:r>
              <a:rPr lang="ru-RU" sz="2800" dirty="0">
                <a:solidFill>
                  <a:srgbClr val="FFFFFF"/>
                </a:solidFill>
              </a:rPr>
              <a:t>alk about you!</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err="1">
                <a:solidFill>
                  <a:srgbClr val="FFFFFF"/>
                </a:solidFill>
              </a:rPr>
              <a:t>i</a:t>
            </a:r>
            <a:r>
              <a:rPr lang="ru-RU" sz="2800" dirty="0">
                <a:solidFill>
                  <a:srgbClr val="FFFFFF"/>
                </a:solidFill>
              </a:rPr>
              <a:t>ntroduction to the </a:t>
            </a:r>
            <a:r>
              <a:rPr lang="ru-RU" sz="2800" dirty="0" smtClean="0">
                <a:solidFill>
                  <a:srgbClr val="FFFFFF"/>
                </a:solidFill>
              </a:rPr>
              <a:t>web</a:t>
            </a:r>
            <a:endParaRPr lang="en-US" sz="2800" dirty="0" smtClean="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introduction to hypertext</a:t>
            </a:r>
            <a:endParaRPr lang="ru-RU" sz="2800" dirty="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and </a:t>
            </a:r>
            <a:r>
              <a:rPr lang="en-US" sz="2800" dirty="0" err="1" smtClean="0">
                <a:solidFill>
                  <a:srgbClr val="FFFFFF"/>
                </a:solidFill>
              </a:rPr>
              <a:t>ssh</a:t>
            </a:r>
            <a:endParaRPr lang="en-US"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special topic: characters</a:t>
            </a:r>
            <a:endParaRPr lang="en-US"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homework</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Web?</a:t>
            </a:r>
          </a:p>
        </p:txBody>
      </p:sp>
      <p:sp>
        <p:nvSpPr>
          <p:cNvPr id="215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Wikipedia said on 2009-04-09</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World Wide Web (commonly abbreviated as "the Web") is a very large set of interlinked hypertext documents accessed via the Internet.“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Therefore the web (I neglect the W) brings together  two things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hypertext		|next slide|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Internet		|later slides|</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hypertext and the Internet are older than the web, but the web brings them together.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 example</a:t>
            </a:r>
          </a:p>
        </p:txBody>
      </p:sp>
      <p:sp>
        <p:nvSpPr>
          <p:cNvPr id="2396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free layout</a:t>
            </a:r>
          </a:p>
        </p:txBody>
      </p:sp>
      <p:sp>
        <p:nvSpPr>
          <p:cNvPr id="2406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table is entered row by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You don't need to give the same number of cells in every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As a consequence of your freedom, the browser has to read the entire table, to figure out what the maximum number of cells in a row is, before it can actually set the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 and usabilty</a:t>
            </a:r>
          </a:p>
        </p:txBody>
      </p:sp>
      <p:sp>
        <p:nvSpPr>
          <p:cNvPr id="241666" name="Text Box 2"/>
          <p:cNvSpPr txBox="1">
            <a:spLocks noChangeArrowheads="1"/>
          </p:cNvSpPr>
          <p:nvPr/>
        </p:nvSpPr>
        <p:spPr bwMode="auto">
          <a:xfrm>
            <a:off x="457200" y="1600200"/>
            <a:ext cx="8077200" cy="4949825"/>
          </a:xfrm>
          <a:prstGeom prst="rect">
            <a:avLst/>
          </a:prstGeom>
          <a:noFill/>
          <a:ln w="9525">
            <a:noFill/>
            <a:round/>
            <a:headEnd/>
            <a:tailEnd/>
          </a:ln>
          <a:effectLst/>
        </p:spPr>
        <p:txBody>
          <a:bodyPr lIns="0" tIns="0" rIns="0" bIns="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Tables should not be used to generate visual layout.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of style sheets is recommended when the table has mainly a visual function. But sometimes this is hard.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Many tables lead to excessive scrolling.</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See Thomas’ old homepage http://openlib.org/home/krichel/index.table.html</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for a  bad example. </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457200" y="304800"/>
            <a:ext cx="86868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&amp; attributes not covered</a:t>
            </a:r>
          </a:p>
        </p:txBody>
      </p:sp>
      <p:sp>
        <p:nvSpPr>
          <p:cNvPr id="24269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Many points in the table spec of  HTML have one or more of the following attributes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important for non-visual rendering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complicated and/or abstract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little used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a verbosity reduction feature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So I am omitting some of them in the discussion.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1"/>
          <p:cNvSpPr txBox="1">
            <a:spLocks noChangeArrowheads="1"/>
          </p:cNvSpPr>
          <p:nvPr/>
        </p:nvSpPr>
        <p:spPr bwMode="auto">
          <a:xfrm>
            <a:off x="4572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groups, partly not covered here</a:t>
            </a:r>
          </a:p>
        </p:txBody>
      </p:sp>
      <p:sp>
        <p:nvSpPr>
          <p:cNvPr id="243714" name="Text Box 2"/>
          <p:cNvSpPr txBox="1">
            <a:spLocks noChangeArrowheads="1"/>
          </p:cNvSpPr>
          <p:nvPr/>
        </p:nvSpPr>
        <p:spPr bwMode="auto">
          <a:xfrm>
            <a:off x="457200" y="1600200"/>
            <a:ext cx="8229600" cy="43259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may be grouped into</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body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foot section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may also be grouped into more arbitrary ways in so-called column groups.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partly cover that cells may contain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header information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table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&lt;table&gt; element</a:t>
            </a:r>
          </a:p>
        </p:txBody>
      </p:sp>
      <p:sp>
        <p:nvSpPr>
          <p:cNvPr id="244738" name="Text Box 2"/>
          <p:cNvSpPr txBox="1">
            <a:spLocks noChangeArrowheads="1"/>
          </p:cNvSpPr>
          <p:nvPr/>
        </p:nvSpPr>
        <p:spPr bwMode="auto">
          <a:xfrm>
            <a:off x="381000" y="1193800"/>
            <a:ext cx="8229600" cy="53594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encloses a table. It takes the core and i18n attributes. It is a block-level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summary= attribute. That attribute provides a summary of the table's purpose and structure for user agents rendering to non-visual media such as speech and Braille.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width= attribute.  That attribute specifies the desired width of the entire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When the value is a percentage value, the value is relative to the user agent's available horizontal space.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Otherwise it as a pixel value</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&lt;caption&gt; element</a:t>
            </a:r>
          </a:p>
        </p:txBody>
      </p:sp>
      <p:sp>
        <p:nvSpPr>
          <p:cNvPr id="248834" name="Text Box 2"/>
          <p:cNvSpPr txBox="1">
            <a:spLocks noChangeArrowheads="1"/>
          </p:cNvSpPr>
          <p:nvPr/>
        </p:nvSpPr>
        <p:spPr bwMode="auto">
          <a:xfrm>
            <a:off x="457200" y="13716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used to give a caption to the 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takes the core and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only allowed immediately after the &lt;table&gt; tag start.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can only be one &lt;caption&gt; in any one &lt;table&gt;.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will now study the alignment attributes. This is an attribute group widely used in tables. &lt;table&gt; also takes those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valign= attribute</a:t>
            </a:r>
          </a:p>
        </p:txBody>
      </p:sp>
      <p:sp>
        <p:nvSpPr>
          <p:cNvPr id="249858" name="Text Box 2"/>
          <p:cNvSpPr txBox="1">
            <a:spLocks noChangeArrowheads="1"/>
          </p:cNvSpPr>
          <p:nvPr/>
        </p:nvSpPr>
        <p:spPr bwMode="auto">
          <a:xfrm>
            <a:off x="457200" y="1189038"/>
            <a:ext cx="8229600" cy="6075362"/>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t>
            </a:r>
            <a:r>
              <a:rPr lang="en-US" sz="2800" dirty="0" err="1">
                <a:solidFill>
                  <a:srgbClr val="FFFFFF"/>
                </a:solidFill>
              </a:rPr>
              <a:t>valign</a:t>
            </a:r>
            <a:r>
              <a:rPr lang="en-US" sz="2800" dirty="0">
                <a:solidFill>
                  <a:srgbClr val="FFFFFF"/>
                </a:solidFill>
              </a:rPr>
              <a:t>= attribute specifies the vertical position of data within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"top" 	 Cell data is flush with the top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"middle" Cell data is centered vertically within the cell.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"bottom" Cell data is flush with the bottom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"baseline" All cells in the same row as a cell whose </a:t>
            </a:r>
            <a:r>
              <a:rPr lang="en-US" sz="2400" dirty="0" err="1">
                <a:solidFill>
                  <a:srgbClr val="FFFFFF"/>
                </a:solidFill>
              </a:rPr>
              <a:t>valign</a:t>
            </a:r>
            <a:r>
              <a:rPr lang="en-US" sz="2400" dirty="0">
                <a:solidFill>
                  <a:srgbClr val="FFFFFF"/>
                </a:solidFill>
              </a:rPr>
              <a:t> attribute has this value should have their textual data positioned so that the first text line occurs on a baseline common to all cells in the row. This constraint does not apply to subsequent text lines in these cells.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align= attribute</a:t>
            </a:r>
          </a:p>
        </p:txBody>
      </p:sp>
      <p:sp>
        <p:nvSpPr>
          <p:cNvPr id="250882" name="Text Box 2"/>
          <p:cNvSpPr txBox="1">
            <a:spLocks noChangeArrowheads="1"/>
          </p:cNvSpPr>
          <p:nvPr/>
        </p:nvSpPr>
        <p:spPr bwMode="auto">
          <a:xfrm>
            <a:off x="457200" y="1295400"/>
            <a:ext cx="8229600" cy="49974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align= attribute specifies the alignment of data and the justification of text 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"left"	      left-flush data or left-justify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data.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"center"	 center data or center-justify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headers.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"right"	right-flush data or right-justify text.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"justify"	double-justify text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"char"	align text around a specific character as set 		with a char= attribute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table row &lt;tr&gt; </a:t>
            </a:r>
          </a:p>
        </p:txBody>
      </p:sp>
      <p:sp>
        <p:nvSpPr>
          <p:cNvPr id="254978" name="Text Box 2"/>
          <p:cNvSpPr txBox="1">
            <a:spLocks noChangeArrowheads="1"/>
          </p:cNvSpPr>
          <p:nvPr/>
        </p:nvSpPr>
        <p:spPr bwMode="auto">
          <a:xfrm>
            <a:off x="457200" y="1600200"/>
            <a:ext cx="8229600" cy="31146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To build a table, you start by writing out rows with &lt;tr&gt;. Cells are children of the &lt;tr&gt;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alignment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core attributes.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hypertext</a:t>
            </a:r>
          </a:p>
        </p:txBody>
      </p:sp>
      <p:sp>
        <p:nvSpPr>
          <p:cNvPr id="2253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Is text that contains links to other texts. </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Printed scientific papers, that contain links to other papers, are an ancestor of hypertext.</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But hypertext really comes to work when we are looking at electronic texts.</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term was coined by Ted Nelson in 1965.</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Web pages are a type of hypertext written in HTML.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cell &lt;td&gt;</a:t>
            </a:r>
            <a:endParaRPr lang="en-US" dirty="0"/>
          </a:p>
        </p:txBody>
      </p:sp>
      <p:sp>
        <p:nvSpPr>
          <p:cNvPr id="3" name="Content Placeholder 2"/>
          <p:cNvSpPr>
            <a:spLocks noGrp="1"/>
          </p:cNvSpPr>
          <p:nvPr>
            <p:ph idx="1"/>
          </p:nvPr>
        </p:nvSpPr>
        <p:spPr/>
        <p:txBody>
          <a:bodyPr/>
          <a:lstStyle/>
          <a:p>
            <a:r>
              <a:rPr lang="en-US" dirty="0" smtClean="0"/>
              <a:t>It encloses a ordinary cell in a table.</a:t>
            </a:r>
          </a:p>
          <a:p>
            <a:r>
              <a:rPr lang="en-US" dirty="0" smtClean="0"/>
              <a:t>It admits the alignment, core and i18 attributes.</a:t>
            </a:r>
          </a:p>
          <a:p>
            <a:r>
              <a:rPr lang="en-US" dirty="0" smtClean="0"/>
              <a:t> It admits an abbrev= attribute for abbreviated contents.</a:t>
            </a:r>
          </a:p>
          <a:p>
            <a:r>
              <a:rPr lang="en-US" dirty="0" smtClean="0"/>
              <a:t>It admits a </a:t>
            </a:r>
            <a:r>
              <a:rPr lang="en-US" dirty="0" err="1" smtClean="0"/>
              <a:t>rowspan</a:t>
            </a:r>
            <a:r>
              <a:rPr lang="en-US" dirty="0" smtClean="0"/>
              <a:t>= and </a:t>
            </a:r>
            <a:r>
              <a:rPr lang="en-US" dirty="0" err="1" smtClean="0"/>
              <a:t>colspan</a:t>
            </a:r>
            <a:r>
              <a:rPr lang="en-US" dirty="0" smtClean="0"/>
              <a:t>= attribute, useful when the cell spans more than one row or column.</a:t>
            </a:r>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headers= attribute of &lt;td&gt;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solidFill>
                  <a:srgbClr val="FFFFFF"/>
                </a:solidFill>
              </a:rPr>
              <a:t>&lt;td&gt; admits  headers= attribute specifies the list of header cells that provide header information for the current data cell. The value of this attribute is a space-separated list of header cell id= attribute values. </a:t>
            </a:r>
          </a:p>
          <a:p>
            <a:r>
              <a:rPr lang="en-US" dirty="0" smtClean="0">
                <a:solidFill>
                  <a:srgbClr val="FFFFFF"/>
                </a:solidFill>
              </a:rPr>
              <a:t>Example: &lt;td headers=‏"protein apples"&gt; assumes that there are header cells &lt;</a:t>
            </a:r>
            <a:r>
              <a:rPr lang="en-US" dirty="0" err="1" smtClean="0">
                <a:solidFill>
                  <a:srgbClr val="FFFFFF"/>
                </a:solidFill>
              </a:rPr>
              <a:t>th</a:t>
            </a:r>
            <a:r>
              <a:rPr lang="en-US" dirty="0" smtClean="0">
                <a:solidFill>
                  <a:srgbClr val="FFFFFF"/>
                </a:solidFill>
              </a:rPr>
              <a:t> id="protein"&gt; and &lt;</a:t>
            </a:r>
            <a:r>
              <a:rPr lang="en-US" dirty="0" err="1" smtClean="0">
                <a:solidFill>
                  <a:srgbClr val="FFFFFF"/>
                </a:solidFill>
              </a:rPr>
              <a:t>th</a:t>
            </a:r>
            <a:r>
              <a:rPr lang="en-US" dirty="0" smtClean="0">
                <a:solidFill>
                  <a:srgbClr val="FFFFFF"/>
                </a:solidFill>
              </a:rPr>
              <a:t> id="apples"&gt;.</a:t>
            </a:r>
          </a:p>
          <a:p>
            <a:r>
              <a:rPr lang="en-US" dirty="0" smtClean="0">
                <a:solidFill>
                  <a:srgbClr val="FFFFFF"/>
                </a:solidFill>
              </a:rPr>
              <a:t>This helps to render the table for the visually impaired.</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header cell &lt;th&gt; </a:t>
            </a:r>
          </a:p>
        </p:txBody>
      </p:sp>
      <p:sp>
        <p:nvSpPr>
          <p:cNvPr id="257026" name="Text Box 2"/>
          <p:cNvSpPr txBox="1">
            <a:spLocks noChangeArrowheads="1"/>
          </p:cNvSpPr>
          <p:nvPr/>
        </p:nvSpPr>
        <p:spPr bwMode="auto">
          <a:xfrm>
            <a:off x="457200" y="1219200"/>
            <a:ext cx="8458200" cy="5486400"/>
          </a:xfrm>
          <a:prstGeom prst="rect">
            <a:avLst/>
          </a:prstGeom>
          <a:noFill/>
          <a:ln w="9525">
            <a:noFill/>
            <a:round/>
            <a:headEnd/>
            <a:tailEnd/>
          </a:ln>
          <a:effectLst/>
        </p:spPr>
        <p:txBody>
          <a:bodyPr lIns="90000" tIns="46800" rIns="90000" bIns="4680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encloses a header cell.</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admits the same attributes as &lt;td&gt;, but headers= does make no sense here.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Instead, we have a scope= attribute that specifies the set of data cells for which the current header cell provides header information.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scope= in &lt;</a:t>
            </a:r>
            <a:r>
              <a:rPr lang="en-US" dirty="0" err="1" smtClean="0"/>
              <a:t>th</a:t>
            </a:r>
            <a:r>
              <a:rPr lang="en-US" dirty="0" smtClean="0"/>
              <a:t>&gt; </a:t>
            </a:r>
            <a:endParaRPr lang="en-US" dirty="0"/>
          </a:p>
        </p:txBody>
      </p:sp>
      <p:sp>
        <p:nvSpPr>
          <p:cNvPr id="3" name="Content Placeholder 2"/>
          <p:cNvSpPr>
            <a:spLocks noGrp="1"/>
          </p:cNvSpPr>
          <p:nvPr>
            <p:ph idx="1"/>
          </p:nvPr>
        </p:nvSpPr>
        <p:spPr/>
        <p:txBody>
          <a:bodyPr/>
          <a:lstStyle/>
          <a:p>
            <a:r>
              <a:rPr lang="en-US" dirty="0" smtClean="0"/>
              <a:t>'row' the header cell provides information about the row it is in.</a:t>
            </a:r>
          </a:p>
          <a:p>
            <a:r>
              <a:rPr lang="en-US" dirty="0" smtClean="0"/>
              <a:t>'</a:t>
            </a:r>
            <a:r>
              <a:rPr lang="en-US" dirty="0" err="1" smtClean="0"/>
              <a:t>col</a:t>
            </a:r>
            <a:r>
              <a:rPr lang="en-US" dirty="0" smtClean="0"/>
              <a:t>' the header cell provides information about the column it is in.</a:t>
            </a:r>
          </a:p>
          <a:p>
            <a:r>
              <a:rPr lang="en-US" dirty="0" smtClean="0"/>
              <a:t>'</a:t>
            </a:r>
            <a:r>
              <a:rPr lang="en-US" dirty="0" err="1" smtClean="0"/>
              <a:t>rowgroup</a:t>
            </a:r>
            <a:r>
              <a:rPr lang="en-US" dirty="0" smtClean="0"/>
              <a:t>' the header cell provides information about the row group it is in.</a:t>
            </a:r>
          </a:p>
          <a:p>
            <a:r>
              <a:rPr lang="en-US" dirty="0" smtClean="0"/>
              <a:t>'</a:t>
            </a:r>
            <a:r>
              <a:rPr lang="en-US" dirty="0" err="1" smtClean="0"/>
              <a:t>colgroup</a:t>
            </a:r>
            <a:r>
              <a:rPr lang="en-US" dirty="0" smtClean="0"/>
              <a:t>' the header cell provides information about the column group it is in.</a:t>
            </a:r>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in tables</a:t>
            </a:r>
          </a:p>
        </p:txBody>
      </p:sp>
      <p:sp>
        <p:nvSpPr>
          <p:cNvPr id="2580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HTML table elements can be given general CSS properties, such as the ones we will discuss in next lectures.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Here I am going to discuss one property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 am leaving the others </a:t>
            </a:r>
            <a:r>
              <a:rPr lang="en-US" sz="3200">
                <a:solidFill>
                  <a:srgbClr val="FFFFFF"/>
                </a:solidFill>
              </a:rPr>
              <a:t>until </a:t>
            </a:r>
            <a:r>
              <a:rPr lang="en-US" sz="3200" smtClean="0">
                <a:solidFill>
                  <a:srgbClr val="FFFFFF"/>
                </a:solidFill>
              </a:rPr>
              <a:t>later.</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{caption-side:}</a:t>
            </a:r>
          </a:p>
        </p:txBody>
      </p:sp>
      <p:sp>
        <p:nvSpPr>
          <p:cNvPr id="259074" name="Text Box 2"/>
          <p:cNvSpPr txBox="1">
            <a:spLocks noChangeArrowheads="1"/>
          </p:cNvSpPr>
          <p:nvPr/>
        </p:nvSpPr>
        <p:spPr bwMode="auto">
          <a:xfrm>
            <a:off x="457200" y="1600200"/>
            <a:ext cx="8229600" cy="4440238"/>
          </a:xfrm>
          <a:prstGeom prst="rect">
            <a:avLst/>
          </a:prstGeom>
          <a:noFill/>
          <a:ln w="9525">
            <a:noFill/>
            <a:round/>
            <a:headEnd/>
            <a:tailEnd/>
          </a:ln>
          <a:effectLst/>
        </p:spPr>
        <p:txBody>
          <a:bodyPr lIns="90000" tIns="46800" rIns="90000" bIns="4680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This property applies to &lt;caption&gt;.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{caption-side:} says where the caption should go, either ‘top’ or ‘bottom’.</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initial value is ‘top’.</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A caption is a block box. They can be styled like any other block level element. But this is just the theory. Browser implementation of browser styling appears to be limited.</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property name is misleading.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 in HTML/CSS</a:t>
            </a:r>
          </a:p>
        </p:txBody>
      </p:sp>
      <p:sp>
        <p:nvSpPr>
          <p:cNvPr id="2600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 have struggled to reproduce the </a:t>
            </a:r>
            <a:r>
              <a:rPr lang="en-US" sz="3200" dirty="0" err="1">
                <a:solidFill>
                  <a:srgbClr val="FFFFFF"/>
                </a:solidFill>
              </a:rPr>
              <a:t>Lesk</a:t>
            </a:r>
            <a:r>
              <a:rPr lang="en-US" sz="3200" dirty="0">
                <a:solidFill>
                  <a:srgbClr val="FFFFFF"/>
                </a:solidFill>
              </a:rPr>
              <a:t>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1122" name="Picture 2"/>
          <p:cNvPicPr>
            <a:picLocks noChangeAspect="1" noChangeArrowheads="1"/>
          </p:cNvPicPr>
          <p:nvPr/>
        </p:nvPicPr>
        <p:blipFill>
          <a:blip r:embed="rId3" cstate="print"/>
          <a:srcRect/>
          <a:stretch>
            <a:fillRect/>
          </a:stretch>
        </p:blipFill>
        <p:spPr bwMode="auto">
          <a:xfrm>
            <a:off x="457200" y="1600200"/>
            <a:ext cx="8229600" cy="45259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2146" name="Picture 2"/>
          <p:cNvPicPr>
            <a:picLocks noChangeAspect="1" noChangeArrowheads="1"/>
          </p:cNvPicPr>
          <p:nvPr/>
        </p:nvPicPr>
        <p:blipFill>
          <a:blip r:embed="rId3" cstate="print"/>
          <a:srcRect/>
          <a:stretch>
            <a:fillRect/>
          </a:stretch>
        </p:blipFill>
        <p:spPr bwMode="auto">
          <a:xfrm>
            <a:off x="457200" y="1600200"/>
            <a:ext cx="8305800" cy="4876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1"/>
          <p:cNvSpPr txBox="1">
            <a:spLocks noChangeArrowheads="1"/>
          </p:cNvSpPr>
          <p:nvPr/>
        </p:nvSpPr>
        <p:spPr bwMode="auto">
          <a:xfrm>
            <a:off x="533400" y="22860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Lesk's most famous</a:t>
            </a:r>
          </a:p>
        </p:txBody>
      </p:sp>
      <p:pic>
        <p:nvPicPr>
          <p:cNvPr id="263170" name="Picture 2"/>
          <p:cNvPicPr>
            <a:picLocks noChangeAspect="1" noChangeArrowheads="1"/>
          </p:cNvPicPr>
          <p:nvPr/>
        </p:nvPicPr>
        <p:blipFill>
          <a:blip r:embed="rId3" cstate="print"/>
          <a:srcRect/>
          <a:stretch>
            <a:fillRect/>
          </a:stretch>
        </p:blipFill>
        <p:spPr bwMode="auto">
          <a:xfrm>
            <a:off x="838200" y="1143000"/>
            <a:ext cx="7620000" cy="5410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HTML </a:t>
            </a:r>
          </a:p>
        </p:txBody>
      </p:sp>
      <p:sp>
        <p:nvSpPr>
          <p:cNvPr id="27650" name="Text Box 2"/>
          <p:cNvSpPr txBox="1">
            <a:spLocks noChangeArrowheads="1"/>
          </p:cNvSpPr>
          <p:nvPr/>
        </p:nvSpPr>
        <p:spPr bwMode="auto">
          <a:xfrm>
            <a:off x="457200" y="1600200"/>
            <a:ext cx="8229600" cy="38608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HTML is the hypertext </a:t>
            </a:r>
            <a:r>
              <a:rPr lang="en-GB" sz="3200" dirty="0" err="1">
                <a:solidFill>
                  <a:srgbClr val="FFFFFF"/>
                </a:solidFill>
              </a:rPr>
              <a:t>markup</a:t>
            </a:r>
            <a:r>
              <a:rPr lang="en-GB" sz="3200" dirty="0">
                <a:solidFill>
                  <a:srgbClr val="FFFFFF"/>
                </a:solidFill>
              </a:rPr>
              <a:t> language</a:t>
            </a:r>
            <a:r>
              <a:rPr lang="en-GB" sz="3200" dirty="0" smtClean="0">
                <a:solidFill>
                  <a:srgbClr val="FFFFFF"/>
                </a:solidFill>
              </a:rPr>
              <a:t>. {next 3 slides}</a:t>
            </a:r>
            <a:endParaRPr lang="en-GB" sz="32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HTML is defined in an SGML DTD.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The last stable version of HTML is version 4.01.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It is described at http://www.w3.org/TR/html4/</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dirty="0">
                <a:solidFill>
                  <a:srgbClr val="E3EBF1"/>
                </a:solidFill>
              </a:rPr>
              <a:t>LIS650	part 3 </a:t>
            </a:r>
            <a:br>
              <a:rPr lang="en-US" sz="4000" dirty="0">
                <a:solidFill>
                  <a:srgbClr val="E3EBF1"/>
                </a:solidFill>
              </a:rPr>
            </a:br>
            <a:r>
              <a:rPr lang="en-US" sz="4000" dirty="0">
                <a:solidFill>
                  <a:srgbClr val="E3EBF1"/>
                </a:solidFill>
              </a:rPr>
              <a:t>important CSS without positioning</a:t>
            </a:r>
          </a:p>
        </p:txBody>
      </p:sp>
      <p:sp>
        <p:nvSpPr>
          <p:cNvPr id="265218"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important properties</a:t>
            </a:r>
          </a:p>
        </p:txBody>
      </p:sp>
      <p:sp>
        <p:nvSpPr>
          <p:cNvPr id="266242" name="Text Box 2"/>
          <p:cNvSpPr txBox="1">
            <a:spLocks noChangeArrowheads="1"/>
          </p:cNvSpPr>
          <p:nvPr/>
        </p:nvSpPr>
        <p:spPr bwMode="auto">
          <a:xfrm>
            <a:off x="457200" y="1600200"/>
            <a:ext cx="8229600" cy="53006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now look at the properties as defined by CSS. These are the things that you can set using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Here we study four groups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display and </a:t>
            </a:r>
            <a:r>
              <a:rPr lang="en-US" sz="2400" dirty="0" smtClean="0">
                <a:solidFill>
                  <a:srgbClr val="FFFFFF"/>
                </a:solidFill>
              </a:rPr>
              <a:t>visibility</a:t>
            </a:r>
            <a:endParaRPr lang="en-US" sz="2400" dirty="0">
              <a:solidFill>
                <a:srgbClr val="FFFFFF"/>
              </a:solidFill>
            </a:endParaRP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lists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text</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fonts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borders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More next time.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1"/>
          <p:cNvSpPr txBox="1">
            <a:spLocks noChangeArrowheads="1"/>
          </p:cNvSpPr>
          <p:nvPr/>
        </p:nvSpPr>
        <p:spPr bwMode="auto">
          <a:xfrm>
            <a:off x="457200" y="496888"/>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7266" name="Text Box 2"/>
          <p:cNvSpPr txBox="1">
            <a:spLocks noChangeArrowheads="1"/>
          </p:cNvSpPr>
          <p:nvPr/>
        </p:nvSpPr>
        <p:spPr bwMode="auto">
          <a:xfrm>
            <a:off x="457200" y="1600200"/>
            <a:ext cx="8229600" cy="4630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sets the display type of an element, it take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'block'     displays the contents as a block</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 	  displays the contents as inline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'list-item' makes contents an item of a list. You </a:t>
            </a:r>
            <a:r>
              <a:rPr lang="ru-RU" sz="2400" dirty="0" smtClean="0">
                <a:solidFill>
                  <a:srgbClr val="FFFFFF"/>
                </a:solidFill>
              </a:rPr>
              <a:t>can</a:t>
            </a:r>
            <a:r>
              <a:rPr lang="en-US" sz="2400" dirty="0" smtClean="0">
                <a:solidFill>
                  <a:srgbClr val="FFFFFF"/>
                </a:solidFill>
              </a:rPr>
              <a:t> </a:t>
            </a:r>
            <a:r>
              <a:rPr lang="ru-RU" sz="2400" dirty="0" smtClean="0">
                <a:solidFill>
                  <a:srgbClr val="FFFFFF"/>
                </a:solidFill>
              </a:rPr>
              <a:t>then </a:t>
            </a:r>
            <a:r>
              <a:rPr lang="ru-RU" sz="2400" dirty="0">
                <a:solidFill>
                  <a:srgbClr val="FFFFFF"/>
                </a:solidFill>
              </a:rPr>
              <a:t>attach list properties to it</a:t>
            </a:r>
            <a:r>
              <a:rPr lang="ru-RU" sz="2800" dirty="0">
                <a:solidFill>
                  <a:srgbClr val="FFFFFF"/>
                </a:solidFill>
              </a:rPr>
              <a: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'none'     does not display the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'run-in' 		(not much implemented)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‘inline-block’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 Box 1"/>
          <p:cNvSpPr txBox="1">
            <a:spLocks noChangeArrowheads="1"/>
          </p:cNvSpPr>
          <p:nvPr/>
        </p:nvSpPr>
        <p:spPr bwMode="auto">
          <a:xfrm>
            <a:off x="0" y="542925"/>
            <a:ext cx="91440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8290" name="Text Box 2"/>
          <p:cNvSpPr txBox="1">
            <a:spLocks noChangeArrowheads="1"/>
          </p:cNvSpPr>
          <p:nvPr/>
        </p:nvSpPr>
        <p:spPr bwMode="auto">
          <a:xfrm>
            <a:off x="457200" y="1600200"/>
            <a:ext cx="8229600" cy="4781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also takes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			</a:t>
            </a:r>
            <a:r>
              <a:rPr lang="en-US" sz="2400" dirty="0" smtClean="0">
                <a:solidFill>
                  <a:srgbClr val="FFFFFF"/>
                </a:solidFill>
              </a:rPr>
              <a:t>       </a:t>
            </a:r>
            <a:r>
              <a:rPr lang="ru-RU" sz="2400" dirty="0" smtClean="0">
                <a:solidFill>
                  <a:srgbClr val="FFFFFF"/>
                </a:solidFill>
              </a:rPr>
              <a:t>– </a:t>
            </a:r>
            <a:r>
              <a:rPr lang="ru-RU" sz="2400" dirty="0">
                <a:solidFill>
                  <a:srgbClr val="FFFFFF"/>
                </a:solidFill>
              </a:rPr>
              <a:t>table-footer-group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table-row 		– table-row-group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table-cell		– table-column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table-caption 	– table-column-group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inline-table		– table-header-group</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These means that they behave like the table elements that we already discussed.</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{visibility: }</a:t>
            </a:r>
          </a:p>
        </p:txBody>
      </p:sp>
      <p:sp>
        <p:nvSpPr>
          <p:cNvPr id="2693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 {visibility: } property sets the visibility of an element. It takes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visible</a:t>
            </a:r>
            <a:r>
              <a:rPr lang="en-US" sz="2400" dirty="0" smtClean="0">
                <a:solidFill>
                  <a:srgbClr val="FFFFFF"/>
                </a:solidFill>
              </a:rPr>
              <a:t>’</a:t>
            </a:r>
            <a:r>
              <a:rPr lang="ru-RU" sz="2400" dirty="0">
                <a:solidFill>
                  <a:srgbClr val="FFFFFF"/>
                </a:solidFill>
              </a:rPr>
              <a:t>	   The generated box is visible.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a:solidFill>
                  <a:srgbClr val="FFFFFF"/>
                </a:solidFill>
              </a:rPr>
              <a:t>	   The generated box is invisible (fully transparent), but still affects layout.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a:t>
            </a:r>
            <a:r>
              <a:rPr lang="ru-RU" sz="2400" dirty="0" smtClean="0">
                <a:solidFill>
                  <a:srgbClr val="FFFFFF"/>
                </a:solidFill>
              </a:rPr>
              <a:t>ollapse</a:t>
            </a:r>
            <a:r>
              <a:rPr lang="en-US" sz="2400" dirty="0" smtClean="0">
                <a:solidFill>
                  <a:srgbClr val="FFFFFF"/>
                </a:solidFill>
              </a:rPr>
              <a:t>’</a:t>
            </a:r>
            <a:r>
              <a:rPr lang="ru-RU" sz="2400" dirty="0" smtClean="0">
                <a:solidFill>
                  <a:srgbClr val="FFFFFF"/>
                </a:solidFill>
              </a:rPr>
              <a:t> </a:t>
            </a:r>
            <a:r>
              <a:rPr lang="en-US" sz="2400" dirty="0" smtClean="0">
                <a:solidFill>
                  <a:srgbClr val="FFFFFF"/>
                </a:solidFill>
              </a:rPr>
              <a:t> </a:t>
            </a:r>
            <a:r>
              <a:rPr lang="ru-RU" sz="2400" dirty="0" smtClean="0">
                <a:solidFill>
                  <a:srgbClr val="FFFFFF"/>
                </a:solidFill>
              </a:rPr>
              <a:t>The </a:t>
            </a:r>
            <a:r>
              <a:rPr lang="ru-RU" sz="2400" dirty="0">
                <a:solidFill>
                  <a:srgbClr val="FFFFFF"/>
                </a:solidFill>
              </a:rPr>
              <a:t>element collapses in the table. Only useful if applied to table elements. Otherwise, 'collapse' has the same meaning as </a:t>
            </a: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smtClean="0">
                <a:solidFill>
                  <a:srgbClr val="FFFFFF"/>
                </a:solidFill>
              </a:rPr>
              <a:t>. </a:t>
            </a:r>
            <a:endParaRPr lang="ru-RU" sz="24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With this you can do sophisticated alignments.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a:t>
            </a:r>
          </a:p>
        </p:txBody>
      </p:sp>
      <p:sp>
        <p:nvSpPr>
          <p:cNvPr id="270338" name="Text Box 2"/>
          <p:cNvSpPr txBox="1">
            <a:spLocks noChangeArrowheads="1"/>
          </p:cNvSpPr>
          <p:nvPr/>
        </p:nvSpPr>
        <p:spPr bwMode="auto">
          <a:xfrm>
            <a:off x="381000" y="1263650"/>
            <a:ext cx="8229600" cy="49847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{list-style-position: } can take the value ‘inside’ or ‘outside’. The property refers to the position of the list item start marker. ‘outside’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{list-style-image: } define the list item start marker as a graphic, use url(</a:t>
            </a:r>
            <a:r>
              <a:rPr lang="en-US" sz="2800" i="1">
                <a:solidFill>
                  <a:srgbClr val="FFFFFF"/>
                </a:solidFill>
              </a:rPr>
              <a:t>URL</a:t>
            </a:r>
            <a:r>
              <a:rPr lang="en-US" sz="2800">
                <a:solidFill>
                  <a:srgbClr val="FFFFFF"/>
                </a:solidFill>
              </a:rPr>
              <a:t>) to give the location of the graphic. Note that this has to be a graphic. 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1"/>
          <p:cNvSpPr txBox="1">
            <a:spLocks noChangeArrowheads="1"/>
          </p:cNvSpPr>
          <p:nvPr/>
        </p:nvSpPr>
        <p:spPr bwMode="auto">
          <a:xfrm>
            <a:off x="457200" y="152400"/>
            <a:ext cx="8226425" cy="804863"/>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II </a:t>
            </a:r>
          </a:p>
        </p:txBody>
      </p:sp>
      <p:sp>
        <p:nvSpPr>
          <p:cNvPr id="271362" name="Text Box 2"/>
          <p:cNvSpPr txBox="1">
            <a:spLocks noChangeArrowheads="1"/>
          </p:cNvSpPr>
          <p:nvPr/>
        </p:nvSpPr>
        <p:spPr bwMode="auto">
          <a:xfrm>
            <a:off x="457200" y="1371600"/>
            <a:ext cx="8226425" cy="49530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{list-style-type: } can take values ‘none’, ‘disk’,	 ‘circle’, ‘square’,	‘decimal’, ‘decimal-leading-zero’, ‘lower-roman’	‘upper-roman’, ‘lower-alpha’,  ‘upper-latin’,  ‘upper-alpha’, 	‘lower-latin’, ‘lower-greek’, ‘armenian’,  ‘georgian’. The initial value is ‘disk’. </a:t>
            </a:r>
          </a:p>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latin and alpha mean the same.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{display: list-item}</a:t>
            </a:r>
          </a:p>
        </p:txBody>
      </p:sp>
      <p:sp>
        <p:nvSpPr>
          <p:cNvPr id="2723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set the {display: } of an element to ‘list-item’, you can set list properties to them.</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At least this is what the theory says.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All list properties inherit.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letter and word spacing</a:t>
            </a:r>
          </a:p>
        </p:txBody>
      </p:sp>
      <p:sp>
        <p:nvSpPr>
          <p:cNvPr id="273410" name="Text Box 2"/>
          <p:cNvSpPr txBox="1">
            <a:spLocks noChangeArrowheads="1"/>
          </p:cNvSpPr>
          <p:nvPr/>
        </p:nvSpPr>
        <p:spPr bwMode="auto">
          <a:xfrm>
            <a:off x="457200" y="1600200"/>
            <a:ext cx="8229600" cy="4191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{letter-spacing: } sets spacing between letters, takes a length value, ‘normal’ (the initial value),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{word-spacing: } sets the spacing between words.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Length values set additional or subtractional spacing.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Both properties inherit.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2744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{line-height: } sets the distance between several lines of an element's contents,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pt or pixel numbers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as a percentage or a number, referring to a percentage of current font size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‘normal’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inherits. </a:t>
            </a:r>
          </a:p>
          <a:p>
            <a:pPr marL="330200" indent="-317500">
              <a:lnSpc>
                <a:spcPts val="2825"/>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Markup?</a:t>
            </a:r>
            <a:endParaRPr lang="en-US" sz="4000" dirty="0">
              <a:solidFill>
                <a:srgbClr val="E3EBF1"/>
              </a:solidFill>
            </a:endParaRPr>
          </a:p>
        </p:txBody>
      </p:sp>
      <p:sp>
        <p:nvSpPr>
          <p:cNvPr id="24578" name="Text Box 2"/>
          <p:cNvSpPr txBox="1">
            <a:spLocks noChangeArrowheads="1"/>
          </p:cNvSpPr>
          <p:nvPr/>
        </p:nvSpPr>
        <p:spPr bwMode="auto">
          <a:xfrm>
            <a:off x="457200" y="1600200"/>
            <a:ext cx="8224838" cy="4724400"/>
          </a:xfrm>
          <a:prstGeom prst="rect">
            <a:avLst/>
          </a:prstGeom>
          <a:noFill/>
          <a:ln w="9525">
            <a:noFill/>
            <a:round/>
            <a:headEnd/>
            <a:tailEnd/>
          </a:ln>
          <a:effectLst/>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err="1" smtClean="0">
                <a:solidFill>
                  <a:srgbClr val="FFFFFF"/>
                </a:solidFill>
              </a:rPr>
              <a:t>Markup</a:t>
            </a:r>
            <a:r>
              <a:rPr lang="en-GB" sz="3200" dirty="0" smtClean="0">
                <a:solidFill>
                  <a:srgbClr val="FFFFFF"/>
                </a:solidFill>
              </a:rPr>
              <a:t> is a way to add notes to a text that are set aside from the contents of the text.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Example</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   |</a:t>
            </a:r>
            <a:r>
              <a:rPr lang="en-GB" sz="3200" dirty="0" err="1" smtClean="0">
                <a:solidFill>
                  <a:srgbClr val="FFFFFF"/>
                </a:solidFill>
              </a:rPr>
              <a:t>paragraph_start</a:t>
            </a:r>
            <a:r>
              <a:rPr lang="en-GB" sz="3200" dirty="0" smtClean="0">
                <a:solidFill>
                  <a:srgbClr val="FFFFFF"/>
                </a:solidFill>
              </a:rPr>
              <a:t>|</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 </a:t>
            </a:r>
            <a:r>
              <a:rPr lang="en-GB" sz="3200" dirty="0" smtClean="0">
                <a:solidFill>
                  <a:srgbClr val="FFFFFF"/>
                </a:solidFill>
              </a:rPr>
              <a:t>   This is a paragraph.</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 </a:t>
            </a:r>
            <a:r>
              <a:rPr lang="en-GB" sz="3200" dirty="0" smtClean="0">
                <a:solidFill>
                  <a:srgbClr val="FFFFFF"/>
                </a:solidFill>
              </a:rPr>
              <a:t>  |</a:t>
            </a:r>
            <a:r>
              <a:rPr lang="en-GB" sz="3200" dirty="0" err="1" smtClean="0">
                <a:solidFill>
                  <a:srgbClr val="FFFFFF"/>
                </a:solidFill>
              </a:rPr>
              <a:t>paragraph_end</a:t>
            </a:r>
            <a:r>
              <a:rPr lang="en-GB" sz="3200" dirty="0" smtClean="0">
                <a:solidFill>
                  <a:srgbClr val="FFFFFF"/>
                </a:solidFill>
              </a:rPr>
              <a:t>| </a:t>
            </a: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{text-decoration:}</a:t>
            </a:r>
          </a:p>
        </p:txBody>
      </p:sp>
      <p:sp>
        <p:nvSpPr>
          <p:cNvPr id="2754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{text-decoration: } can take the values ‘underline’, ‘overline’, ‘line-through’, ‘blink’ (very bad!), ‘inherit’, and ‘none’ (initial value).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inherits to some children but not to children that float, are absolutely positioned or have the inline-block or inline-table display. (for the quiz: inherits to some  but not to others).</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{text-transform:}</a:t>
            </a:r>
          </a:p>
        </p:txBody>
      </p:sp>
      <p:sp>
        <p:nvSpPr>
          <p:cNvPr id="27648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{text-transform: } can take the value ‘uppercase’, ‘lowercase’, ‘capitalize’, ‘inherit’ and ‘none’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only affects the characters in bicameral scripts.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does inherit.</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{text-indent:}</a:t>
            </a:r>
          </a:p>
        </p:txBody>
      </p:sp>
      <p:sp>
        <p:nvSpPr>
          <p:cNvPr id="277506"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{text-indent: } can take length values, percentages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Percentage refer to the width of the parent element.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0.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{text-align:}</a:t>
            </a:r>
          </a:p>
        </p:txBody>
      </p:sp>
      <p:sp>
        <p:nvSpPr>
          <p:cNvPr id="278530"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{text-align: } can take the values ‘left’ ‘right’ ‘center’ and ‘justify’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depends on the text direction.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classic mistake</a:t>
            </a:r>
          </a:p>
        </p:txBody>
      </p:sp>
      <p:sp>
        <p:nvSpPr>
          <p:cNvPr id="27955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want to align an image, and you do</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img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will align the contents (in terms of XML) of an image.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in CSS .center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in HTML &lt;div class="center"&gt;&lt;img src="me.png" alt="me"/&gt;&lt;/div&gt;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{vertical-align:}</a:t>
            </a:r>
          </a:p>
        </p:txBody>
      </p:sp>
      <p:sp>
        <p:nvSpPr>
          <p:cNvPr id="2805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{vertical-align: } can take the values, ‘middle’, ‘sub’, ‘super’, ‘text-top’, ‘text-bottom’, ‘top’, ‘bottom’, length values as well as percentages, and ‘baseline’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Percentages refer to the {line-height:} of the same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only applies to text-level elements and table cells.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does not inherit.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{font-family:}</a:t>
            </a:r>
          </a:p>
        </p:txBody>
      </p:sp>
      <p:sp>
        <p:nvSpPr>
          <p:cNvPr id="281602" name="Text Box 2"/>
          <p:cNvSpPr txBox="1">
            <a:spLocks noChangeArrowheads="1"/>
          </p:cNvSpPr>
          <p:nvPr/>
        </p:nvSpPr>
        <p:spPr bwMode="auto">
          <a:xfrm>
            <a:off x="304800" y="1295400"/>
            <a:ext cx="8534400" cy="5257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{font-family:} accepts a comma-separated list of font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five generic names, one should be quoted last as a fall-back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‘serif’		– ‘sans-serif’		– ‘cursive’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‘fantasy’	</a:t>
            </a:r>
            <a:r>
              <a:rPr lang="en-US" sz="2400" dirty="0" smtClean="0">
                <a:solidFill>
                  <a:srgbClr val="FFFFFF"/>
                </a:solidFill>
              </a:rPr>
              <a:t>       – </a:t>
            </a:r>
            <a:r>
              <a:rPr lang="en-US" sz="2400" dirty="0">
                <a:solidFill>
                  <a:srgbClr val="FFFFFF"/>
                </a:solidFill>
              </a:rPr>
              <a:t>‘</a:t>
            </a:r>
            <a:r>
              <a:rPr lang="en-US" sz="2400" dirty="0" err="1">
                <a:solidFill>
                  <a:srgbClr val="FFFFFF"/>
                </a:solidFill>
              </a:rPr>
              <a:t>monospace</a:t>
            </a:r>
            <a:r>
              <a:rPr lang="en-US" sz="24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initial value depends on the browser.  It inherits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body { font-family: Baskerville, "Heisei </a:t>
            </a:r>
            <a:r>
              <a:rPr lang="en-US" sz="2800" dirty="0" err="1">
                <a:solidFill>
                  <a:srgbClr val="FFFFFF"/>
                </a:solidFill>
              </a:rPr>
              <a:t>Mincho</a:t>
            </a:r>
            <a:r>
              <a:rPr lang="en-US" sz="2800" dirty="0">
                <a:solidFill>
                  <a:srgbClr val="FFFFFF"/>
                </a:solidFill>
              </a:rPr>
              <a:t> W3", Symbol, serif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{font-size:}</a:t>
            </a:r>
          </a:p>
        </p:txBody>
      </p:sp>
      <p:sp>
        <p:nvSpPr>
          <p:cNvPr id="2826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{font-size: } accepts lengths as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a:solidFill>
                  <a:srgbClr val="FFFFFF"/>
                </a:solidFill>
              </a:rPr>
              <a:t>n</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(or ‘</a:t>
            </a:r>
            <a:r>
              <a:rPr lang="en-US" sz="2800" dirty="0" err="1">
                <a:solidFill>
                  <a:srgbClr val="FFFFFF"/>
                </a:solidFill>
              </a:rPr>
              <a:t>em</a:t>
            </a:r>
            <a:r>
              <a:rPr lang="en-US" sz="2800" dirty="0">
                <a:solidFill>
                  <a:srgbClr val="FFFFFF"/>
                </a:solidFill>
              </a:rPr>
              <a:t>’ or in ‘etc’) where </a:t>
            </a:r>
            <a:r>
              <a:rPr lang="en-US" sz="2800" i="1" dirty="0">
                <a:solidFill>
                  <a:srgbClr val="FFFFFF"/>
                </a:solidFill>
              </a:rPr>
              <a:t>n</a:t>
            </a:r>
            <a:r>
              <a:rPr lang="en-US" sz="2800" dirty="0">
                <a:solidFill>
                  <a:srgbClr val="FFFFFF"/>
                </a:solidFill>
              </a:rPr>
              <a:t> is a number, ‘inherit’ or some sizes like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‘xx-small’ – ‘x-small’	– ‘small’	– ‘medium’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‘large’	– ‘x-large’   – ‘xx-large’  – ‘larger’  – ‘smaller’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‘medium’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inherits.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also use percentages, in terms of the {font-size: } of the parent element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{font-style: } </a:t>
            </a:r>
          </a:p>
        </p:txBody>
      </p:sp>
      <p:sp>
        <p:nvSpPr>
          <p:cNvPr id="283650" name="Text Box 2"/>
          <p:cNvSpPr txBox="1">
            <a:spLocks noChangeArrowheads="1"/>
          </p:cNvSpPr>
          <p:nvPr/>
        </p:nvSpPr>
        <p:spPr bwMode="auto">
          <a:xfrm>
            <a:off x="457200" y="1600200"/>
            <a:ext cx="8220075" cy="4800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{font-style: } can be either ‘italic’, ‘oblique’ or ‘normal’ or ‘inherit’.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property inherits.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Oblique fonts use slanted glyphs. Italic fonts have their own glyphs.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 Box 1"/>
          <p:cNvSpPr txBox="1">
            <a:spLocks noChangeArrowheads="1"/>
          </p:cNvSpPr>
          <p:nvPr/>
        </p:nvSpPr>
        <p:spPr bwMode="auto">
          <a:xfrm>
            <a:off x="3048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{font-variant: }</a:t>
            </a:r>
          </a:p>
        </p:txBody>
      </p:sp>
      <p:sp>
        <p:nvSpPr>
          <p:cNvPr id="284674" name="Text Box 2"/>
          <p:cNvSpPr txBox="1">
            <a:spLocks noChangeArrowheads="1"/>
          </p:cNvSpPr>
          <p:nvPr/>
        </p:nvSpPr>
        <p:spPr bwMode="auto">
          <a:xfrm>
            <a:off x="457200" y="1600200"/>
            <a:ext cx="8229600" cy="3733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{font-variant: } can be either ‘small-caps’ or ‘inherit’ or ‘normal’.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Small caps font may be calculated from smaller capital letters of the same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Markup can be used to set out the structure of a textual document.  </a:t>
            </a:r>
          </a:p>
          <a:p>
            <a:r>
              <a:rPr lang="en-US" dirty="0" smtClean="0"/>
              <a:t>Let me put two examples on the next two slides.</a:t>
            </a:r>
          </a:p>
          <a:p>
            <a:pPr lvl="1"/>
            <a:r>
              <a:rPr lang="en-US" dirty="0" smtClean="0"/>
              <a:t>The first uses an XML syntax.</a:t>
            </a:r>
          </a:p>
          <a:p>
            <a:pPr lvl="1"/>
            <a:r>
              <a:rPr lang="en-US" dirty="0" smtClean="0"/>
              <a:t>The second uses a </a:t>
            </a:r>
            <a:r>
              <a:rPr lang="en-US" dirty="0" err="1" smtClean="0"/>
              <a:t>LaTeX</a:t>
            </a:r>
            <a:r>
              <a:rPr lang="en-US" dirty="0" smtClean="0"/>
              <a:t> syntax.</a:t>
            </a:r>
          </a:p>
        </p:txBody>
      </p:sp>
    </p:spTree>
    <p:extLst>
      <p:ext uri="{BB962C8B-B14F-4D97-AF65-F5344CB8AC3E}">
        <p14:creationId xmlns:p14="http://schemas.microsoft.com/office/powerpoint/2010/main" xmlns="" val="40084231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{font-weight: }</a:t>
            </a:r>
          </a:p>
        </p:txBody>
      </p:sp>
      <p:sp>
        <p:nvSpPr>
          <p:cNvPr id="285698" name="Text Box 2"/>
          <p:cNvSpPr txBox="1">
            <a:spLocks noChangeArrowheads="1"/>
          </p:cNvSpPr>
          <p:nvPr/>
        </p:nvSpPr>
        <p:spPr bwMode="auto">
          <a:xfrm>
            <a:off x="457200" y="1600200"/>
            <a:ext cx="8229600" cy="4419600"/>
          </a:xfrm>
          <a:prstGeom prst="rect">
            <a:avLst/>
          </a:prstGeom>
          <a:noFill/>
          <a:ln w="9525">
            <a:noFill/>
            <a:round/>
            <a:headEnd/>
            <a:tailEnd/>
          </a:ln>
          <a:effectLst/>
        </p:spPr>
        <p:txBody>
          <a:bodyPr lIns="90000" tIns="46800" rIns="90000" bIns="46800"/>
          <a:lstStyle/>
          <a:p>
            <a:pPr marL="330200" indent="-317500">
              <a:lnSpc>
                <a:spcPct val="11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FFFFFF"/>
              </a:solidFill>
            </a:endParaRP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{font-weight: } takes the values ‘normal’, ‘bold’, ‘bolder’, ‘lighter’, ‘100’, ‘200’, ‘300’, ‘400’, ‘500’, ‘600’, ‘700’, ‘800’, ‘900’ and ‘inherit’</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‘700’ is ‘bold’, ‘400’ is ‘normal’.</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Matching to actual fonts is a fiddly approximation. </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This property inherits.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1"/>
          <p:cNvSpPr txBox="1">
            <a:spLocks noChangeArrowheads="1"/>
          </p:cNvSpPr>
          <p:nvPr/>
        </p:nvSpPr>
        <p:spPr bwMode="auto">
          <a:xfrm>
            <a:off x="457200" y="228600"/>
            <a:ext cx="8229600" cy="9144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font properties</a:t>
            </a:r>
          </a:p>
        </p:txBody>
      </p:sp>
      <p:sp>
        <p:nvSpPr>
          <p:cNvPr id="286722" name="Text Box 2"/>
          <p:cNvSpPr txBox="1">
            <a:spLocks noChangeArrowheads="1"/>
          </p:cNvSpPr>
          <p:nvPr/>
        </p:nvSpPr>
        <p:spPr bwMode="auto">
          <a:xfrm>
            <a:off x="457200" y="1066800"/>
            <a:ext cx="8229600" cy="54864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whole bunch of other properties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t>
            </a:r>
            <a:r>
              <a:rPr lang="en-US" sz="2400" dirty="0" err="1">
                <a:solidFill>
                  <a:srgbClr val="FFFFFF"/>
                </a:solidFill>
              </a:rPr>
              <a:t>unicode</a:t>
            </a:r>
            <a:r>
              <a:rPr lang="en-US" sz="2400" dirty="0">
                <a:solidFill>
                  <a:srgbClr val="FFFFFF"/>
                </a:solidFill>
              </a:rPr>
              <a:t>-range: }	– {</a:t>
            </a:r>
            <a:r>
              <a:rPr lang="en-US" sz="2400" dirty="0" err="1">
                <a:solidFill>
                  <a:srgbClr val="FFFFFF"/>
                </a:solidFill>
              </a:rPr>
              <a:t>stemv</a:t>
            </a:r>
            <a:r>
              <a:rPr lang="en-US" sz="2400" dirty="0">
                <a:solidFill>
                  <a:srgbClr val="FFFFFF"/>
                </a:solidFill>
              </a:rPr>
              <a:t>: }	 </a:t>
            </a:r>
            <a:r>
              <a:rPr lang="en-US" sz="2400" dirty="0" smtClean="0">
                <a:solidFill>
                  <a:srgbClr val="FFFFFF"/>
                </a:solidFill>
              </a:rPr>
              <a:t> – </a:t>
            </a:r>
            <a:r>
              <a:rPr lang="en-US" sz="2400" dirty="0">
                <a:solidFill>
                  <a:srgbClr val="FFFFFF"/>
                </a:solidFill>
              </a:rPr>
              <a:t>{stroke: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{units-per-</a:t>
            </a:r>
            <a:r>
              <a:rPr lang="en-US" sz="2400" dirty="0" err="1">
                <a:solidFill>
                  <a:srgbClr val="FFFFFF"/>
                </a:solidFill>
              </a:rPr>
              <a:t>em</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stemh</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bbox</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{definitions-</a:t>
            </a:r>
            <a:r>
              <a:rPr lang="en-US" sz="2400" dirty="0" err="1">
                <a:solidFill>
                  <a:srgbClr val="FFFFFF"/>
                </a:solidFill>
              </a:rPr>
              <a:t>src</a:t>
            </a:r>
            <a:r>
              <a:rPr lang="en-US" sz="2400" dirty="0">
                <a:solidFill>
                  <a:srgbClr val="FFFFFF"/>
                </a:solidFill>
              </a:rPr>
              <a:t>:} 	– {ascent: }	</a:t>
            </a:r>
            <a:r>
              <a:rPr lang="en-US" sz="2400" dirty="0" smtClean="0">
                <a:solidFill>
                  <a:srgbClr val="FFFFFF"/>
                </a:solidFill>
              </a:rPr>
              <a:t>    </a:t>
            </a:r>
            <a:r>
              <a:rPr lang="en-US" sz="2400" dirty="0">
                <a:solidFill>
                  <a:srgbClr val="FFFFFF"/>
                </a:solidFill>
              </a:rPr>
              <a:t>– {</a:t>
            </a:r>
            <a:r>
              <a:rPr lang="en-US" sz="2400" dirty="0" err="1">
                <a:solidFill>
                  <a:srgbClr val="FFFFFF"/>
                </a:solidFill>
              </a:rPr>
              <a:t>dscent</a:t>
            </a:r>
            <a:r>
              <a:rPr lang="en-US" sz="2400" dirty="0">
                <a:solidFill>
                  <a:srgbClr val="FFFFFF"/>
                </a:solidFill>
              </a:rPr>
              <a:t>: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{baseline: }			– {widths: }    </a:t>
            </a:r>
            <a:r>
              <a:rPr lang="en-US" sz="2400" dirty="0" smtClean="0">
                <a:solidFill>
                  <a:srgbClr val="FFFFFF"/>
                </a:solidFill>
              </a:rPr>
              <a:t>– </a:t>
            </a:r>
            <a:r>
              <a:rPr lang="en-US" sz="2400" dirty="0">
                <a:solidFill>
                  <a:srgbClr val="FFFFFF"/>
                </a:solidFill>
              </a:rPr>
              <a:t>{</a:t>
            </a:r>
            <a:r>
              <a:rPr lang="en-US" sz="2400" dirty="0" err="1">
                <a:solidFill>
                  <a:srgbClr val="FFFFFF"/>
                </a:solidFill>
              </a:rPr>
              <a:t>mathline</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{centerline: }		– {</a:t>
            </a:r>
            <a:r>
              <a:rPr lang="en-US" sz="2400" dirty="0" err="1">
                <a:solidFill>
                  <a:srgbClr val="FFFFFF"/>
                </a:solidFill>
              </a:rPr>
              <a:t>topine</a:t>
            </a:r>
            <a:r>
              <a:rPr lang="en-US" sz="2400" dirty="0">
                <a:solidFill>
                  <a:srgbClr val="FFFFFF"/>
                </a:solidFill>
              </a:rPr>
              <a:t>: }	 </a:t>
            </a:r>
            <a:r>
              <a:rPr lang="en-US" sz="2400" dirty="0" smtClean="0">
                <a:solidFill>
                  <a:srgbClr val="FFFFFF"/>
                </a:solidFill>
              </a:rPr>
              <a:t>   – </a:t>
            </a:r>
            <a:r>
              <a:rPr lang="en-US" sz="2400" dirty="0">
                <a:solidFill>
                  <a:srgbClr val="FFFFFF"/>
                </a:solidFill>
              </a:rPr>
              <a:t>{panose1: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also is a {font: } property that allows you to put several of the previous properties together.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all that is not worth learning. Keep fonts simple.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borders</a:t>
            </a:r>
          </a:p>
        </p:txBody>
      </p:sp>
      <p:sp>
        <p:nvSpPr>
          <p:cNvPr id="28774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Borders are rectangular edges around the space occupied by an element.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mainly used for decoration.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Normally, the borders are not shown.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To show borders, you have to set a positive border width and a border style.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 border property is inherited.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1"/>
          <p:cNvSpPr txBox="1">
            <a:spLocks noChangeArrowheads="1"/>
          </p:cNvSpPr>
          <p:nvPr/>
        </p:nvSpPr>
        <p:spPr bwMode="auto">
          <a:xfrm>
            <a:off x="3810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 border properties</a:t>
            </a:r>
          </a:p>
        </p:txBody>
      </p:sp>
      <p:sp>
        <p:nvSpPr>
          <p:cNvPr id="288770" name="Text Box 2"/>
          <p:cNvSpPr txBox="1">
            <a:spLocks noChangeArrowheads="1"/>
          </p:cNvSpPr>
          <p:nvPr/>
        </p:nvSpPr>
        <p:spPr bwMode="auto">
          <a:xfrm>
            <a:off x="228600" y="914400"/>
            <a:ext cx="8458200" cy="5353050"/>
          </a:xfrm>
          <a:prstGeom prst="rect">
            <a:avLst/>
          </a:prstGeom>
          <a:noFill/>
          <a:ln w="9525">
            <a:noFill/>
            <a:round/>
            <a:headEnd/>
            <a:tailEnd/>
          </a:ln>
          <a:effectLst/>
        </p:spPr>
        <p:txBody>
          <a:bodyPr lIns="90000" tIns="46800" rIns="90000" bIns="46800"/>
          <a:lstStyle/>
          <a:p>
            <a:pPr marL="330200" indent="-317500">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{border-top-style} {border-right-style:} {border-bottom-style:} {border-left-style:} take the following values</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‘none’ 	No border. The width of the border becomes zero. This is the initial value.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‘hidden’ 	Same as 'none', except in terms of border conflict resolution</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‘dotted’	The border is a series of dots.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‘dashed’	The border is a series of short line segments.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‘solid ‘ 	The border is a single line segment</a:t>
            </a:r>
            <a:r>
              <a:rPr lang="en-US"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88770">
                                            <p:txEl>
                                              <p:pRg st="0" end="0"/>
                                            </p:txEl>
                                          </p:spTgt>
                                        </p:tgtEl>
                                        <p:attrNameLst>
                                          <p:attrName>style.visibility</p:attrName>
                                        </p:attrNameLst>
                                      </p:cBhvr>
                                      <p:to>
                                        <p:strVal val="visible"/>
                                      </p:to>
                                    </p:set>
                                    <p:animEffect transition="in" filter="dissolve">
                                      <p:cBhvr additive="repl">
                                        <p:cTn id="7" dur="500"/>
                                        <p:tgtEl>
                                          <p:spTgt spid="288770">
                                            <p:txEl>
                                              <p:pRg st="0" end="0"/>
                                            </p:txEl>
                                          </p:spTgt>
                                        </p:tgtEl>
                                      </p:cBhvr>
                                    </p:animEffect>
                                  </p:childTnLst>
                                </p:cTn>
                              </p:par>
                              <p:par>
                                <p:cTn id="8" presetID="9" presetClass="entr" fill="hold" nodeType="withEffect">
                                  <p:stCondLst>
                                    <p:cond delay="0"/>
                                  </p:stCondLst>
                                  <p:childTnLst>
                                    <p:set>
                                      <p:cBhvr additive="repl">
                                        <p:cTn id="9" dur="1" fill="hold">
                                          <p:stCondLst>
                                            <p:cond delay="0"/>
                                          </p:stCondLst>
                                        </p:cTn>
                                        <p:tgtEl>
                                          <p:spTgt spid="288770">
                                            <p:txEl>
                                              <p:pRg st="1" end="1"/>
                                            </p:txEl>
                                          </p:spTgt>
                                        </p:tgtEl>
                                        <p:attrNameLst>
                                          <p:attrName>style.visibility</p:attrName>
                                        </p:attrNameLst>
                                      </p:cBhvr>
                                      <p:to>
                                        <p:strVal val="visible"/>
                                      </p:to>
                                    </p:set>
                                    <p:animEffect transition="in" filter="dissolve">
                                      <p:cBhvr additive="repl">
                                        <p:cTn id="10" dur="500"/>
                                        <p:tgtEl>
                                          <p:spTgt spid="288770">
                                            <p:txEl>
                                              <p:pRg st="1" end="1"/>
                                            </p:txEl>
                                          </p:spTgt>
                                        </p:tgtEl>
                                      </p:cBhvr>
                                    </p:animEffect>
                                  </p:childTnLst>
                                </p:cTn>
                              </p:par>
                              <p:par>
                                <p:cTn id="11" presetID="9" presetClass="entr" fill="hold" nodeType="withEffect">
                                  <p:stCondLst>
                                    <p:cond delay="0"/>
                                  </p:stCondLst>
                                  <p:childTnLst>
                                    <p:set>
                                      <p:cBhvr additive="repl">
                                        <p:cTn id="12" dur="1" fill="hold">
                                          <p:stCondLst>
                                            <p:cond delay="0"/>
                                          </p:stCondLst>
                                        </p:cTn>
                                        <p:tgtEl>
                                          <p:spTgt spid="288770">
                                            <p:txEl>
                                              <p:pRg st="2" end="2"/>
                                            </p:txEl>
                                          </p:spTgt>
                                        </p:tgtEl>
                                        <p:attrNameLst>
                                          <p:attrName>style.visibility</p:attrName>
                                        </p:attrNameLst>
                                      </p:cBhvr>
                                      <p:to>
                                        <p:strVal val="visible"/>
                                      </p:to>
                                    </p:set>
                                    <p:animEffect transition="in" filter="dissolve">
                                      <p:cBhvr additive="repl">
                                        <p:cTn id="13" dur="500"/>
                                        <p:tgtEl>
                                          <p:spTgt spid="288770">
                                            <p:txEl>
                                              <p:pRg st="2" end="2"/>
                                            </p:txEl>
                                          </p:spTgt>
                                        </p:tgtEl>
                                      </p:cBhvr>
                                    </p:animEffect>
                                  </p:childTnLst>
                                </p:cTn>
                              </p:par>
                              <p:par>
                                <p:cTn id="14" presetID="9" presetClass="entr" fill="hold" nodeType="withEffect">
                                  <p:stCondLst>
                                    <p:cond delay="0"/>
                                  </p:stCondLst>
                                  <p:childTnLst>
                                    <p:set>
                                      <p:cBhvr additive="repl">
                                        <p:cTn id="15" dur="1" fill="hold">
                                          <p:stCondLst>
                                            <p:cond delay="0"/>
                                          </p:stCondLst>
                                        </p:cTn>
                                        <p:tgtEl>
                                          <p:spTgt spid="288770">
                                            <p:txEl>
                                              <p:pRg st="3" end="3"/>
                                            </p:txEl>
                                          </p:spTgt>
                                        </p:tgtEl>
                                        <p:attrNameLst>
                                          <p:attrName>style.visibility</p:attrName>
                                        </p:attrNameLst>
                                      </p:cBhvr>
                                      <p:to>
                                        <p:strVal val="visible"/>
                                      </p:to>
                                    </p:set>
                                    <p:animEffect transition="in" filter="dissolve">
                                      <p:cBhvr additive="repl">
                                        <p:cTn id="16" dur="500"/>
                                        <p:tgtEl>
                                          <p:spTgt spid="288770">
                                            <p:txEl>
                                              <p:pRg st="3" end="3"/>
                                            </p:txEl>
                                          </p:spTgt>
                                        </p:tgtEl>
                                      </p:cBhvr>
                                    </p:animEffect>
                                  </p:childTnLst>
                                </p:cTn>
                              </p:par>
                              <p:par>
                                <p:cTn id="17" presetID="9" presetClass="entr" fill="hold" nodeType="withEffect">
                                  <p:stCondLst>
                                    <p:cond delay="0"/>
                                  </p:stCondLst>
                                  <p:childTnLst>
                                    <p:set>
                                      <p:cBhvr additive="repl">
                                        <p:cTn id="18" dur="1" fill="hold">
                                          <p:stCondLst>
                                            <p:cond delay="0"/>
                                          </p:stCondLst>
                                        </p:cTn>
                                        <p:tgtEl>
                                          <p:spTgt spid="288770">
                                            <p:txEl>
                                              <p:pRg st="4" end="4"/>
                                            </p:txEl>
                                          </p:spTgt>
                                        </p:tgtEl>
                                        <p:attrNameLst>
                                          <p:attrName>style.visibility</p:attrName>
                                        </p:attrNameLst>
                                      </p:cBhvr>
                                      <p:to>
                                        <p:strVal val="visible"/>
                                      </p:to>
                                    </p:set>
                                    <p:animEffect transition="in" filter="dissolve">
                                      <p:cBhvr additive="repl">
                                        <p:cTn id="19" dur="500"/>
                                        <p:tgtEl>
                                          <p:spTgt spid="288770">
                                            <p:txEl>
                                              <p:pRg st="4" end="4"/>
                                            </p:txEl>
                                          </p:spTgt>
                                        </p:tgtEl>
                                      </p:cBhvr>
                                    </p:animEffect>
                                  </p:childTnLst>
                                </p:cTn>
                              </p:par>
                              <p:par>
                                <p:cTn id="20" presetID="9" presetClass="entr" fill="hold" nodeType="withEffect">
                                  <p:stCondLst>
                                    <p:cond delay="0"/>
                                  </p:stCondLst>
                                  <p:childTnLst>
                                    <p:set>
                                      <p:cBhvr additive="repl">
                                        <p:cTn id="21" dur="1" fill="hold">
                                          <p:stCondLst>
                                            <p:cond delay="0"/>
                                          </p:stCondLst>
                                        </p:cTn>
                                        <p:tgtEl>
                                          <p:spTgt spid="288770">
                                            <p:txEl>
                                              <p:pRg st="5" end="5"/>
                                            </p:txEl>
                                          </p:spTgt>
                                        </p:tgtEl>
                                        <p:attrNameLst>
                                          <p:attrName>style.visibility</p:attrName>
                                        </p:attrNameLst>
                                      </p:cBhvr>
                                      <p:to>
                                        <p:strVal val="visible"/>
                                      </p:to>
                                    </p:set>
                                    <p:animEffect transition="in" filter="dissolve">
                                      <p:cBhvr additive="repl">
                                        <p:cTn id="22" dur="500"/>
                                        <p:tgtEl>
                                          <p:spTgt spid="288770">
                                            <p:txEl>
                                              <p:pRg st="5" end="5"/>
                                            </p:txEl>
                                          </p:spTgt>
                                        </p:tgtEl>
                                      </p:cBhvr>
                                    </p:animEffect>
                                  </p:childTnLst>
                                </p:cTn>
                              </p:par>
                              <p:par>
                                <p:cTn id="23" presetID="9" presetClass="entr" fill="hold" nodeType="withEffect">
                                  <p:stCondLst>
                                    <p:cond delay="0"/>
                                  </p:stCondLst>
                                  <p:childTnLst>
                                    <p:set>
                                      <p:cBhvr additive="repl">
                                        <p:cTn id="24" dur="1" fill="hold">
                                          <p:stCondLst>
                                            <p:cond delay="0"/>
                                          </p:stCondLst>
                                        </p:cTn>
                                        <p:tgtEl>
                                          <p:spTgt spid="288770">
                                            <p:txEl>
                                              <p:pRg st="6" end="6"/>
                                            </p:txEl>
                                          </p:spTgt>
                                        </p:tgtEl>
                                        <p:attrNameLst>
                                          <p:attrName>style.visibility</p:attrName>
                                        </p:attrNameLst>
                                      </p:cBhvr>
                                      <p:to>
                                        <p:strVal val="visible"/>
                                      </p:to>
                                    </p:set>
                                    <p:animEffect transition="in" filter="dissolve">
                                      <p:cBhvr additive="repl">
                                        <p:cTn id="25" dur="500"/>
                                        <p:tgtEl>
                                          <p:spTgt spid="288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border style</a:t>
            </a:r>
          </a:p>
        </p:txBody>
      </p:sp>
      <p:sp>
        <p:nvSpPr>
          <p:cNvPr id="28979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Other border styles are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‘double’  	The border is two solid lines.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‘groove’ 	The border looks as though it were carved into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‘ridge’  	The border looks as though it were coming out of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‘inset’ 	The border makes the box look like embedded in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‘outset’ 	The border makes the box look like coming out of the canvas</a:t>
            </a:r>
            <a:r>
              <a:rPr lang="en-US"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{border-color: } </a:t>
            </a:r>
          </a:p>
        </p:txBody>
      </p:sp>
      <p:sp>
        <p:nvSpPr>
          <p:cNvPr id="290818" name="Text Box 2"/>
          <p:cNvSpPr txBox="1">
            <a:spLocks noChangeArrowheads="1"/>
          </p:cNvSpPr>
          <p:nvPr/>
        </p:nvSpPr>
        <p:spPr bwMode="auto">
          <a:xfrm>
            <a:off x="457200" y="1295400"/>
            <a:ext cx="8229600" cy="4794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{border-top-color: }, {border-right-color: }, {border-bottom-color: }, {border-bottom-color: }, {border-left-color:} take color values, ‘transparent’ or ‘inherit’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a border color is not specified, the browser uses the value of the {color: } of the element. As you recall, the initial value of this property is browser dependent.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{border-width: }</a:t>
            </a:r>
          </a:p>
        </p:txBody>
      </p:sp>
      <p:sp>
        <p:nvSpPr>
          <p:cNvPr id="2918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{border-top-width: }, {border-bottom-width: }, {border-left-width: } and {border-right-width: } take length values, as well as the three keywords 'thin', 'thick'  and 'medium'. That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Note that the default value of {boder-style:} is ‘none’, implying that no border should be shown.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Firefox appears to be violation for the &lt;img/&gt; in &lt;a&gt;&lt;img/&gt;&lt;/a&gt;.</a:t>
            </a:r>
          </a:p>
          <a:p>
            <a:pPr marL="330200" indent="-317500">
              <a:lnSpc>
                <a:spcPts val="2825"/>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2866"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blockquote, body, dd, div, dl, dt, h1, h2, h3, h4, h5, h6, ol, p, ul, hr, pre { display: block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 { display: list-item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 { display: none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body { margin: 8px; line-height: 1.12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h1 { font-size: 2em; margin: .67em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h2 { font-size: 1.5em; margin: .75em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h3 { font-size: 1.17em; margin: .83em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h4, p, blockquote, ul, ol, dl, { margin: 1.12em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h5 { font-size: .83em; margin: 1.5em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h6 { font-size: .75em; margin: 1.67em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3890" name="Text Box 2"/>
          <p:cNvSpPr txBox="1">
            <a:spLocks noChangeArrowheads="1"/>
          </p:cNvSpPr>
          <p:nvPr/>
        </p:nvSpPr>
        <p:spPr bwMode="auto">
          <a:xfrm>
            <a:off x="457200" y="1219200"/>
            <a:ext cx="8229600" cy="5410200"/>
          </a:xfrm>
          <a:prstGeom prst="rect">
            <a:avLst/>
          </a:prstGeom>
          <a:noFill/>
          <a:ln w="9525">
            <a:noFill/>
            <a:round/>
            <a:headEnd/>
            <a:tailEnd/>
          </a:ln>
          <a:effectLst/>
        </p:spPr>
        <p:txBody>
          <a:bodyPr lIns="90000" tIns="46800" rIns="90000" bIns="46800"/>
          <a:lstStyle/>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h1, h2, h3, h4, h5, h6, b, strong { font-weight: bolder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blockquote</a:t>
            </a:r>
            <a:r>
              <a:rPr lang="en-US" sz="2400" dirty="0">
                <a:solidFill>
                  <a:srgbClr val="FFFFFF"/>
                </a:solidFill>
              </a:rPr>
              <a:t> { margin-left: 40px; margin-right: 40px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i</a:t>
            </a:r>
            <a:r>
              <a:rPr lang="en-US" sz="2400" dirty="0">
                <a:solidFill>
                  <a:srgbClr val="FFFFFF"/>
                </a:solidFill>
              </a:rPr>
              <a:t>, cite, </a:t>
            </a:r>
            <a:r>
              <a:rPr lang="en-US" sz="2400" dirty="0" err="1">
                <a:solidFill>
                  <a:srgbClr val="FFFFFF"/>
                </a:solidFill>
              </a:rPr>
              <a:t>em</a:t>
            </a:r>
            <a:r>
              <a:rPr lang="en-US" sz="2400" dirty="0">
                <a:solidFill>
                  <a:srgbClr val="FFFFFF"/>
                </a:solidFill>
              </a:rPr>
              <a:t>, </a:t>
            </a:r>
            <a:r>
              <a:rPr lang="en-US" sz="2400" dirty="0" err="1">
                <a:solidFill>
                  <a:srgbClr val="FFFFFF"/>
                </a:solidFill>
              </a:rPr>
              <a:t>var</a:t>
            </a:r>
            <a:r>
              <a:rPr lang="en-US" sz="2400" dirty="0">
                <a:solidFill>
                  <a:srgbClr val="FFFFFF"/>
                </a:solidFill>
              </a:rPr>
              <a:t>, address { font-style: italic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a:t>
            </a:r>
            <a:r>
              <a:rPr lang="en-US" sz="2400" dirty="0" err="1">
                <a:solidFill>
                  <a:srgbClr val="FFFFFF"/>
                </a:solidFill>
              </a:rPr>
              <a:t>tt</a:t>
            </a:r>
            <a:r>
              <a:rPr lang="en-US" sz="2400" dirty="0">
                <a:solidFill>
                  <a:srgbClr val="FFFFFF"/>
                </a:solidFill>
              </a:rPr>
              <a:t>, code, </a:t>
            </a:r>
            <a:r>
              <a:rPr lang="en-US" sz="2400" dirty="0" err="1">
                <a:solidFill>
                  <a:srgbClr val="FFFFFF"/>
                </a:solidFill>
              </a:rPr>
              <a:t>kbd</a:t>
            </a:r>
            <a:r>
              <a:rPr lang="en-US" sz="2400" dirty="0">
                <a:solidFill>
                  <a:srgbClr val="FFFFFF"/>
                </a:solidFill>
              </a:rPr>
              <a:t>, </a:t>
            </a:r>
            <a:r>
              <a:rPr lang="en-US" sz="2400" dirty="0" err="1">
                <a:solidFill>
                  <a:srgbClr val="FFFFFF"/>
                </a:solidFill>
              </a:rPr>
              <a:t>samp</a:t>
            </a:r>
            <a:r>
              <a:rPr lang="en-US" sz="2400" dirty="0">
                <a:solidFill>
                  <a:srgbClr val="FFFFFF"/>
                </a:solidFill>
              </a:rPr>
              <a:t> { font-family: </a:t>
            </a:r>
            <a:r>
              <a:rPr lang="en-US" sz="2400" dirty="0" err="1">
                <a:solidFill>
                  <a:srgbClr val="FFFFFF"/>
                </a:solidFill>
              </a:rPr>
              <a:t>monospace</a:t>
            </a:r>
            <a:r>
              <a:rPr lang="en-US" sz="2400" dirty="0">
                <a:solidFill>
                  <a:srgbClr val="FFFFFF"/>
                </a:solidFill>
              </a:rPr>
              <a: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 white-space: pre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big { font-size: 1.17em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small, sub, sup { font-size: .83em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sub { vertical-align: sub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sup { vertical-align: super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 { text-decoration: line-through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hr { border: 1px inset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a:t>
            </a:r>
            <a:r>
              <a:rPr lang="en-US" sz="2400" dirty="0" err="1">
                <a:solidFill>
                  <a:srgbClr val="FFFFFF"/>
                </a:solidFill>
              </a:rPr>
              <a:t>ul</a:t>
            </a:r>
            <a:r>
              <a:rPr lang="en-US" sz="2400" dirty="0">
                <a:solidFill>
                  <a:srgbClr val="FFFFFF"/>
                </a:solidFill>
              </a:rPr>
              <a:t>, </a:t>
            </a:r>
            <a:r>
              <a:rPr lang="en-US" sz="2400" dirty="0" err="1">
                <a:solidFill>
                  <a:srgbClr val="FFFFFF"/>
                </a:solidFill>
              </a:rPr>
              <a:t>dd</a:t>
            </a:r>
            <a:r>
              <a:rPr lang="en-US" sz="2400" dirty="0">
                <a:solidFill>
                  <a:srgbClr val="FFFFFF"/>
                </a:solidFill>
              </a:rPr>
              <a:t> { margin-left: 40px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 list-style-type: decimal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1"/>
          <p:cNvSpPr txBox="1">
            <a:spLocks noChangeArrowheads="1"/>
          </p:cNvSpPr>
          <p:nvPr/>
        </p:nvSpPr>
        <p:spPr bwMode="auto">
          <a:xfrm>
            <a:off x="457200" y="24384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867400"/>
          </a:xfrm>
        </p:spPr>
        <p:txBody>
          <a:bodyPr>
            <a:normAutofit/>
          </a:bodyPr>
          <a:lstStyle/>
          <a:p>
            <a:pPr marL="0" indent="0">
              <a:buNone/>
            </a:pPr>
            <a:r>
              <a:rPr lang="en-US" sz="2800" dirty="0"/>
              <a:t>&lt;</a:t>
            </a:r>
            <a:r>
              <a:rPr lang="en-US" sz="2800" dirty="0" smtClean="0"/>
              <a:t>slide</a:t>
            </a:r>
            <a:r>
              <a:rPr lang="en-US" sz="2800" dirty="0"/>
              <a:t>&gt;</a:t>
            </a:r>
          </a:p>
          <a:p>
            <a:pPr marL="0" indent="0">
              <a:buNone/>
            </a:pPr>
            <a:r>
              <a:rPr lang="en-US" sz="2800" dirty="0"/>
              <a:t> &lt;title&gt;why bother?&lt;/title&gt;</a:t>
            </a:r>
          </a:p>
          <a:p>
            <a:pPr marL="0" indent="0">
              <a:buNone/>
            </a:pPr>
            <a:r>
              <a:rPr lang="en-US" sz="2800" dirty="0"/>
              <a:t> </a:t>
            </a:r>
            <a:r>
              <a:rPr lang="en-US" sz="2800" dirty="0" smtClean="0"/>
              <a:t>&lt;bullet&gt;Markup </a:t>
            </a:r>
            <a:r>
              <a:rPr lang="en-US" sz="2800" dirty="0"/>
              <a:t>can be used to set out the structure of a textual document. </a:t>
            </a:r>
            <a:r>
              <a:rPr lang="en-US" sz="2800" dirty="0" smtClean="0"/>
              <a:t>&lt;/bullet&gt;</a:t>
            </a:r>
            <a:endParaRPr lang="en-US" sz="2800" dirty="0"/>
          </a:p>
          <a:p>
            <a:pPr marL="0" indent="0">
              <a:buNone/>
            </a:pPr>
            <a:r>
              <a:rPr lang="en-US" sz="2800" dirty="0" smtClean="0"/>
              <a:t>&lt;bullet&gt;Let </a:t>
            </a:r>
            <a:r>
              <a:rPr lang="en-US" sz="2800" dirty="0"/>
              <a:t>me put two examples on the next two slides.</a:t>
            </a:r>
          </a:p>
          <a:p>
            <a:pPr marL="457200" lvl="1" indent="0">
              <a:buNone/>
            </a:pPr>
            <a:r>
              <a:rPr lang="en-US" dirty="0" smtClean="0"/>
              <a:t>&lt;bullet&gt;The </a:t>
            </a:r>
            <a:r>
              <a:rPr lang="en-US" dirty="0"/>
              <a:t>first </a:t>
            </a:r>
            <a:r>
              <a:rPr lang="en-US" dirty="0" smtClean="0"/>
              <a:t>uses </a:t>
            </a:r>
            <a:r>
              <a:rPr lang="en-US" dirty="0"/>
              <a:t>XML </a:t>
            </a:r>
            <a:r>
              <a:rPr lang="en-US" dirty="0" smtClean="0"/>
              <a:t>syntax.&lt;/bullet&gt;</a:t>
            </a:r>
            <a:endParaRPr lang="en-US" dirty="0"/>
          </a:p>
          <a:p>
            <a:pPr marL="457200" lvl="1" indent="0">
              <a:buNone/>
            </a:pPr>
            <a:r>
              <a:rPr lang="en-US" dirty="0" smtClean="0"/>
              <a:t>&lt;bullet&gt;The </a:t>
            </a:r>
            <a:r>
              <a:rPr lang="en-US" dirty="0"/>
              <a:t>second uses </a:t>
            </a:r>
            <a:r>
              <a:rPr lang="en-US" dirty="0" err="1" smtClean="0"/>
              <a:t>LaTeX</a:t>
            </a:r>
            <a:r>
              <a:rPr lang="en-US" dirty="0" smtClean="0"/>
              <a:t> syntax.&lt;/bullet&gt;</a:t>
            </a:r>
            <a:endParaRPr lang="en-US" dirty="0"/>
          </a:p>
          <a:p>
            <a:pPr marL="0" indent="0">
              <a:buNone/>
            </a:pPr>
            <a:r>
              <a:rPr lang="en-US" sz="2800" dirty="0" smtClean="0"/>
              <a:t>&lt;/bullet&gt;</a:t>
            </a:r>
          </a:p>
          <a:p>
            <a:pPr marL="0" indent="0">
              <a:buNone/>
            </a:pPr>
            <a:r>
              <a:rPr lang="en-US" sz="2800" dirty="0" smtClean="0"/>
              <a:t>&lt;/slide&gt;</a:t>
            </a:r>
            <a:endParaRPr lang="en-US" sz="2800" dirty="0"/>
          </a:p>
          <a:p>
            <a:pPr marL="0" indent="0">
              <a:buNone/>
            </a:pPr>
            <a:endParaRPr lang="en-US" sz="2800" dirty="0"/>
          </a:p>
        </p:txBody>
      </p:sp>
    </p:spTree>
    <p:extLst>
      <p:ext uri="{BB962C8B-B14F-4D97-AF65-F5344CB8AC3E}">
        <p14:creationId xmlns:p14="http://schemas.microsoft.com/office/powerpoint/2010/main" xmlns="" val="429407355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WYSIWYG is dead</a:t>
            </a:r>
          </a:p>
        </p:txBody>
      </p:sp>
      <p:sp>
        <p:nvSpPr>
          <p:cNvPr id="295938" name="Text Box 2"/>
          <p:cNvSpPr txBox="1">
            <a:spLocks noChangeArrowheads="1"/>
          </p:cNvSpPr>
          <p:nvPr/>
        </p:nvSpPr>
        <p:spPr bwMode="auto">
          <a:xfrm>
            <a:off x="228600" y="1371600"/>
            <a:ext cx="86868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Web is no place for control freaks.”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will be a wide variety of browser in the future. It is already impossible to test pages on all user agents.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you can do to get your intention across is to use technical standards.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HTML: I recommend XHTML 1.0 strict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CSS: I recommend CSS level 2.1</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1"/>
          <p:cNvSpPr txBox="1">
            <a:spLocks noChangeArrowheads="1"/>
          </p:cNvSpPr>
          <p:nvPr/>
        </p:nvSpPr>
        <p:spPr bwMode="auto">
          <a:xfrm>
            <a:off x="685800" y="304800"/>
            <a:ext cx="80772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semantic markup</a:t>
            </a:r>
          </a:p>
        </p:txBody>
      </p:sp>
      <p:sp>
        <p:nvSpPr>
          <p:cNvPr id="296962"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original HTML elements were all based on semantics.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&lt;h2&gt; is a second level heading. Nothing is said about how a browser should display a second level heading.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HTML was standardized by the Word Wide Web consortium, the W3C.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history of browser extensions</a:t>
            </a:r>
          </a:p>
        </p:txBody>
      </p:sp>
      <p:sp>
        <p:nvSpPr>
          <p:cNvPr id="2979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Semantic encoding was lost with the “extensions” invented by the browser vendors.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These extension operated in addition to the HTML as defined by the W3C, in the major browsers such as Netscape Navigator.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of these have made it into the official HTML standard by the force of habit. Example: &lt;font&gt;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separate content from presentation</a:t>
            </a:r>
          </a:p>
        </p:txBody>
      </p:sp>
      <p:sp>
        <p:nvSpPr>
          <p:cNvPr id="299010" name="Text Box 2"/>
          <p:cNvSpPr txBox="1">
            <a:spLocks noChangeArrowheads="1"/>
          </p:cNvSpPr>
          <p:nvPr/>
        </p:nvSpPr>
        <p:spPr bwMode="auto">
          <a:xfrm>
            <a:off x="457200" y="1495425"/>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loose version of HTML has a lot of presentational elements.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strict version of HTML avoids the formatting elements introduced by the browser extensions.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there is CSS, a special language to add style to the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language is standardized by the W3C.</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and browser vendors</a:t>
            </a:r>
          </a:p>
        </p:txBody>
      </p:sp>
      <p:sp>
        <p:nvSpPr>
          <p:cNvPr id="3000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W3C used to be “behind” the browser vendors.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With CSS the W3C has turned the table because CSS is more powerful than HTML extensions but more onerous to implement.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many bugs in the implementation of CSS in browsers. This is yet another reason to avoid snazzy design.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of pages</a:t>
            </a:r>
          </a:p>
        </p:txBody>
      </p:sp>
      <p:sp>
        <p:nvSpPr>
          <p:cNvPr id="301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sure that you validate all your pages.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two good </a:t>
            </a:r>
            <a:r>
              <a:rPr lang="en-US" sz="2800" dirty="0" err="1" smtClean="0">
                <a:solidFill>
                  <a:srgbClr val="FFFFFF"/>
                </a:solidFill>
              </a:rPr>
              <a:t>validators</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http://validator.w3.org/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http://www.htmlhelp.com/tools/validator/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Despite it not being official, I recommend the latter.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testing CSS</a:t>
            </a:r>
          </a:p>
        </p:txBody>
      </p:sp>
      <p:sp>
        <p:nvSpPr>
          <p:cNvPr id="302082" name="Text Box 2"/>
          <p:cNvSpPr txBox="1">
            <a:spLocks noChangeArrowheads="1"/>
          </p:cNvSpPr>
          <p:nvPr/>
        </p:nvSpPr>
        <p:spPr bwMode="auto">
          <a:xfrm>
            <a:off x="457200" y="12192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CSS validation software that will point out simple mistakes such as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misspelled property names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invalid property values the worst mistakes.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See http://jigsaw.w3.org.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this does not really test your CSS since only you can judge if it looks right.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test your CSS with Opera. It generally has the best CSS support.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 a style sheet</a:t>
            </a:r>
          </a:p>
        </p:txBody>
      </p:sp>
      <p:sp>
        <p:nvSpPr>
          <p:cNvPr id="303106" name="Text Box 2"/>
          <p:cNvSpPr txBox="1">
            <a:spLocks noChangeArrowheads="1"/>
          </p:cNvSpPr>
          <p:nvPr/>
        </p:nvSpPr>
        <p:spPr bwMode="auto">
          <a:xfrm>
            <a:off x="457200" y="1219200"/>
            <a:ext cx="8228013" cy="4905375"/>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Always use external style sheets.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organizational benefits maximized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faster loading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a single style sheet for your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that style sheets make it possible to style the page according to the CSS media type used by the browser.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don't go crazy with CSS</a:t>
            </a:r>
          </a:p>
        </p:txBody>
      </p:sp>
      <p:sp>
        <p:nvSpPr>
          <p:cNvPr id="304130" name="Text Box 2"/>
          <p:cNvSpPr txBox="1">
            <a:spLocks noChangeArrowheads="1"/>
          </p:cNvSpPr>
          <p:nvPr/>
        </p:nvSpPr>
        <p:spPr bwMode="auto">
          <a:xfrm>
            <a:off x="457200" y="1600200"/>
            <a:ext cx="8229600" cy="4921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More than two font families (plus perhaps one for computer code) and your page starts looking like a ransom note.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Gimmicky looking sites will hurt the credibility of you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your site still looks reasonable in your browser when you turn CSS off and reload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screen real estate</a:t>
            </a:r>
          </a:p>
        </p:txBody>
      </p:sp>
      <p:sp>
        <p:nvSpPr>
          <p:cNvPr id="305154" name="Text Box 2"/>
          <p:cNvSpPr txBox="1">
            <a:spLocks noChangeArrowheads="1"/>
          </p:cNvSpPr>
          <p:nvPr/>
        </p:nvSpPr>
        <p:spPr bwMode="auto">
          <a:xfrm>
            <a:off x="457200" y="1570038"/>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a screen that displays a web page, as much as possible should be the contents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white space is almost inevitable.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on many pages there is an overload of navigation.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typically ignore navigation, they look straight at the contents, if that is no good, they hit the back button after 2 seconds.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a:normAutofit fontScale="92500" lnSpcReduction="10000"/>
          </a:bodyPr>
          <a:lstStyle/>
          <a:p>
            <a:pPr marL="0" indent="0">
              <a:buNone/>
            </a:pPr>
            <a:r>
              <a:rPr lang="en-US" dirty="0" smtClean="0"/>
              <a:t>\begin{frame}{why bother?}</a:t>
            </a:r>
            <a:endParaRPr lang="en-US" dirty="0"/>
          </a:p>
          <a:p>
            <a:pPr marL="0" indent="0">
              <a:buNone/>
            </a:pPr>
            <a:r>
              <a:rPr lang="en-US" dirty="0"/>
              <a:t>  \begin{itemize}</a:t>
            </a:r>
          </a:p>
          <a:p>
            <a:pPr marL="0" indent="0">
              <a:buNone/>
            </a:pPr>
            <a:r>
              <a:rPr lang="en-US" dirty="0"/>
              <a:t>  \item </a:t>
            </a:r>
            <a:r>
              <a:rPr lang="en-US" dirty="0" smtClean="0"/>
              <a:t>Markup </a:t>
            </a:r>
            <a:r>
              <a:rPr lang="en-US" dirty="0"/>
              <a:t>can be used to set out the structure of a textual document. </a:t>
            </a:r>
          </a:p>
          <a:p>
            <a:pPr marL="0" indent="0">
              <a:buNone/>
            </a:pPr>
            <a:r>
              <a:rPr lang="en-US" dirty="0"/>
              <a:t>  \item </a:t>
            </a:r>
            <a:r>
              <a:rPr lang="en-US" dirty="0" smtClean="0"/>
              <a:t>Let </a:t>
            </a:r>
            <a:r>
              <a:rPr lang="en-US" dirty="0"/>
              <a:t>me put two examples on the next two slides.</a:t>
            </a:r>
          </a:p>
          <a:p>
            <a:pPr marL="0" indent="0">
              <a:buNone/>
            </a:pPr>
            <a:r>
              <a:rPr lang="en-US" dirty="0"/>
              <a:t>    \begin{itemize}</a:t>
            </a:r>
          </a:p>
          <a:p>
            <a:pPr marL="0" indent="0">
              <a:buNone/>
            </a:pPr>
            <a:r>
              <a:rPr lang="en-US" dirty="0"/>
              <a:t>    \item </a:t>
            </a:r>
            <a:r>
              <a:rPr lang="en-US" dirty="0" smtClean="0"/>
              <a:t>The </a:t>
            </a:r>
            <a:r>
              <a:rPr lang="en-US" dirty="0"/>
              <a:t>first uses </a:t>
            </a:r>
            <a:r>
              <a:rPr lang="en-US" dirty="0" smtClean="0"/>
              <a:t>XML </a:t>
            </a:r>
            <a:r>
              <a:rPr lang="en-US" dirty="0"/>
              <a:t>syntax</a:t>
            </a:r>
            <a:r>
              <a:rPr lang="en-US" dirty="0" smtClean="0"/>
              <a:t>.</a:t>
            </a:r>
            <a:endParaRPr lang="en-US" dirty="0"/>
          </a:p>
          <a:p>
            <a:pPr marL="0" indent="0">
              <a:buNone/>
            </a:pPr>
            <a:r>
              <a:rPr lang="en-US" dirty="0"/>
              <a:t>    \</a:t>
            </a:r>
            <a:r>
              <a:rPr lang="en-US" dirty="0" smtClean="0"/>
              <a:t>item The second uses </a:t>
            </a:r>
            <a:r>
              <a:rPr lang="en-US" dirty="0" err="1"/>
              <a:t>uses</a:t>
            </a:r>
            <a:r>
              <a:rPr lang="en-US" dirty="0"/>
              <a:t> </a:t>
            </a:r>
            <a:r>
              <a:rPr lang="en-US" dirty="0" smtClean="0"/>
              <a:t> </a:t>
            </a:r>
            <a:r>
              <a:rPr lang="en-US" dirty="0" err="1" smtClean="0"/>
              <a:t>LaTeX</a:t>
            </a:r>
            <a:r>
              <a:rPr lang="en-US" dirty="0" smtClean="0"/>
              <a:t> </a:t>
            </a:r>
            <a:r>
              <a:rPr lang="en-US" dirty="0"/>
              <a:t>syntax</a:t>
            </a:r>
            <a:r>
              <a:rPr lang="en-US" dirty="0" smtClean="0"/>
              <a:t>.</a:t>
            </a:r>
            <a:endParaRPr lang="en-US" dirty="0"/>
          </a:p>
          <a:p>
            <a:pPr marL="0" indent="0">
              <a:buNone/>
            </a:pPr>
            <a:r>
              <a:rPr lang="en-US" dirty="0"/>
              <a:t>    \end{itemize}</a:t>
            </a:r>
          </a:p>
          <a:p>
            <a:pPr marL="0" indent="0">
              <a:buNone/>
            </a:pPr>
            <a:r>
              <a:rPr lang="en-US" dirty="0"/>
              <a:t>  \end{itemize}</a:t>
            </a:r>
          </a:p>
          <a:p>
            <a:pPr marL="0" indent="0">
              <a:buNone/>
            </a:pPr>
            <a:r>
              <a:rPr lang="en-US" dirty="0"/>
              <a:t>\end{frame}</a:t>
            </a:r>
          </a:p>
          <a:p>
            <a:pPr marL="0" indent="0">
              <a:buNone/>
            </a:pPr>
            <a:endParaRPr lang="en-US" dirty="0"/>
          </a:p>
        </p:txBody>
      </p:sp>
    </p:spTree>
    <p:extLst>
      <p:ext uri="{BB962C8B-B14F-4D97-AF65-F5344CB8AC3E}">
        <p14:creationId xmlns:p14="http://schemas.microsoft.com/office/powerpoint/2010/main" xmlns="" val="275231665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consequences for class site</a:t>
            </a:r>
          </a:p>
        </p:txBody>
      </p:sp>
      <p:sp>
        <p:nvSpPr>
          <p:cNvPr id="3061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students like to have a menu on each page that leads to all other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have a such a menu, make sure not to link a page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think that it is enough to have a prominent link to the home page, and let the home page link to the other pages.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resolution-dependent design</a:t>
            </a:r>
          </a:p>
        </p:txBody>
      </p:sp>
      <p:sp>
        <p:nvSpPr>
          <p:cNvPr id="307202" name="Text Box 2"/>
          <p:cNvSpPr txBox="1">
            <a:spLocks noChangeArrowheads="1"/>
          </p:cNvSpPr>
          <p:nvPr/>
        </p:nvSpPr>
        <p:spPr bwMode="auto">
          <a:xfrm>
            <a:off x="457200" y="1600200"/>
            <a:ext cx="8229600" cy="3170238"/>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use fixed width in pixels except perhaps for thin stripes and lines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design looks good with small and large fonts in the browser.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Provide a print version for long documents.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Watch out for horizontal scrolling on low resolution screen. Users loath it.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never have text in graphics</a:t>
            </a:r>
          </a:p>
        </p:txBody>
      </p:sp>
      <p:sp>
        <p:nvSpPr>
          <p:cNvPr id="308226" name="Text Box 2"/>
          <p:cNvSpPr txBox="1">
            <a:spLocks noChangeArrowheads="1"/>
          </p:cNvSpPr>
          <p:nvPr/>
        </p:nvSpPr>
        <p:spPr bwMode="auto">
          <a:xfrm>
            <a:off x="457200" y="1600200"/>
            <a:ext cx="8228013" cy="25781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 readable by non-visual browsers.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Hidden from search engines.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Takes a long time to load.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Scales badly for people with a bad vision.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legibility</a:t>
            </a:r>
          </a:p>
        </p:txBody>
      </p:sp>
      <p:sp>
        <p:nvSpPr>
          <p:cNvPr id="309250" name="Text Box 2"/>
          <p:cNvSpPr txBox="1">
            <a:spLocks noChangeArrowheads="1"/>
          </p:cNvSpPr>
          <p:nvPr/>
        </p:nvSpPr>
        <p:spPr bwMode="auto">
          <a:xfrm>
            <a:off x="457200" y="1600200"/>
            <a:ext cx="8229600" cy="4541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high color contrast.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plain or very subtle background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the text stand still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zooming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blinking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moving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Left-align almost </a:t>
            </a:r>
            <a:r>
              <a:rPr lang="en-US" sz="2800" dirty="0" smtClean="0">
                <a:solidFill>
                  <a:srgbClr val="FFFFFF"/>
                </a:solidFill>
              </a:rPr>
              <a:t>always.</a:t>
            </a:r>
            <a:endParaRPr lang="en-US" sz="2800" dirty="0">
              <a:solidFill>
                <a:srgbClr val="FFFFFF"/>
              </a:solidFill>
            </a:endParaRP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 all uppercase, it reads 10% slower.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animation</a:t>
            </a:r>
          </a:p>
        </p:txBody>
      </p:sp>
      <p:sp>
        <p:nvSpPr>
          <p:cNvPr id="310274" name="Text Box 2"/>
          <p:cNvSpPr txBox="1">
            <a:spLocks noChangeArrowheads="1"/>
          </p:cNvSpPr>
          <p:nvPr/>
        </p:nvSpPr>
        <p:spPr bwMode="auto">
          <a:xfrm>
            <a:off x="457200" y="1219200"/>
            <a:ext cx="8229600" cy="4906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Animal instinct draws human attention to moving things.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 moving image is a killer for reading, if you must have it, have it spin only a few times.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marquees are an exemplary disaster.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users identify moving contents with useless contents.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ext Box 1"/>
          <p:cNvSpPr txBox="1">
            <a:spLocks noChangeArrowheads="1"/>
          </p:cNvSpPr>
          <p:nvPr/>
        </p:nvSpPr>
        <p:spPr bwMode="auto">
          <a:xfrm>
            <a:off x="4572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watch response times</a:t>
            </a:r>
          </a:p>
        </p:txBody>
      </p:sp>
      <p:sp>
        <p:nvSpPr>
          <p:cNvPr id="311298" name="Text Box 2"/>
          <p:cNvSpPr txBox="1">
            <a:spLocks noChangeArrowheads="1"/>
          </p:cNvSpPr>
          <p:nvPr/>
        </p:nvSpPr>
        <p:spPr bwMode="auto">
          <a:xfrm>
            <a:off x="228600" y="1066800"/>
            <a:ext cx="8686800" cy="54467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Users </a:t>
            </a:r>
            <a:r>
              <a:rPr lang="en-US" sz="2800" u="sng" dirty="0">
                <a:solidFill>
                  <a:srgbClr val="FFFFFF"/>
                </a:solidFill>
              </a:rPr>
              <a:t>loath</a:t>
            </a:r>
            <a:r>
              <a:rPr lang="en-US" sz="2800" dirty="0">
                <a:solidFill>
                  <a:srgbClr val="FFFFFF"/>
                </a:solidFill>
              </a:rPr>
              <a:t> waiting for downloads.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Classic research by Mille in 1968 found: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delay below 0.1 second means instantaneous reaction to the user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 second is the limit for the user's train of thought not to be disrupted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10 seconds is the limit to keep the user interested, otherwise they will start a parallel task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Low variability of responses is also important but the Web is notoriously poor for this.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factors affecting speed</a:t>
            </a:r>
          </a:p>
        </p:txBody>
      </p:sp>
      <p:sp>
        <p:nvSpPr>
          <p:cNvPr id="312322" name="Text Box 2"/>
          <p:cNvSpPr txBox="1">
            <a:spLocks noChangeArrowheads="1"/>
          </p:cNvSpPr>
          <p:nvPr/>
        </p:nvSpPr>
        <p:spPr bwMode="auto">
          <a:xfrm>
            <a:off x="457200" y="1600200"/>
            <a:ext cx="8229600" cy="32623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user’s perceived speed depends on the weakest of the following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throughput of the server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server’s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speed of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user’s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rendering speed of the computer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making speedy pages</a:t>
            </a:r>
          </a:p>
        </p:txBody>
      </p:sp>
      <p:sp>
        <p:nvSpPr>
          <p:cNvPr id="313346" name="Text Box 2"/>
          <p:cNvSpPr txBox="1">
            <a:spLocks noChangeArrowheads="1"/>
          </p:cNvSpPr>
          <p:nvPr/>
        </p:nvSpPr>
        <p:spPr bwMode="auto">
          <a:xfrm>
            <a:off x="457200" y="1295400"/>
            <a:ext cx="8229600" cy="4525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Keep page sizes small.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Reduce use of graphics.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multimedia only when it adds to the user's understanding.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image several times on the site.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the / appears at the end of the URL for directories.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get some meaning out fast</a:t>
            </a:r>
          </a:p>
        </p:txBody>
      </p:sp>
      <p:sp>
        <p:nvSpPr>
          <p:cNvPr id="31437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What matters most is the time until the user sees something that makes sense.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Top of the page should be meaningful without images having been downloaded.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meaningful alt= attribute for images.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Set width= and height= attributes of &lt;</a:t>
            </a:r>
            <a:r>
              <a:rPr lang="en-US" sz="2400" dirty="0" err="1">
                <a:solidFill>
                  <a:srgbClr val="FFFFFF"/>
                </a:solidFill>
              </a:rPr>
              <a:t>img</a:t>
            </a:r>
            <a:r>
              <a:rPr lang="en-US" sz="2400" dirty="0">
                <a:solidFill>
                  <a:srgbClr val="FFFFFF"/>
                </a:solidFill>
              </a:rPr>
              <a:t>/&gt; to real size of the image so that the user agent can build the page quickly. </a:t>
            </a:r>
          </a:p>
          <a:p>
            <a:pPr marL="276225"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Do not use </a:t>
            </a:r>
            <a:r>
              <a:rPr lang="en-US" sz="2400" smtClean="0">
                <a:solidFill>
                  <a:srgbClr val="FFFFFF"/>
                </a:solidFill>
              </a:rPr>
              <a:t>scaled images.</a:t>
            </a:r>
            <a:endParaRPr lang="en-US" sz="24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speed killer: tables</a:t>
            </a:r>
          </a:p>
        </p:txBody>
      </p:sp>
      <p:sp>
        <p:nvSpPr>
          <p:cNvPr id="315394" name="Text Box 2"/>
          <p:cNvSpPr txBox="1">
            <a:spLocks noChangeArrowheads="1"/>
          </p:cNvSpPr>
          <p:nvPr/>
        </p:nvSpPr>
        <p:spPr bwMode="auto">
          <a:xfrm>
            <a:off x="457200" y="1600200"/>
            <a:ext cx="8228013" cy="5005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Large tables, unless specially constructed, take time to build because the browser has to read the whole table first.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data is tabular of course.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tables should not be used to coerce the display of elements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Cut down on table complexity.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top table should be particularly easy.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60338" y="225425"/>
            <a:ext cx="89154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SGML DTD?</a:t>
            </a:r>
            <a:r>
              <a:rPr lang="ru-RU" sz="4000" dirty="0" smtClean="0">
                <a:solidFill>
                  <a:srgbClr val="E3EBF1"/>
                </a:solidFill>
              </a:rPr>
              <a:t>‏</a:t>
            </a:r>
            <a:endParaRPr lang="ru-RU" sz="4000" dirty="0">
              <a:solidFill>
                <a:srgbClr val="E3EBF1"/>
              </a:solidFill>
            </a:endParaRPr>
          </a:p>
        </p:txBody>
      </p:sp>
      <p:sp>
        <p:nvSpPr>
          <p:cNvPr id="26626" name="Text Box 2"/>
          <p:cNvSpPr txBox="1">
            <a:spLocks noChangeArrowheads="1"/>
          </p:cNvSpPr>
          <p:nvPr/>
        </p:nvSpPr>
        <p:spPr bwMode="auto">
          <a:xfrm>
            <a:off x="195263" y="1382712"/>
            <a:ext cx="8686800" cy="5094287"/>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SGML is the standard generalized markup language, on old type of mark language.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A DTD is a document type definition.  </a:t>
            </a:r>
            <a:endParaRPr lang="en-US" sz="32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An </a:t>
            </a:r>
            <a:r>
              <a:rPr lang="en-US" sz="3200" dirty="0" smtClean="0">
                <a:solidFill>
                  <a:srgbClr val="FFFFFF"/>
                </a:solidFill>
              </a:rPr>
              <a:t>SGML DTD is a </a:t>
            </a:r>
            <a:r>
              <a:rPr lang="en-US" sz="3200" dirty="0" smtClean="0">
                <a:solidFill>
                  <a:srgbClr val="FFFFFF"/>
                </a:solidFill>
              </a:rPr>
              <a:t>document</a:t>
            </a:r>
            <a:r>
              <a:rPr lang="en-US" sz="3200" dirty="0" smtClean="0">
                <a:solidFill>
                  <a:srgbClr val="FFFFFF"/>
                </a:solidFill>
              </a:rPr>
              <a:t> </a:t>
            </a:r>
            <a:r>
              <a:rPr lang="ru-RU" sz="3200" dirty="0" smtClean="0">
                <a:solidFill>
                  <a:srgbClr val="FFFFFF"/>
                </a:solidFill>
              </a:rPr>
              <a:t>language </a:t>
            </a:r>
            <a:r>
              <a:rPr lang="ru-RU" sz="3200" dirty="0">
                <a:solidFill>
                  <a:srgbClr val="FFFFFF"/>
                </a:solidFill>
              </a:rPr>
              <a:t>that describes </a:t>
            </a:r>
            <a:r>
              <a:rPr lang="en-US" sz="3200" dirty="0" smtClean="0">
                <a:solidFill>
                  <a:srgbClr val="FFFFFF"/>
                </a:solidFill>
              </a:rPr>
              <a:t>an SGML document </a:t>
            </a:r>
            <a:r>
              <a:rPr lang="en-US" sz="3200" smtClean="0">
                <a:solidFill>
                  <a:srgbClr val="FFFFFF"/>
                </a:solidFill>
              </a:rPr>
              <a:t>type</a:t>
            </a:r>
            <a:r>
              <a:rPr lang="en-US" sz="3200" smtClean="0">
                <a:solidFill>
                  <a:srgbClr val="FFFFFF"/>
                </a:solidFill>
              </a:rPr>
              <a:t>.</a:t>
            </a:r>
            <a:r>
              <a:rPr lang="en-US" sz="3200" dirty="0" smtClean="0">
                <a:solidFill>
                  <a:srgbClr val="FFFFFF"/>
                </a:solidFill>
              </a:rPr>
              <a:t> </a:t>
            </a:r>
            <a:endParaRPr lang="en-US" sz="32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The type of document described in the HTML DTD is called a web page.</a:t>
            </a: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&lt;title&gt;</a:t>
            </a:r>
          </a:p>
        </p:txBody>
      </p:sp>
      <p:sp>
        <p:nvSpPr>
          <p:cNvPr id="31641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Needs to be cleverly chosen to summarize the page in a contents of a web search engine. The search engine will use it as anchor text.</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Between 40 to 60 chars long</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Different pages in a site should each have their own title.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welcome</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"a" "the" etc..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metadata</a:t>
            </a:r>
          </a:p>
        </p:txBody>
      </p:sp>
      <p:sp>
        <p:nvSpPr>
          <p:cNvPr id="317442" name="Text Box 2"/>
          <p:cNvSpPr txBox="1">
            <a:spLocks noChangeArrowheads="1"/>
          </p:cNvSpPr>
          <p:nvPr/>
        </p:nvSpPr>
        <p:spPr bwMode="auto">
          <a:xfrm>
            <a:off x="457200" y="1600200"/>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only known metadata that I know of is used by Google is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&lt;meta name="description" value="</a:t>
            </a:r>
            <a:r>
              <a:rPr lang="en-US" sz="2800" i="1">
                <a:solidFill>
                  <a:srgbClr val="FFFFFF"/>
                </a:solidFill>
              </a:rPr>
              <a:t>foo</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foo</a:t>
            </a:r>
            <a:r>
              <a:rPr lang="en-US" sz="2800">
                <a:solidFill>
                  <a:srgbClr val="FFFFFF"/>
                </a:solidFill>
              </a:rPr>
              <a:t> is a description of the length of a Google snippet.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search Google for “Krichel” and look at the snippet of the first result. It is not your normal snippet.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new browser windows</a:t>
            </a:r>
          </a:p>
        </p:txBody>
      </p:sp>
      <p:sp>
        <p:nvSpPr>
          <p:cNvPr id="31846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can be done with javascript.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mostly thought of to be a pain by users. Therefore they should be avoided.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know that there is a "back"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One potential exception is when dealing with dealing with PDF files, or other media that requires a special application.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forget Flash</a:t>
            </a:r>
          </a:p>
        </p:txBody>
      </p:sp>
      <p:sp>
        <p:nvSpPr>
          <p:cNvPr id="31949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is a proprietary software that allows for conventional graphical user interface application on the Web.</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Mainly used for splash screens, something that users hate.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should not be used to animate the contents either, most users equate animated contents with useless contents.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and finally: no frames </a:t>
            </a:r>
          </a:p>
        </p:txBody>
      </p:sp>
      <p:sp>
        <p:nvSpPr>
          <p:cNvPr id="320514" name="Text Box 2"/>
          <p:cNvSpPr txBox="1">
            <a:spLocks noChangeArrowheads="1"/>
          </p:cNvSpPr>
          <p:nvPr/>
        </p:nvSpPr>
        <p:spPr bwMode="auto">
          <a:xfrm>
            <a:off x="152400" y="1295400"/>
            <a:ext cx="8763000" cy="483235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add navigation/decoration to the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Pages in frames can not be bookmarked.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well-known issues with indexing framed pages. Users would typically see the current frame without the surrounding frame. This is called a black hole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Useful as an el cheapo aid for incompetent web architects unfamiliar with SSI, CGI, or PHP.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1"/>
          <p:cNvSpPr txBox="1">
            <a:spLocks noChangeArrowheads="1"/>
          </p:cNvSpPr>
          <p:nvPr/>
        </p:nvSpPr>
        <p:spPr bwMode="auto">
          <a:xfrm>
            <a:off x="533400" y="26670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reduce the number of words</a:t>
            </a:r>
          </a:p>
        </p:txBody>
      </p:sp>
      <p:sp>
        <p:nvSpPr>
          <p:cNvPr id="3225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general principle is to write as short and simply as possible.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hold particularly for top-level and navigational page.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length of lower-level “destination” pages is less of a problem.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cross-culturally</a:t>
            </a:r>
          </a:p>
        </p:txBody>
      </p:sp>
      <p:sp>
        <p:nvSpPr>
          <p:cNvPr id="323586" name="Text Box 2"/>
          <p:cNvSpPr txBox="1">
            <a:spLocks noChangeArrowheads="1"/>
          </p:cNvSpPr>
          <p:nvPr/>
        </p:nvSpPr>
        <p:spPr bwMode="auto">
          <a:xfrm>
            <a:off x="457200" y="1295400"/>
            <a:ext cx="8228013" cy="5105400"/>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simple short words.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short sentences.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common terms rather than made-up words. This also improves search-engine visibility.</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Avoid at all cost</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humour</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metaphors</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puns</a:t>
            </a:r>
          </a:p>
          <a:p>
            <a:pPr marL="330200" indent="-317500">
              <a:lnSpc>
                <a:spcPct val="9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unless your audience is very local.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little but well</a:t>
            </a:r>
          </a:p>
        </p:txBody>
      </p:sp>
      <p:sp>
        <p:nvSpPr>
          <p:cNvPr id="3246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t>
            </a:r>
            <a:r>
              <a:rPr lang="en-US" sz="2800" dirty="0" err="1">
                <a:solidFill>
                  <a:srgbClr val="FFFFFF"/>
                </a:solidFill>
              </a:rPr>
              <a:t>scannable</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bullet points and/or enumerations.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Highlight key terms without risking them to appear as 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to the point as opposed to </a:t>
            </a:r>
            <a:r>
              <a:rPr lang="en-US" sz="2800" dirty="0" err="1">
                <a:solidFill>
                  <a:srgbClr val="FFFFFF"/>
                </a:solidFill>
              </a:rPr>
              <a:t>marketese</a:t>
            </a:r>
            <a:r>
              <a:rPr lang="en-US" sz="28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Answer users’ questions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You have to anticipate them.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Image you will be the user.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 happy talk</a:t>
            </a:r>
          </a:p>
        </p:txBody>
      </p:sp>
      <p:sp>
        <p:nvSpPr>
          <p:cNvPr id="3256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Everyone hates stuff like</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Welcome to our award-winning web site. We hope that you have a enjoyable time while you are with us. You can click on any underlined word to navigate from one page to another…</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how many times do we have to read such nonsense!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information in a DTD?</a:t>
            </a:r>
            <a:endParaRPr lang="en-US" dirty="0"/>
          </a:p>
        </p:txBody>
      </p:sp>
      <p:sp>
        <p:nvSpPr>
          <p:cNvPr id="3" name="Content Placeholder 2"/>
          <p:cNvSpPr>
            <a:spLocks noGrp="1"/>
          </p:cNvSpPr>
          <p:nvPr>
            <p:ph idx="1"/>
          </p:nvPr>
        </p:nvSpPr>
        <p:spPr/>
        <p:txBody>
          <a:bodyPr/>
          <a:lstStyle/>
          <a:p>
            <a:r>
              <a:rPr lang="en-US" dirty="0" smtClean="0"/>
              <a:t>Information </a:t>
            </a:r>
            <a:r>
              <a:rPr lang="en-US" dirty="0"/>
              <a:t>elements that the document handles, e.g.</a:t>
            </a:r>
          </a:p>
          <a:p>
            <a:pPr lvl="1"/>
            <a:r>
              <a:rPr lang="en-US" dirty="0"/>
              <a:t>title</a:t>
            </a:r>
          </a:p>
          <a:p>
            <a:pPr lvl="1"/>
            <a:r>
              <a:rPr lang="en-US" dirty="0"/>
              <a:t>chapter</a:t>
            </a:r>
          </a:p>
          <a:p>
            <a:r>
              <a:rPr lang="en-US" dirty="0"/>
              <a:t>Relationships between information elements e.g.</a:t>
            </a:r>
          </a:p>
          <a:p>
            <a:pPr lvl="1"/>
            <a:r>
              <a:rPr lang="en-US" dirty="0"/>
              <a:t>A chapter contains sections.</a:t>
            </a:r>
          </a:p>
          <a:p>
            <a:pPr lvl="1"/>
            <a:r>
              <a:rPr lang="en-US" dirty="0"/>
              <a:t>A title comes at the top of the document.</a:t>
            </a:r>
          </a:p>
          <a:p>
            <a:endParaRPr lang="en-US" dirty="0"/>
          </a:p>
          <a:p>
            <a:endParaRPr lang="en-US" dirty="0"/>
          </a:p>
        </p:txBody>
      </p:sp>
    </p:spTree>
    <p:extLst>
      <p:ext uri="{BB962C8B-B14F-4D97-AF65-F5344CB8AC3E}">
        <p14:creationId xmlns:p14="http://schemas.microsoft.com/office/powerpoint/2010/main" xmlns="" val="55888023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keep to the subject level</a:t>
            </a:r>
          </a:p>
        </p:txBody>
      </p:sp>
      <p:sp>
        <p:nvSpPr>
          <p:cNvPr id="326658" name="Text Box 2"/>
          <p:cNvSpPr txBox="1">
            <a:spLocks noChangeArrowheads="1"/>
          </p:cNvSpPr>
          <p:nvPr/>
        </p:nvSpPr>
        <p:spPr bwMode="auto">
          <a:xfrm>
            <a:off x="457200" y="1219200"/>
            <a:ext cx="8305800" cy="5181600"/>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Write about your subject; even if the text contains links. </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u="sng">
                <a:solidFill>
                  <a:srgbClr val="FFFFFF"/>
                </a:solidFill>
              </a:rPr>
              <a:t>Thomas Krichel</a:t>
            </a:r>
            <a:r>
              <a:rPr lang="en-US" sz="2800">
                <a:solidFill>
                  <a:srgbClr val="FFFFFF"/>
                </a:solidFill>
              </a:rPr>
              <a:t> is known as the creator of </a:t>
            </a:r>
            <a:r>
              <a:rPr lang="en-US" sz="2800" u="sng">
                <a:solidFill>
                  <a:srgbClr val="FFFFFF"/>
                </a:solidFill>
              </a:rPr>
              <a:t>RePEc</a:t>
            </a:r>
            <a:r>
              <a:rPr lang="en-US" sz="2800">
                <a:solidFill>
                  <a:srgbClr val="FFFFFF"/>
                </a:solidFill>
              </a:rPr>
              <a:t>, a large digital library for academic economics.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write about the reader’s movements,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neither in terms of changing servers or visiting resources</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Go to the home page of </a:t>
            </a:r>
            <a:r>
              <a:rPr lang="en-US" sz="2800" u="sng">
                <a:solidFill>
                  <a:srgbClr val="FFFFFF"/>
                </a:solidFill>
              </a:rPr>
              <a:t>Thomas Krichel</a:t>
            </a:r>
            <a:r>
              <a:rPr lang="en-US" sz="2800">
                <a:solidFill>
                  <a:srgbClr val="FFFFFF"/>
                </a:solidFill>
              </a:rPr>
              <a:t>.</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Nor in terms of interactions with their user interface</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Click </a:t>
            </a:r>
            <a:r>
              <a:rPr lang="en-US" sz="2800" u="sng">
                <a:solidFill>
                  <a:srgbClr val="FFFFFF"/>
                </a:solidFill>
              </a:rPr>
              <a:t>here</a:t>
            </a:r>
            <a:r>
              <a:rPr lang="en-US" sz="2800">
                <a:solidFill>
                  <a:srgbClr val="FFFFFF"/>
                </a:solidFill>
              </a:rPr>
              <a:t> to visit Thomas Krichel’s home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rather than subject talk</a:t>
            </a:r>
          </a:p>
        </p:txBody>
      </p:sp>
      <p:sp>
        <p:nvSpPr>
          <p:cNvPr id="3276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is…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Point your browser at…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Press this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Select this link…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bad words</a:t>
            </a:r>
          </a:p>
        </p:txBody>
      </p:sp>
      <p:sp>
        <p:nvSpPr>
          <p:cNvPr id="328706"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stuff				and more</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something the author does not know or care about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under construction</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If this is the only thing on the page and the page has no meaningful information, it should not be linked to. Otherwise, leave it 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view</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 mean: read</a:t>
            </a:r>
          </a:p>
          <a:p>
            <a:pPr marL="330200" indent="-317500">
              <a:lnSpc>
                <a:spcPct val="104000"/>
              </a:lnSpc>
              <a:spcBef>
                <a:spcPts val="7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meaningless buzzwords</a:t>
            </a:r>
          </a:p>
        </p:txBody>
      </p:sp>
      <p:sp>
        <p:nvSpPr>
          <p:cNvPr id="329730" name="Text Box 2"/>
          <p:cNvSpPr txBox="1">
            <a:spLocks noChangeArrowheads="1"/>
          </p:cNvSpPr>
          <p:nvPr/>
        </p:nvSpPr>
        <p:spPr bwMode="auto">
          <a:xfrm>
            <a:off x="457200" y="1600200"/>
            <a:ext cx="8228013" cy="46751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award-winning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check it out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cool</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cutting-edge</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hotlist of cool site/links</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neat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one-stop-shop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overused and often redundant</a:t>
            </a:r>
          </a:p>
        </p:txBody>
      </p:sp>
      <p:sp>
        <p:nvSpPr>
          <p:cNvPr id="330754" name="Text Box 2"/>
          <p:cNvSpPr txBox="1">
            <a:spLocks noChangeArrowheads="1"/>
          </p:cNvSpPr>
          <p:nvPr/>
        </p:nvSpPr>
        <p:spPr bwMode="auto">
          <a:xfrm>
            <a:off x="457200" y="1600200"/>
            <a:ext cx="8228013" cy="4325938"/>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available		</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offered</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currently</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feel free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online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welcome to</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note that			note how</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your as in “your guide 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word “provides”</a:t>
            </a:r>
          </a:p>
        </p:txBody>
      </p:sp>
      <p:sp>
        <p:nvSpPr>
          <p:cNvPr id="3317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Most of the time it is redundant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list -&gt; lists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description -&gt; describes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an overview -&gt; surveys, introduces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visual hierarchy </a:t>
            </a:r>
          </a:p>
        </p:txBody>
      </p:sp>
      <p:sp>
        <p:nvSpPr>
          <p:cNvPr id="332802"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Create clear visual hierarchy.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more important something is, the more prominent it should be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relate logically should relate visually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are part of something else should be nested visually within 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Break pages into separate parts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Reduce visual noise.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ensure scannability</a:t>
            </a:r>
          </a:p>
        </p:txBody>
      </p:sp>
      <p:sp>
        <p:nvSpPr>
          <p:cNvPr id="333826" name="Text Box 2"/>
          <p:cNvSpPr txBox="1">
            <a:spLocks noChangeArrowheads="1"/>
          </p:cNvSpPr>
          <p:nvPr/>
        </p:nvSpPr>
        <p:spPr bwMode="auto">
          <a:xfrm>
            <a:off x="533400" y="14478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Structure pages with 2 or 3 levels of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want to highlight keywords in some way, but not in any way that they could be confused with hyperlinks.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meaningful, rather than cute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one idea per paragraph.</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dating</a:t>
            </a:r>
          </a:p>
        </p:txBody>
      </p:sp>
      <p:sp>
        <p:nvSpPr>
          <p:cNvPr id="3348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useful for you to date contents, especially for pages that describe events or a state of the art.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looks VERY bad on you for your readers to read about dates in the past referred to in the future tense. Try to avoid this, for example by making dated event tabular.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Or better, do LIS651.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a:t>
            </a:r>
          </a:p>
        </p:txBody>
      </p:sp>
      <p:sp>
        <p:nvSpPr>
          <p:cNvPr id="3358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to a page that just says “under construction”, or worse that adds “come and check again soon”.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a page to itself.</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obvious what is a link in your document. It is best not to be smart with styling links.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29698"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The W3C </a:t>
            </a:r>
            <a:r>
              <a:rPr lang="en-GB" sz="2800" dirty="0">
                <a:solidFill>
                  <a:srgbClr val="FFFFFF"/>
                </a:solidFill>
              </a:rPr>
              <a:t>has issued XML, the </a:t>
            </a:r>
            <a:r>
              <a:rPr lang="en-GB" sz="2800" dirty="0" err="1">
                <a:solidFill>
                  <a:srgbClr val="FFFFFF"/>
                </a:solidFill>
              </a:rPr>
              <a:t>eXtensible</a:t>
            </a:r>
            <a:r>
              <a:rPr lang="en-GB" sz="2800" dirty="0">
                <a:solidFill>
                  <a:srgbClr val="FFFFFF"/>
                </a:solidFill>
              </a:rPr>
              <a:t> </a:t>
            </a:r>
            <a:r>
              <a:rPr lang="en-GB" sz="2800" dirty="0" err="1">
                <a:solidFill>
                  <a:srgbClr val="FFFFFF"/>
                </a:solidFill>
              </a:rPr>
              <a:t>Markup</a:t>
            </a:r>
            <a:r>
              <a:rPr lang="en-GB" sz="2800" dirty="0">
                <a:solidFill>
                  <a:srgbClr val="FFFFFF"/>
                </a:solidFill>
              </a:rPr>
              <a:t> Language</a:t>
            </a:r>
            <a:r>
              <a:rPr lang="en-GB" sz="28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It is a successor to SGML. </a:t>
            </a:r>
            <a:endParaRPr lang="en-GB" sz="2800" dirty="0">
              <a:solidFill>
                <a:srgbClr val="FFFFFF"/>
              </a:solidFill>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XML is like SGML but with many features removed.  </a:t>
            </a:r>
            <a:endParaRPr lang="en-GB"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Every </a:t>
            </a:r>
            <a:r>
              <a:rPr lang="en-GB" sz="2800" dirty="0">
                <a:solidFill>
                  <a:srgbClr val="FFFFFF"/>
                </a:solidFill>
              </a:rPr>
              <a:t>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XML </a:t>
            </a:r>
            <a:r>
              <a:rPr lang="en-GB" sz="2800" dirty="0">
                <a:solidFill>
                  <a:srgbClr val="FFFFFF"/>
                </a:solidFill>
              </a:rPr>
              <a:t>defines the syntax that we will use to write HTML. </a:t>
            </a:r>
            <a:endParaRPr lang="en-GB"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This combination of HTML and XML is known as XHTML. </a:t>
            </a: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non-standard link appearance</a:t>
            </a:r>
          </a:p>
        </p:txBody>
      </p:sp>
      <p:sp>
        <p:nvSpPr>
          <p:cNvPr id="3368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needs to be obvious what is a link.</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Visited links and non-visited links need to contrast visually.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page must not link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experts advise against links within pages. They say that users expect a link to go to a different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anchor text</a:t>
            </a:r>
          </a:p>
        </p:txBody>
      </p:sp>
      <p:sp>
        <p:nvSpPr>
          <p:cNvPr id="337922" name="Text Box 2"/>
          <p:cNvSpPr txBox="1">
            <a:spLocks noChangeArrowheads="1"/>
          </p:cNvSpPr>
          <p:nvPr/>
        </p:nvSpPr>
        <p:spPr bwMode="auto">
          <a:xfrm>
            <a:off x="457200" y="1371600"/>
            <a:ext cx="8228013" cy="51069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When writing anchors it is particularly tempting to deviate from the subject.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Anchor text should make sense out contents.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should not be a verb phrase.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possible, the anchor should be the natural title of the next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mailto: links</a:t>
            </a:r>
          </a:p>
        </p:txBody>
      </p:sp>
      <p:sp>
        <p:nvSpPr>
          <p:cNvPr id="3389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Rarely something is more annoying than following a link just to see you email client fired up because the link was a mailto link.</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it clear that the link is a mail</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Thomas Krichel's email is &lt;a href="mailto:krichel@openlib.org" &gt; krichel@openlib.org&lt;/a&gt;</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links invite spammers.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checking</a:t>
            </a:r>
          </a:p>
        </p:txBody>
      </p:sp>
      <p:sp>
        <p:nvSpPr>
          <p:cNvPr id="339970" name="Text Box 2"/>
          <p:cNvSpPr txBox="1">
            <a:spLocks noChangeArrowheads="1"/>
          </p:cNvSpPr>
          <p:nvPr/>
        </p:nvSpPr>
        <p:spPr bwMode="auto">
          <a:xfrm>
            <a:off x="457200" y="1600200"/>
            <a:ext cx="8228013" cy="38227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need to check your links. There are tools for that. One example is the link evaluator, a Firefox extension, at http://evaluator.openly.com/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Don’t include too many outside links. If they disappear it looks bad on you, rather than the outside site.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users rarely scroll</a:t>
            </a:r>
          </a:p>
        </p:txBody>
      </p:sp>
      <p:sp>
        <p:nvSpPr>
          <p:cNvPr id="340994" name="Text Box 2"/>
          <p:cNvSpPr txBox="1">
            <a:spLocks noChangeArrowheads="1"/>
          </p:cNvSpPr>
          <p:nvPr/>
        </p:nvSpPr>
        <p:spPr bwMode="auto">
          <a:xfrm>
            <a:off x="457200" y="1600200"/>
            <a:ext cx="8229600" cy="502920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Early studies showed 10% of users would scroll.</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navigational pages, users will tend to click something they see in the top portion.</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navigational pages are bad because users can not see all the options at the same time.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CSS tricks to keep the menu on the site all the time, but watch out for the screen real estate.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chunking</a:t>
            </a:r>
          </a:p>
        </p:txBody>
      </p:sp>
      <p:sp>
        <p:nvSpPr>
          <p:cNvPr id="342018"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Just simply splitting a long article by into different parts for linear reading is not good. Mainly newspapers do it for simplicity.</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Devise a strategy of front pages with the important information and back pages linked from the front pages with the detail.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Base the distinction of important and not important stuff on audience analysis.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name</a:t>
            </a:r>
          </a:p>
        </p:txBody>
      </p:sp>
      <p:sp>
        <p:nvSpPr>
          <p:cNvPr id="343042" name="Text Box 2"/>
          <p:cNvSpPr txBox="1">
            <a:spLocks noChangeArrowheads="1"/>
          </p:cNvSpPr>
          <p:nvPr/>
        </p:nvSpPr>
        <p:spPr bwMode="auto">
          <a:xfrm>
            <a:off x="457200" y="1371600"/>
            <a:ext cx="8228013" cy="48895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 page needs some sort of a name.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should be in the frame of contents that is unique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be prominent.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match what users click to get there. Watch out for consistency with links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page name should be close to the &lt;title&gt; of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headline design</a:t>
            </a:r>
          </a:p>
        </p:txBody>
      </p:sp>
      <p:sp>
        <p:nvSpPr>
          <p:cNvPr id="344066" name="Text Box 2"/>
          <p:cNvSpPr txBox="1">
            <a:spLocks noChangeArrowheads="1"/>
          </p:cNvSpPr>
          <p:nvPr/>
        </p:nvSpPr>
        <p:spPr bwMode="auto">
          <a:xfrm>
            <a:off x="457200" y="1295400"/>
            <a:ext cx="8229600" cy="35591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&lt;h1&gt; as top heading, CSS for style adjustment.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Headings must make sense out of context.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Put important words at the beginning of the headline.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start all pages with the same word.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contact or organization information</a:t>
            </a:r>
          </a:p>
        </p:txBody>
      </p:sp>
      <p:sp>
        <p:nvSpPr>
          <p:cNvPr id="345090" name="Text Box 2"/>
          <p:cNvSpPr txBox="1">
            <a:spLocks noChangeArrowheads="1"/>
          </p:cNvSpPr>
          <p:nvPr/>
        </p:nvSpPr>
        <p:spPr bwMode="auto">
          <a:xfrm>
            <a:off x="457200" y="1600200"/>
            <a:ext cx="8228013" cy="471011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needs to be information about  an organization other than its Web URL. People still want to know</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phone number?</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email address?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where an organization physically located?</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when it is open?</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how to get there?</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data should be prominently linked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provide a bio</a:t>
            </a:r>
          </a:p>
        </p:txBody>
      </p:sp>
      <p:sp>
        <p:nvSpPr>
          <p:cNvPr id="346114" name="Text Box 2"/>
          <p:cNvSpPr txBox="1">
            <a:spLocks noChangeArrowheads="1"/>
          </p:cNvSpPr>
          <p:nvPr/>
        </p:nvSpPr>
        <p:spPr bwMode="auto">
          <a:xfrm>
            <a:off x="457200" y="11430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 others it is difficult to evaluate the information in the site without knowing the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Therefore, if you do provide information in a personal capacity, provide a bio of yourself as the web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is no shame admitting your site was done for LIS650.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Dating a site adds to its credibility.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304800"/>
            <a:ext cx="8229600" cy="8080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course resources</a:t>
            </a:r>
          </a:p>
        </p:txBody>
      </p:sp>
      <p:sp>
        <p:nvSpPr>
          <p:cNvPr id="5122" name="Text Box 2"/>
          <p:cNvSpPr txBox="1">
            <a:spLocks noChangeArrowheads="1"/>
          </p:cNvSpPr>
          <p:nvPr/>
        </p:nvSpPr>
        <p:spPr bwMode="auto">
          <a:xfrm>
            <a:off x="457200" y="1447800"/>
            <a:ext cx="8305800" cy="49530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home page is </a:t>
            </a:r>
            <a:r>
              <a:rPr lang="en-US" sz="3200" dirty="0" smtClean="0">
                <a:solidFill>
                  <a:srgbClr val="FFFFFF"/>
                </a:solidFill>
              </a:rPr>
              <a:t>linked to from </a:t>
            </a:r>
            <a:r>
              <a:rPr lang="en-GB" sz="3200" dirty="0" smtClean="0">
                <a:solidFill>
                  <a:srgbClr val="FFFFFF"/>
                </a:solidFill>
              </a:rPr>
              <a:t> </a:t>
            </a:r>
            <a:r>
              <a:rPr lang="en-GB" sz="3200" dirty="0">
                <a:solidFill>
                  <a:srgbClr val="FFFFFF"/>
                </a:solidFill>
              </a:rPr>
              <a:t>http://openlib.org/h </a:t>
            </a:r>
            <a:r>
              <a:rPr lang="en-GB" sz="3200" dirty="0" err="1" smtClean="0">
                <a:solidFill>
                  <a:srgbClr val="FFFFFF"/>
                </a:solidFill>
              </a:rPr>
              <a:t>ome</a:t>
            </a:r>
            <a:r>
              <a:rPr lang="en-GB" sz="3200" dirty="0" smtClean="0">
                <a:solidFill>
                  <a:srgbClr val="FFFFFF"/>
                </a:solidFill>
              </a:rPr>
              <a:t>/</a:t>
            </a:r>
            <a:r>
              <a:rPr lang="en-GB" sz="3200" dirty="0" err="1" smtClean="0">
                <a:solidFill>
                  <a:srgbClr val="FFFFFF"/>
                </a:solidFill>
              </a:rPr>
              <a:t>krichel</a:t>
            </a:r>
            <a:r>
              <a:rPr lang="en-GB" sz="3200" dirty="0" smtClean="0">
                <a:solidFill>
                  <a:srgbClr val="FFFFFF"/>
                </a:solidFill>
              </a:rPr>
              <a:t>/courses/.</a:t>
            </a:r>
            <a:endParaRPr lang="en-US" sz="3200" dirty="0">
              <a:solidFill>
                <a:srgbClr val="FFFFFF"/>
              </a:solidFill>
            </a:endParaRP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resource page http://openlib.org/h </a:t>
            </a:r>
            <a:r>
              <a:rPr lang="en-GB" sz="3200" dirty="0" err="1">
                <a:solidFill>
                  <a:srgbClr val="FFFFFF"/>
                </a:solidFill>
              </a:rPr>
              <a:t>ome</a:t>
            </a:r>
            <a:r>
              <a:rPr lang="en-GB" sz="3200" dirty="0">
                <a:solidFill>
                  <a:srgbClr val="FFFFFF"/>
                </a:solidFill>
              </a:rPr>
              <a:t>/</a:t>
            </a:r>
            <a:r>
              <a:rPr lang="en-GB" sz="3200" dirty="0" err="1">
                <a:solidFill>
                  <a:srgbClr val="FFFFFF"/>
                </a:solidFill>
              </a:rPr>
              <a:t>krichel</a:t>
            </a:r>
            <a:r>
              <a:rPr lang="en-GB" sz="3200" dirty="0">
                <a:solidFill>
                  <a:srgbClr val="FFFFFF"/>
                </a:solidFill>
              </a:rPr>
              <a:t>/courses/lis650</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class mailing list https://lists-1.liu.edu/ma </a:t>
            </a:r>
            <a:r>
              <a:rPr lang="en-GB" sz="3200" dirty="0" err="1">
                <a:solidFill>
                  <a:srgbClr val="FFFFFF"/>
                </a:solidFill>
              </a:rPr>
              <a:t>ilman</a:t>
            </a:r>
            <a:r>
              <a:rPr lang="en-GB" sz="3200" dirty="0">
                <a:solidFill>
                  <a:srgbClr val="FFFFFF"/>
                </a:solidFill>
              </a:rPr>
              <a:t>/</a:t>
            </a:r>
            <a:r>
              <a:rPr lang="en-GB" sz="3200" dirty="0" err="1">
                <a:solidFill>
                  <a:srgbClr val="FFFFFF"/>
                </a:solidFill>
              </a:rPr>
              <a:t>listinfo</a:t>
            </a:r>
            <a:r>
              <a:rPr lang="en-GB" sz="3200" dirty="0">
                <a:solidFill>
                  <a:srgbClr val="FFFFFF"/>
                </a:solidFill>
              </a:rPr>
              <a:t>/cwp-lis650-krichel</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me, write to krichel@openlib.org or </a:t>
            </a:r>
            <a:r>
              <a:rPr lang="en-GB" sz="3200" dirty="0" err="1">
                <a:solidFill>
                  <a:srgbClr val="FFFFFF"/>
                </a:solidFill>
              </a:rPr>
              <a:t>skype</a:t>
            </a:r>
            <a:r>
              <a:rPr lang="en-GB" sz="3200" dirty="0">
                <a:solidFill>
                  <a:srgbClr val="FFFFFF"/>
                </a:solidFill>
              </a:rPr>
              <a:t> to </a:t>
            </a:r>
            <a:r>
              <a:rPr lang="en-GB" sz="3200" dirty="0" err="1">
                <a:solidFill>
                  <a:srgbClr val="FFFFFF"/>
                </a:solidFill>
              </a:rPr>
              <a:t>thomaskrichel</a:t>
            </a:r>
            <a:r>
              <a:rPr lang="en-GB" sz="3200"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44034" name="Text Box 2"/>
          <p:cNvSpPr txBox="1">
            <a:spLocks noChangeArrowheads="1"/>
          </p:cNvSpPr>
          <p:nvPr/>
        </p:nvSpPr>
        <p:spPr bwMode="auto">
          <a:xfrm>
            <a:off x="381000" y="13716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the XML way.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 language. XML is a way to write out the language.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As an analogy imagine that HTML is English. Then XML could be thought of as typewritten English, rather than hand-written English.</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French can also be typed or handwritten.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 XML is not a language, but it is a set of constraints that apply to the expression of a language.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MARC for example can be written in XML.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pictures</a:t>
            </a:r>
          </a:p>
        </p:txBody>
      </p:sp>
      <p:sp>
        <p:nvSpPr>
          <p:cNvPr id="347138"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Have a picture on a bio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Avoid gratuitous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more pictures on background pages, that are reached by users with in-depth interest.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Never have a picture look like an advertising banner.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 text on images</a:t>
            </a:r>
          </a:p>
        </p:txBody>
      </p:sp>
      <p:sp>
        <p:nvSpPr>
          <p:cNvPr id="348162" name="Text Box 2"/>
          <p:cNvSpPr txBox="1">
            <a:spLocks noChangeArrowheads="1"/>
          </p:cNvSpPr>
          <p:nvPr/>
        </p:nvSpPr>
        <p:spPr bwMode="auto">
          <a:xfrm>
            <a:off x="457200" y="1600200"/>
            <a:ext cx="8382000" cy="4878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simply decorated text, put no text in the alt= attribute.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used to create bullets in a list, a horizontal line, or other similar decoration, it is fine to have an empty alt= , but it is better to use things like {list-style-image: } in CSS.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longdesc=</a:t>
            </a:r>
          </a:p>
        </p:txBody>
      </p:sp>
      <p:sp>
        <p:nvSpPr>
          <p:cNvPr id="3491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presents a lot of important information, try to summarize it in a short line for the alt attribute and add a </a:t>
            </a:r>
            <a:r>
              <a:rPr lang="en-US" sz="3200" dirty="0" err="1">
                <a:solidFill>
                  <a:srgbClr val="FFFFFF"/>
                </a:solidFill>
              </a:rPr>
              <a:t>longdesc</a:t>
            </a:r>
            <a:r>
              <a:rPr lang="en-US" sz="3200" dirty="0">
                <a:solidFill>
                  <a:srgbClr val="FFFFFF"/>
                </a:solidFill>
              </a:rPr>
              <a:t>= link to a more detailed description.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recommended accessibility recommendation.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ext Box 1"/>
          <p:cNvSpPr txBox="1">
            <a:spLocks noChangeArrowheads="1"/>
          </p:cNvSpPr>
          <p:nvPr/>
        </p:nvSpPr>
        <p:spPr bwMode="auto">
          <a:xfrm>
            <a:off x="457200" y="185738"/>
            <a:ext cx="8229600" cy="1322387"/>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rPr>
              <a:t>rules for online documentation</a:t>
            </a:r>
            <a:br>
              <a:rPr lang="en-US" sz="3600">
                <a:solidFill>
                  <a:srgbClr val="E3EBF1"/>
                </a:solidFill>
              </a:rPr>
            </a:br>
            <a:r>
              <a:rPr lang="en-US" sz="3600">
                <a:solidFill>
                  <a:srgbClr val="E3EBF1"/>
                </a:solidFill>
              </a:rPr>
              <a:t> (if you must have some)‏</a:t>
            </a:r>
          </a:p>
        </p:txBody>
      </p:sp>
      <p:sp>
        <p:nvSpPr>
          <p:cNvPr id="350210" name="Text Box 2"/>
          <p:cNvSpPr txBox="1">
            <a:spLocks noChangeArrowheads="1"/>
          </p:cNvSpPr>
          <p:nvPr/>
        </p:nvSpPr>
        <p:spPr bwMode="auto">
          <a:xfrm>
            <a:off x="457200" y="1570038"/>
            <a:ext cx="8229600" cy="4525962"/>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essential to make it searchable.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Have an abundance of examples.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Instructions should be task-oriented.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have to provide a conceptual introduction to the system.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Hyperlink to a glossary.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multimedia</a:t>
            </a:r>
          </a:p>
        </p:txBody>
      </p:sp>
      <p:sp>
        <p:nvSpPr>
          <p:cNvPr id="351234" name="Text Box 2"/>
          <p:cNvSpPr txBox="1">
            <a:spLocks noChangeArrowheads="1"/>
          </p:cNvSpPr>
          <p:nvPr/>
        </p:nvSpPr>
        <p:spPr bwMode="auto">
          <a:xfrm>
            <a:off x="533400" y="1295400"/>
            <a:ext cx="82296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Since such files are long, they should have an indication of their size.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 summary of what happens in the multimedia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For a video, provide a couple of still images. This will give people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quick visual scan of the contents of the multimedia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an impression of the quality of the image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cumbersome forms</a:t>
            </a:r>
          </a:p>
        </p:txBody>
      </p:sp>
      <p:sp>
        <p:nvSpPr>
          <p:cNvPr id="3522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Forms tend to have too many questions.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support the auto-fill that browsers now support by using common field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Flexible input formats are better. Say I may want to type in my phone number with or without the 1, with or without spaces etc. Watch out for international users.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advertising</a:t>
            </a:r>
          </a:p>
        </p:txBody>
      </p:sp>
      <p:sp>
        <p:nvSpPr>
          <p:cNvPr id="3532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if you don’t have advertising, do avoid having anything look like advertising. This could for example, be a graphic that looks like a banner 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another reason to avoid moving contents. Most users think that moving contents is useless contents. Most often, indeed, it is advertising.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1"/>
          <p:cNvSpPr txBox="1">
            <a:spLocks noChangeArrowheads="1"/>
          </p:cNvSpPr>
          <p:nvPr/>
        </p:nvSpPr>
        <p:spPr bwMode="auto">
          <a:xfrm>
            <a:off x="685800" y="1600200"/>
            <a:ext cx="7772400" cy="1995488"/>
          </a:xfrm>
          <a:prstGeom prst="rect">
            <a:avLst/>
          </a:prstGeom>
          <a:noFill/>
          <a:ln w="9525">
            <a:noFill/>
            <a:round/>
            <a:headEnd/>
            <a:tailEnd/>
          </a:ln>
          <a:effectLst/>
        </p:spPr>
        <p:txBody>
          <a:bodyPr lIns="90000" tIns="46800" rIns="90000" bIns="46800"/>
          <a:lstStyle/>
          <a:p>
            <a:pPr algn="ctr" eaLnBrk="1" hangingPunct="1">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LIS650 part 4</a:t>
            </a:r>
            <a:br>
              <a:rPr lang="en-GB" sz="4000">
                <a:solidFill>
                  <a:srgbClr val="E3EBF1"/>
                </a:solidFill>
              </a:rPr>
            </a:br>
            <a:r>
              <a:rPr lang="en-GB" sz="4000">
                <a:solidFill>
                  <a:srgbClr val="E3EBF1"/>
                </a:solidFill>
              </a:rPr>
              <a:t>CSS </a:t>
            </a:r>
            <a:r>
              <a:rPr lang="en-US" sz="4000">
                <a:solidFill>
                  <a:srgbClr val="E3EBF1"/>
                </a:solidFill>
              </a:rPr>
              <a:t>positioning</a:t>
            </a:r>
            <a:r>
              <a:rPr lang="en-GB" sz="4000">
                <a:solidFill>
                  <a:srgbClr val="E3EBF1"/>
                </a:solidFill>
              </a:rPr>
              <a:t> &amp; </a:t>
            </a:r>
            <a:r>
              <a:rPr lang="en-US" sz="4000">
                <a:solidFill>
                  <a:srgbClr val="E3EBF1"/>
                </a:solidFill>
              </a:rPr>
              <a:t>site design</a:t>
            </a:r>
          </a:p>
        </p:txBody>
      </p:sp>
      <p:sp>
        <p:nvSpPr>
          <p:cNvPr id="355330" name="Text Box 2"/>
          <p:cNvSpPr txBox="1">
            <a:spLocks noChangeArrowheads="1"/>
          </p:cNvSpPr>
          <p:nvPr/>
        </p:nvSpPr>
        <p:spPr bwMode="auto">
          <a:xfrm>
            <a:off x="1371600" y="3889375"/>
            <a:ext cx="6400800" cy="898525"/>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2800">
                <a:solidFill>
                  <a:srgbClr val="FFFFFF"/>
                </a:solidFill>
              </a:rPr>
              <a:t>Thomas Krichel</a:t>
            </a:r>
          </a:p>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356354" name="Text Box 2"/>
          <p:cNvSpPr txBox="1">
            <a:spLocks noChangeArrowheads="1"/>
          </p:cNvSpPr>
          <p:nvPr/>
        </p:nvSpPr>
        <p:spPr bwMode="auto">
          <a:xfrm>
            <a:off x="457200" y="1295400"/>
            <a:ext cx="8226425" cy="51054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CSS placement </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some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block-level elements in normal flow</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horizontal placement</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vertical placements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more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text-level elements in normal flow</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non-normal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 other CSS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Site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canvas</a:t>
            </a:r>
          </a:p>
        </p:txBody>
      </p:sp>
      <p:sp>
        <p:nvSpPr>
          <p:cNvPr id="357378" name="Text Box 2"/>
          <p:cNvSpPr txBox="1">
            <a:spLocks noChangeArrowheads="1"/>
          </p:cNvSpPr>
          <p:nvPr/>
        </p:nvSpPr>
        <p:spPr bwMode="auto">
          <a:xfrm>
            <a:off x="457200" y="1230313"/>
            <a:ext cx="8229600" cy="29368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canvas is the support of the rendering. There may be several canvases on a document.</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screen, </a:t>
            </a:r>
            <a:r>
              <a:rPr lang="en-US" sz="2800" dirty="0" smtClean="0">
                <a:solidFill>
                  <a:srgbClr val="FFFFFF"/>
                </a:solidFill>
              </a:rPr>
              <a:t>the</a:t>
            </a:r>
            <a:r>
              <a:rPr lang="ru-RU" sz="2800" dirty="0" smtClean="0">
                <a:solidFill>
                  <a:srgbClr val="FFFFFF"/>
                </a:solidFill>
              </a:rPr>
              <a:t> </a:t>
            </a:r>
            <a:r>
              <a:rPr lang="ru-RU" sz="2800" dirty="0">
                <a:solidFill>
                  <a:srgbClr val="FFFFFF"/>
                </a:solidFill>
              </a:rPr>
              <a:t>canvas is flat and of infinite dimensions.</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a sheet of paper, the canvas of fixed dimension.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anatomy of a web page</a:t>
            </a:r>
          </a:p>
        </p:txBody>
      </p:sp>
      <p:sp>
        <p:nvSpPr>
          <p:cNvPr id="4301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Any browser lets you view the source code of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text with a lot of &lt; and &gt; in it. The text is code in a computer language that is called XHTML.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this is the source code of the web page. The web browser renders the source code. We first talk about some aspects of the source code here, then we look at how the pages is rendered</a:t>
            </a:r>
            <a:r>
              <a:rPr lang="en-US" sz="2800" dirty="0" smtClean="0">
                <a:solidFill>
                  <a:srgbClr val="FFFFFF"/>
                </a:solidFill>
              </a:rPr>
              <a: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Some pages contain a lot of JavaScript.</a:t>
            </a:r>
            <a:endParaRPr lang="en-US" sz="2800" dirty="0">
              <a:solidFill>
                <a:srgbClr val="FFFFFF"/>
              </a:solidFill>
            </a:endParaRPr>
          </a:p>
        </p:txBody>
      </p:sp>
    </p:spTree>
    <p:extLst>
      <p:ext uri="{BB962C8B-B14F-4D97-AF65-F5344CB8AC3E}">
        <p14:creationId xmlns:p14="http://schemas.microsoft.com/office/powerpoint/2010/main" xmlns="" val="29549229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viewport</a:t>
            </a:r>
          </a:p>
        </p:txBody>
      </p:sp>
      <p:sp>
        <p:nvSpPr>
          <p:cNvPr id="358402" name="Text Box 2"/>
          <p:cNvSpPr txBox="1">
            <a:spLocks noChangeArrowheads="1"/>
          </p:cNvSpPr>
          <p:nvPr/>
        </p:nvSpPr>
        <p:spPr bwMode="auto">
          <a:xfrm>
            <a:off x="457200" y="15240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viewport is the part of the canvas that is currently visible.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There is only one viewport per canvas.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Moving the viewport across the canvas is called scrolling.</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normal flow</a:t>
            </a:r>
          </a:p>
        </p:txBody>
      </p:sp>
      <p:sp>
        <p:nvSpPr>
          <p:cNvPr id="359426"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Normal flow is how things show up normally on a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In </a:t>
            </a:r>
            <a:r>
              <a:rPr lang="ru-RU" sz="2800" dirty="0">
                <a:solidFill>
                  <a:srgbClr val="FFFFFF"/>
                </a:solidFill>
              </a:rPr>
              <a:t>normal flow, elements are rendered in the order in which they appear in the HTML document.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text-level elements, boxes are set horizontally next to each other.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block-level elements, boxes are set vertically next to each other.</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a:t>
            </a:r>
          </a:p>
        </p:txBody>
      </p:sp>
      <p:sp>
        <p:nvSpPr>
          <p:cNvPr id="3604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When visual rendering of HTML takes place, every HMTL element that requires visualization is put into a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Thus the box is a place where something is visually rendered into. It is always a rectangular shape.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Parent elements are created from the boxes of their children.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box</a:t>
            </a:r>
          </a:p>
        </p:txBody>
      </p:sp>
      <p:sp>
        <p:nvSpPr>
          <p:cNvPr id="361474" name="Text Box 2"/>
          <p:cNvSpPr txBox="1">
            <a:spLocks noChangeArrowheads="1"/>
          </p:cNvSpPr>
          <p:nvPr/>
        </p:nvSpPr>
        <p:spPr bwMode="auto">
          <a:xfrm>
            <a:off x="457200" y="1600200"/>
            <a:ext cx="8224838" cy="4522788"/>
          </a:xfrm>
          <a:prstGeom prst="rect">
            <a:avLst/>
          </a:prstGeom>
          <a:noFill/>
          <a:ln w="9525">
            <a:noFill/>
            <a:round/>
            <a:headEnd/>
            <a:tailEnd/>
          </a:ln>
          <a:effectLst/>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Sometimes, text has to be rendered in a box but there is no element for it. Example</a:t>
            </a:r>
          </a:p>
          <a:p>
            <a:pPr marL="330200" indent="-317500">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&lt;div&gt; Some text &lt;p&gt;More text &lt;/p&gt;&lt;/div&gt;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Here “ Some text ” does not have its own element surrounding it but it is treated as if an anonymous element would be there. Properties of the anonymous box’ parent apply to the anonymous box.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replaced elements</a:t>
            </a:r>
          </a:p>
        </p:txBody>
      </p:sp>
      <p:sp>
        <p:nvSpPr>
          <p:cNvPr id="3624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are elements that receive contents from outside the document.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XHTML, as we study it here, there is only one replaced element, the &lt;img/&gt;.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 form elements are also replaced elements, but we don’t cover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containing block</a:t>
            </a:r>
          </a:p>
        </p:txBody>
      </p:sp>
      <p:sp>
        <p:nvSpPr>
          <p:cNvPr id="3635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element is being placed with respect to its containing block.</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block is formed by the space filled by the nearest block-level, table cell or text-level ancestor element.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{width:}</a:t>
            </a:r>
          </a:p>
        </p:txBody>
      </p:sp>
      <p:sp>
        <p:nvSpPr>
          <p:cNvPr id="3645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{width:} sets the total width of the box’ contents. 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only applies to block level elements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Percentage values refer to the width of the containing block.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{min-width:}</a:t>
            </a:r>
          </a:p>
        </p:txBody>
      </p:sp>
      <p:sp>
        <p:nvSpPr>
          <p:cNvPr id="365570"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of </a:t>
            </a:r>
            <a:r>
              <a:rPr lang="en-US" sz="2800" dirty="0">
                <a:solidFill>
                  <a:srgbClr val="FFFFFF"/>
                </a:solidFill>
              </a:rPr>
              <a:t>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{max-width:}</a:t>
            </a:r>
          </a:p>
        </p:txBody>
      </p:sp>
      <p:sp>
        <p:nvSpPr>
          <p:cNvPr id="366594"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{height:}</a:t>
            </a:r>
          </a:p>
        </p:txBody>
      </p:sp>
      <p:sp>
        <p:nvSpPr>
          <p:cNvPr id="3676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{height:} sets the total height of the box’s contents.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only applies to block level boxes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Percentage values refer to the height of the containing block. </a:t>
            </a:r>
            <a:endParaRPr lang="en-GB" sz="2800" dirty="0" smtClean="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smtClean="0">
                <a:solidFill>
                  <a:srgbClr val="FFFFFF"/>
                </a:solidFill>
              </a:rPr>
              <a:t>The initial value is ‘auto’.</a:t>
            </a:r>
            <a:endParaRPr lang="en-GB" sz="2800" dirty="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{height: } is rarely used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Internet</a:t>
            </a:r>
          </a:p>
        </p:txBody>
      </p:sp>
      <p:sp>
        <p:nvSpPr>
          <p:cNvPr id="30722" name="Text Box 2"/>
          <p:cNvSpPr txBox="1">
            <a:spLocks noChangeArrowheads="1"/>
          </p:cNvSpPr>
          <p:nvPr/>
        </p:nvSpPr>
        <p:spPr bwMode="auto">
          <a:xfrm>
            <a:off x="457200" y="1219200"/>
            <a:ext cx="8220075" cy="5257800"/>
          </a:xfrm>
          <a:prstGeom prst="rect">
            <a:avLst/>
          </a:prstGeom>
          <a:noFill/>
          <a:ln w="9525">
            <a:noFill/>
            <a:round/>
            <a:headEnd/>
            <a:tailEnd/>
          </a:ln>
          <a:effectLst/>
        </p:spPr>
        <p:txBody>
          <a:bodyPr lIns="0" tIns="0" rIns="0" bIns="0"/>
          <a:lstStyle/>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According to Wikipedia, “The Internet is a standardized, global system of interconnected computer networks that connects millions of people.”</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connects a very large number of disparate networks.</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proposes a standard system to transport packets of data between computers. That’s the IP protocol. </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Each machine on the Internet has an IP address. It consists out of four number, each between 0 and 255. They are roughly geographical.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{min-height:}</a:t>
            </a:r>
          </a:p>
        </p:txBody>
      </p:sp>
      <p:sp>
        <p:nvSpPr>
          <p:cNvPr id="368642"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height of  a box.</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{max-height:}</a:t>
            </a:r>
          </a:p>
        </p:txBody>
      </p:sp>
      <p:sp>
        <p:nvSpPr>
          <p:cNvPr id="369666"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height of a box. It takes length values and 'none'.</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ext Box 1"/>
          <p:cNvSpPr txBox="1">
            <a:spLocks noChangeArrowheads="1"/>
          </p:cNvSpPr>
          <p:nvPr/>
        </p:nvSpPr>
        <p:spPr bwMode="auto">
          <a:xfrm>
            <a:off x="457200" y="296863"/>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box model</a:t>
            </a:r>
          </a:p>
        </p:txBody>
      </p:sp>
      <p:sp>
        <p:nvSpPr>
          <p:cNvPr id="3706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total width that the box occupies is the sum of</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margin</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border width</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padding</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width of the box‘s contents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margin concept here is the same as the “spacing” in the tables.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A similar reasoning holds for the height that the box occupies.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1"/>
          <p:cNvPicPr>
            <a:picLocks noChangeAspect="1" noChangeArrowheads="1"/>
          </p:cNvPicPr>
          <p:nvPr/>
        </p:nvPicPr>
        <p:blipFill>
          <a:blip r:embed="rId3" cstate="print"/>
          <a:srcRect/>
          <a:stretch>
            <a:fillRect/>
          </a:stretch>
        </p:blipFill>
        <p:spPr bwMode="auto">
          <a:xfrm>
            <a:off x="533400" y="381000"/>
            <a:ext cx="8153400" cy="596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padding</a:t>
            </a:r>
          </a:p>
        </p:txBody>
      </p:sp>
      <p:sp>
        <p:nvSpPr>
          <p:cNvPr id="372738"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{padding-top: }, {padding-right: } {padding-bottom: }, {padding-left:} set padding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rows (and some other table elements we did not cover)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padding</a:t>
            </a:r>
          </a:p>
        </p:txBody>
      </p:sp>
      <p:sp>
        <p:nvSpPr>
          <p:cNvPr id="37376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Padding can never be negative.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Padded areas become part of the elements’ background. Thus if you set padding, and a background color, the background color will fill the element’s contents as well as its background.</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margins</a:t>
            </a:r>
          </a:p>
        </p:txBody>
      </p:sp>
      <p:sp>
        <p:nvSpPr>
          <p:cNvPr id="374786"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{margin-top: }, {margin-right: } {margin-bottom: }, {margin-left:} set margin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cells and rows.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‘auto’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'auto' is an interesting value.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values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margins</a:t>
            </a:r>
          </a:p>
        </p:txBody>
      </p:sp>
      <p:sp>
        <p:nvSpPr>
          <p:cNvPr id="375810" name="Text Box 2"/>
          <p:cNvSpPr txBox="1">
            <a:spLocks noChangeArrowheads="1"/>
          </p:cNvSpPr>
          <p:nvPr/>
        </p:nvSpPr>
        <p:spPr bwMode="auto">
          <a:xfrm>
            <a:off x="457200" y="1600200"/>
            <a:ext cx="8226425" cy="49530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Margins can be negative.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 areas are not part of an element’s background.</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We still need to discuss the special value 'auto'.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value 'auto' depends if you place auto on horizontal / vertical margins.</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 horizontal margins to auto</a:t>
            </a:r>
          </a:p>
        </p:txBody>
      </p:sp>
      <p:sp>
        <p:nvSpPr>
          <p:cNvPr id="3768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one of {margin-left: }, {margin-right: } or {width: } is set to ‘auto’ and the others are give fixed values, the property that is set to ‘auto’ will adjust to fill the containing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Setting both {margin-left: }, {margin-right: }  to ‘auto’ and the {width: } to a fixed value centers the contents.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vertical margins to 'auto' </a:t>
            </a:r>
          </a:p>
        </p:txBody>
      </p:sp>
      <p:sp>
        <p:nvSpPr>
          <p:cNvPr id="377858"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{border-top: }, {padding-top: } and {margin-bottom: }, {border-bottom: }, {padding-bottom: } and {height: } of all children must add up to the containing box’s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{margin-bottom: } and {height: } can be set to ‘auto’. But if the margins are set to ‘auto’ they are assumed to be zero.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Fiddling with vertical positioning is very difficult.</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application protocols</a:t>
            </a:r>
            <a:endParaRPr lang="en-US" dirty="0"/>
          </a:p>
        </p:txBody>
      </p:sp>
      <p:sp>
        <p:nvSpPr>
          <p:cNvPr id="3" name="Content Placeholder 2"/>
          <p:cNvSpPr>
            <a:spLocks noGrp="1"/>
          </p:cNvSpPr>
          <p:nvPr>
            <p:ph idx="1"/>
          </p:nvPr>
        </p:nvSpPr>
        <p:spPr/>
        <p:txBody>
          <a:bodyPr/>
          <a:lstStyle/>
          <a:p>
            <a:r>
              <a:rPr lang="en-US" dirty="0" smtClean="0"/>
              <a:t>Most of the time in digital libraries, we assume that Internet access works.</a:t>
            </a:r>
          </a:p>
          <a:p>
            <a:r>
              <a:rPr lang="en-US" dirty="0" smtClean="0"/>
              <a:t>What we need are protocols that make the Internet do something useful.</a:t>
            </a:r>
          </a:p>
          <a:p>
            <a:r>
              <a:rPr lang="en-US" dirty="0" smtClean="0"/>
              <a:t>Such protocols are called Internet application protocols.</a:t>
            </a:r>
          </a:p>
          <a:p>
            <a:r>
              <a:rPr lang="en-US" dirty="0" smtClean="0"/>
              <a:t>The most important one of them is the domain name system.</a:t>
            </a:r>
            <a:endParaRPr lang="en-US" dirty="0"/>
          </a:p>
        </p:txBody>
      </p:sp>
    </p:spTree>
    <p:extLst>
      <p:ext uri="{BB962C8B-B14F-4D97-AF65-F5344CB8AC3E}">
        <p14:creationId xmlns:p14="http://schemas.microsoft.com/office/powerpoint/2010/main" xmlns="" val="3228409743"/>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 oddities</a:t>
            </a:r>
          </a:p>
        </p:txBody>
      </p:sp>
      <p:sp>
        <p:nvSpPr>
          <p:cNvPr id="379906" name="Text Box 2"/>
          <p:cNvSpPr txBox="1">
            <a:spLocks noChangeArrowheads="1"/>
          </p:cNvSpPr>
          <p:nvPr/>
        </p:nvSpPr>
        <p:spPr bwMode="auto">
          <a:xfrm>
            <a:off x="457200" y="1295400"/>
            <a:ext cx="8226425" cy="48291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vertical placement of block-level boxes is further complicated by what I call the two vertical </a:t>
            </a:r>
            <a:r>
              <a:rPr lang="en-US" sz="2800" dirty="0" err="1">
                <a:solidFill>
                  <a:srgbClr val="FFFFFF"/>
                </a:solidFill>
              </a:rPr>
              <a:t>oddies</a:t>
            </a:r>
            <a:r>
              <a:rPr lang="en-US" sz="2800" dirty="0">
                <a:solidFill>
                  <a:srgbClr val="FFFFFF"/>
                </a:solidFill>
              </a:rPr>
              <a:t>. </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They are</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collapsing vertical margins</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sticking out of vertical </a:t>
            </a:r>
            <a:r>
              <a:rPr lang="en-US" sz="2800" dirty="0" smtClean="0">
                <a:solidFill>
                  <a:srgbClr val="FFFFFF"/>
                </a:solidFill>
              </a:rPr>
              <a:t>margins</a:t>
            </a:r>
            <a:endParaRPr lang="en-US" sz="2800" dirty="0">
              <a:solidFill>
                <a:srgbClr val="FFFFFF"/>
              </a:solidFill>
            </a:endParaRP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 can show examples if you like. </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Horizontal </a:t>
            </a:r>
            <a:r>
              <a:rPr lang="en-US" sz="2800" dirty="0">
                <a:solidFill>
                  <a:srgbClr val="FFFFFF"/>
                </a:solidFill>
              </a:rPr>
              <a:t>placement of block-level boxes (as inline-block) is not </a:t>
            </a:r>
            <a:r>
              <a:rPr lang="en-US" sz="2800" dirty="0" smtClean="0">
                <a:solidFill>
                  <a:srgbClr val="FFFFFF"/>
                </a:solidFill>
              </a:rPr>
              <a:t>affected by similar oddities.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ext Box 1"/>
          <p:cNvSpPr txBox="1">
            <a:spLocks noChangeArrowheads="1"/>
          </p:cNvSpPr>
          <p:nvPr/>
        </p:nvSpPr>
        <p:spPr bwMode="auto">
          <a:xfrm>
            <a:off x="460375" y="231775"/>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placement of inline boxes </a:t>
            </a:r>
          </a:p>
        </p:txBody>
      </p:sp>
      <p:sp>
        <p:nvSpPr>
          <p:cNvPr id="38297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 understand horizontal alignment of text-level elements, we have to first review some concepts.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Inline contents can be replaced elements but most likely it’s non-replaced elements. That’s what we will be concentrating on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text</a:t>
            </a:r>
          </a:p>
        </p:txBody>
      </p:sp>
      <p:sp>
        <p:nvSpPr>
          <p:cNvPr id="38400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Text that is a direct contents of a block-level element is called anonymous.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&lt;p&gt;This is anonymous text. &lt;em&gt;This is not.&lt;/em&gt;&lt;/p&gt;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 area</a:t>
            </a:r>
          </a:p>
        </p:txBody>
      </p:sp>
      <p:sp>
        <p:nvSpPr>
          <p:cNvPr id="38502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non-replaced elements, the content area of a text-level element is the area occupied by all of its glyphs.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For a replaced element it is the content of the replaced element plus its borders and margins.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em box</a:t>
            </a:r>
          </a:p>
        </p:txBody>
      </p:sp>
      <p:sp>
        <p:nvSpPr>
          <p:cNvPr id="3860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is the box that a character fits in.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It is defined for each font. It is a square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Actually glyphs can be larger or smaller.</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 glyph is a representation of the character in font.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height and width of the em box is one em, as defined by the font. It is mainly used as the line height without external 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{font-size: }</a:t>
            </a:r>
          </a:p>
        </p:txBody>
      </p:sp>
      <p:sp>
        <p:nvSpPr>
          <p:cNvPr id="387074"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the size of the font. It is the size of the em box for the font</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It can take length and percentage values, and the value ‘medium’. This is the initial value.</a:t>
            </a:r>
            <a:r>
              <a:rPr lang="ru-RU" sz="2800" dirty="0" smtClean="0">
                <a:solidFill>
                  <a:srgbClr val="FFFFFF"/>
                </a:solidFill>
              </a:rPr>
              <a:t> </a:t>
            </a:r>
            <a:endParaRPr lang="ru-RU" sz="2800" dirty="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So this is a font property, but it does affect the size of the line</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leading</a:t>
            </a:r>
          </a:p>
        </p:txBody>
      </p:sp>
      <p:sp>
        <p:nvSpPr>
          <p:cNvPr id="3880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leading is the difference between the {font-size:} and the {line-height:}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In </a:t>
            </a:r>
            <a:r>
              <a:rPr lang="en-US" sz="2800" dirty="0" smtClean="0">
                <a:solidFill>
                  <a:srgbClr val="FFFFFF"/>
                </a:solidFill>
              </a:rPr>
              <a:t>vertical </a:t>
            </a:r>
            <a:r>
              <a:rPr lang="en-US" sz="2800" dirty="0">
                <a:solidFill>
                  <a:srgbClr val="FFFFFF"/>
                </a:solidFill>
              </a:rPr>
              <a:t>placing, half of the leading is added at the top of the box, and the other half is attached at the bottom of the box to make the line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result is the inline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inline and line boxes</a:t>
            </a:r>
          </a:p>
        </p:txBody>
      </p:sp>
      <p:sp>
        <p:nvSpPr>
          <p:cNvPr id="3891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inline element in a line generates an inline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 box is the smallest box that bounds the highest and lowest boxes of all the inline boxes found in a particular line.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3901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{line-height:} determines the height of the line, at least vaguely.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{line-height:} can vary between various text-level elements in the same 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Let us consider what is happening for non-replaced elements. The contents on the inline box is determined by the {font-size:}.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difference between the {font-size: } and the {line-height:} is the leading.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size of the line box</a:t>
            </a:r>
          </a:p>
        </p:txBody>
      </p:sp>
      <p:sp>
        <p:nvSpPr>
          <p:cNvPr id="392194"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How large it is depends on how the characters are aligned.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normally characters are aligned at the baseline. The baseline is defined for each font, but is not the same for different font. The size of the line box is therefore difficult to predict.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borders, margins, padding around an inline element, this will not change the way the line is built. It depends on the {line-height:}.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Domain </a:t>
            </a:r>
            <a:r>
              <a:rPr lang="en-US" sz="4000" dirty="0">
                <a:solidFill>
                  <a:srgbClr val="E3EBF1"/>
                </a:solidFill>
              </a:rPr>
              <a:t>N</a:t>
            </a:r>
            <a:r>
              <a:rPr lang="en-US" sz="4000" dirty="0" smtClean="0">
                <a:solidFill>
                  <a:srgbClr val="E3EBF1"/>
                </a:solidFill>
              </a:rPr>
              <a:t>ame System</a:t>
            </a:r>
            <a:endParaRPr lang="en-US" sz="4000" dirty="0">
              <a:solidFill>
                <a:srgbClr val="E3EBF1"/>
              </a:solidFill>
            </a:endParaRPr>
          </a:p>
        </p:txBody>
      </p:sp>
      <p:sp>
        <p:nvSpPr>
          <p:cNvPr id="317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Domain </a:t>
            </a:r>
            <a:r>
              <a:rPr lang="en-US" sz="2800" dirty="0">
                <a:solidFill>
                  <a:srgbClr val="FFFFFF"/>
                </a:solidFill>
              </a:rPr>
              <a:t>Name </a:t>
            </a:r>
            <a:r>
              <a:rPr lang="en-US" sz="2800" dirty="0" smtClean="0">
                <a:solidFill>
                  <a:srgbClr val="FFFFFF"/>
                </a:solidFill>
              </a:rPr>
              <a:t>System </a:t>
            </a:r>
            <a:r>
              <a:rPr lang="en-US" sz="2800" dirty="0">
                <a:solidFill>
                  <a:srgbClr val="FFFFFF"/>
                </a:solidFill>
              </a:rPr>
              <a:t>allows us to associate human-friendly names with IP addresses. These names are called domains names.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Domain names can be leased from domain </a:t>
            </a:r>
            <a:r>
              <a:rPr lang="en-US" sz="2800" dirty="0" err="1" smtClean="0">
                <a:solidFill>
                  <a:srgbClr val="FFFFFF"/>
                </a:solidFill>
              </a:rPr>
              <a:t>nate</a:t>
            </a:r>
            <a:r>
              <a:rPr lang="en-US" sz="2800" dirty="0" smtClean="0">
                <a:solidFill>
                  <a:srgbClr val="FFFFFF"/>
                </a:solidFill>
              </a:rPr>
              <a:t> registrars.</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machine with a domain name on the Internet is called a host.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When we know the domain name of the host, we can communicate with the host.  </a:t>
            </a:r>
          </a:p>
          <a:p>
            <a:pPr marL="11113">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the {line-height:}</a:t>
            </a:r>
          </a:p>
        </p:txBody>
      </p:sp>
      <p:sp>
        <p:nvSpPr>
          <p:cNvPr id="3932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best way to set the {line-height:} is to use a number. 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body {line-height: 1.3}</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number is passed down to each text level element and used as multiplier to the font-size of that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discussion up to here has applied to non-replaced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text-level replaced elements</a:t>
            </a:r>
          </a:p>
        </p:txBody>
      </p:sp>
      <p:sp>
        <p:nvSpPr>
          <p:cNvPr id="394242" name="Text Box 2"/>
          <p:cNvSpPr txBox="1">
            <a:spLocks noChangeArrowheads="1"/>
          </p:cNvSpPr>
          <p:nvPr/>
        </p:nvSpPr>
        <p:spPr bwMode="auto">
          <a:xfrm>
            <a:off x="457200" y="1600200"/>
            <a:ext cx="8226425" cy="4876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have {height: } and {width: } that is determined by their contents. Setting any of the properties will scale the contents (image scaling, for example).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padding, borders and margins, they will increase (or decrease with negative margins) the in-line box for the replaced element. Thus the behavior of in-line box building for the replaced element is different from that of a non-replaced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ext Box 1"/>
          <p:cNvSpPr txBox="1">
            <a:spLocks noChangeArrowheads="1"/>
          </p:cNvSpPr>
          <p:nvPr/>
        </p:nvSpPr>
        <p:spPr bwMode="auto">
          <a:xfrm>
            <a:off x="457200" y="228600"/>
            <a:ext cx="8226425" cy="8382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baseline spacing</a:t>
            </a:r>
          </a:p>
        </p:txBody>
      </p:sp>
      <p:sp>
        <p:nvSpPr>
          <p:cNvPr id="395266" name="Text Box 2"/>
          <p:cNvSpPr txBox="1">
            <a:spLocks noChangeArrowheads="1"/>
          </p:cNvSpPr>
          <p:nvPr/>
        </p:nvSpPr>
        <p:spPr bwMode="auto">
          <a:xfrm>
            <a:off x="457200" y="990600"/>
            <a:ext cx="8229600" cy="5638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Replaced elements in in-line spacing sit on the baseline. The bottom of the box, plus any padding or spacing, sits on the baseline.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Sometimes this is not what you want, because this adds space below the replaced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Workarounds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{display: } on the replaced element to ‘block’</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{line-height: } and {font-size:} on the ancestor of the replaced element to the exact height of the replaced element.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out of normal flow</a:t>
            </a:r>
          </a:p>
        </p:txBody>
      </p:sp>
      <p:sp>
        <p:nvSpPr>
          <p:cNvPr id="396290"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some technologies that place elements out of 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being reviewed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ext Box 1"/>
          <p:cNvSpPr txBox="1">
            <a:spLocks noChangeArrowheads="1"/>
          </p:cNvSpPr>
          <p:nvPr/>
        </p:nvSpPr>
        <p:spPr bwMode="auto">
          <a:xfrm>
            <a:off x="5334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floating</a:t>
            </a:r>
          </a:p>
        </p:txBody>
      </p:sp>
      <p:sp>
        <p:nvSpPr>
          <p:cNvPr id="397314" name="Text Box 2"/>
          <p:cNvSpPr txBox="1">
            <a:spLocks noChangeArrowheads="1"/>
          </p:cNvSpPr>
          <p:nvPr/>
        </p:nvSpPr>
        <p:spPr bwMode="auto">
          <a:xfrm>
            <a:off x="457200" y="1600200"/>
            <a:ext cx="8229600" cy="40354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{float: } tells the user agent to float the box. The box is set to float, meaning that text floats around it. I know this is confusing</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‘left’ tells the user agent to put the floating box to the left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‘right’ tell the user agent to put the floating box to the right. </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‘none’ tells user agent not to float the box.</a:t>
            </a:r>
            <a:r>
              <a:rPr lang="en-US" sz="2400" dirty="0">
                <a:solidFill>
                  <a:srgbClr val="FFFFFF"/>
                </a:solidFill>
              </a:rPr>
              <a:t> That is the initial value.</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Yes, ‘inherit’ is also a valid value.</a:t>
            </a:r>
          </a:p>
          <a:p>
            <a:pPr marL="330200" indent="-317500" eaLnBrk="1" hangingPunct="1">
              <a:lnSpc>
                <a:spcPct val="104000"/>
              </a:lnSpc>
              <a:spcBef>
                <a:spcPts val="5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negative margins on floats</a:t>
            </a:r>
          </a:p>
        </p:txBody>
      </p:sp>
      <p:sp>
        <p:nvSpPr>
          <p:cNvPr id="39833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You can set negative margins on floats. That will make the float stick out of the containing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But watch out for potential of several floats with negative margins overlapping each other. It is not quite clear what happens in such situations.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ext Box 1"/>
          <p:cNvSpPr txBox="1">
            <a:spLocks noChangeArrowheads="1"/>
          </p:cNvSpPr>
          <p:nvPr/>
        </p:nvSpPr>
        <p:spPr bwMode="auto">
          <a:xfrm>
            <a:off x="457200" y="228600"/>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clearing</a:t>
            </a:r>
          </a:p>
        </p:txBody>
      </p:sp>
      <p:sp>
        <p:nvSpPr>
          <p:cNvPr id="399362" name="Text Box 2"/>
          <p:cNvSpPr txBox="1">
            <a:spLocks noChangeArrowheads="1"/>
          </p:cNvSpPr>
          <p:nvPr/>
        </p:nvSpPr>
        <p:spPr bwMode="auto">
          <a:xfrm>
            <a:off x="457200" y="914400"/>
            <a:ext cx="8229600" cy="557053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tells the user agent whether to place the current element next to a floating element or on the next line below it.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‘none’ (default) tells the user agent to put contents on either side of the floating element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‘left’ means to go after all left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‘right’ mean placing after all right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a:t>
            </a:r>
            <a:r>
              <a:rPr lang="en-US" sz="2400" dirty="0">
                <a:solidFill>
                  <a:srgbClr val="FFFFFF"/>
                </a:solidFill>
              </a:rPr>
              <a:t>both</a:t>
            </a:r>
            <a:r>
              <a:rPr lang="en-GB" sz="2400" dirty="0">
                <a:solidFill>
                  <a:srgbClr val="FFFFFF"/>
                </a:solidFill>
              </a:rPr>
              <a:t>' means that both sides have to stay clear</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only applies to block level elements.</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is not inherited</a:t>
            </a:r>
            <a:r>
              <a:rPr lang="en-GB" sz="2800" dirty="0" smtClean="0">
                <a:solidFill>
                  <a:srgbClr val="FFFFFF"/>
                </a:solidFill>
              </a:rPr>
              <a:t>.</a:t>
            </a:r>
            <a:endParaRPr lang="en-GB" sz="2800" dirty="0">
              <a:solidFill>
                <a:srgbClr val="FFFFFF"/>
              </a:solidFill>
            </a:endParaRP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t>
            </a:r>
          </a:p>
        </p:txBody>
      </p:sp>
      <p:sp>
        <p:nvSpPr>
          <p:cNvPr id="4003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You can take an element out of normal flow with the {position: } property.</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Normal flow corresponds to the value ‘static’ of {position:}. This is the initial value.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Other values are: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‘relative’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‘absolute’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‘fixed’</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‘inherit’</a:t>
            </a:r>
          </a:p>
          <a:p>
            <a:pPr marL="330200" indent="-317500" eaLnBrk="1" hangingPunct="1">
              <a:lnSpc>
                <a:spcPct val="108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offset properties</a:t>
            </a:r>
          </a:p>
        </p:txBody>
      </p:sp>
      <p:sp>
        <p:nvSpPr>
          <p:cNvPr id="401410" name="Text Box 2"/>
          <p:cNvSpPr txBox="1">
            <a:spLocks noChangeArrowheads="1"/>
          </p:cNvSpPr>
          <p:nvPr/>
        </p:nvSpPr>
        <p:spPr bwMode="auto">
          <a:xfrm>
            <a:off x="304800" y="1219200"/>
            <a:ext cx="8534400" cy="52736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{top:}, {right:}, {bottom:}, {left:} set  offsets if positioning is relative, absolute or fixed</a:t>
            </a:r>
            <a:r>
              <a:rPr lang="en-US" sz="2800">
                <a:solidFill>
                  <a:srgbClr val="FFFFFF"/>
                </a:solidFill>
              </a:rPr>
              <a:t>, i.e, when the box is positioned. </a:t>
            </a:r>
            <a:r>
              <a:rPr lang="ru-RU" sz="2800">
                <a:solidFill>
                  <a:srgbClr val="FFFFFF"/>
                </a:solidFill>
              </a:rPr>
              <a:t>They can take length values, percentages, </a:t>
            </a:r>
            <a:r>
              <a:rPr lang="en-US" sz="2800">
                <a:solidFill>
                  <a:srgbClr val="FFFFFF"/>
                </a:solidFill>
              </a:rPr>
              <a:t>‘inherit’, and ‘auto’ (initial)</a:t>
            </a:r>
            <a:r>
              <a:rPr lang="ru-RU" sz="2800">
                <a:solidFill>
                  <a:srgbClr val="FFFFFF"/>
                </a:solidFill>
              </a:rPr>
              <a: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effect of 'auto' depends on which other properties have been set to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Percentages refer to width of containing box for {left:} and {right:} and height of containing box for the other two.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top: 50%; bottom: 0; left: 50%;  selects the lower quarter of the containing block</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relative}</a:t>
            </a:r>
          </a:p>
        </p:txBody>
      </p:sp>
      <p:sp>
        <p:nvSpPr>
          <p:cNvPr id="4024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calculated according to the normal flow. Then it is offset relative to its normal position. </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position of the following box is not affected.</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is, if you put, say an &lt;img/&gt; box away in relative position, the there is a blank where the image would be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protocols to communicate with hosts</a:t>
            </a:r>
            <a:endParaRPr lang="en-US" dirty="0"/>
          </a:p>
        </p:txBody>
      </p:sp>
      <p:sp>
        <p:nvSpPr>
          <p:cNvPr id="3" name="Content Placeholder 2"/>
          <p:cNvSpPr>
            <a:spLocks noGrp="1"/>
          </p:cNvSpPr>
          <p:nvPr>
            <p:ph idx="1"/>
          </p:nvPr>
        </p:nvSpPr>
        <p:spPr/>
        <p:txBody>
          <a:bodyPr/>
          <a:lstStyle/>
          <a:p>
            <a:r>
              <a:rPr lang="en-US" dirty="0" smtClean="0"/>
              <a:t>There are two protocol we use in this class.</a:t>
            </a:r>
          </a:p>
          <a:p>
            <a:pPr lvl="1"/>
            <a:r>
              <a:rPr lang="en-US" dirty="0" smtClean="0"/>
              <a:t>We use </a:t>
            </a:r>
            <a:r>
              <a:rPr lang="en-US" dirty="0" err="1" smtClean="0"/>
              <a:t>ssh</a:t>
            </a:r>
            <a:r>
              <a:rPr lang="en-US" dirty="0" smtClean="0"/>
              <a:t> to compose web pages.</a:t>
            </a:r>
          </a:p>
          <a:p>
            <a:pPr lvl="1"/>
            <a:r>
              <a:rPr lang="en-US" dirty="0" smtClean="0"/>
              <a:t>We use http to read web pages. </a:t>
            </a:r>
          </a:p>
          <a:p>
            <a:r>
              <a:rPr lang="en-US" dirty="0" smtClean="0"/>
              <a:t>Both protocols are client/server protocols.</a:t>
            </a:r>
          </a:p>
          <a:p>
            <a:r>
              <a:rPr lang="en-US" dirty="0" smtClean="0"/>
              <a:t>You run as </a:t>
            </a:r>
            <a:r>
              <a:rPr lang="en-US" dirty="0" err="1" smtClean="0"/>
              <a:t>ssh</a:t>
            </a:r>
            <a:r>
              <a:rPr lang="en-US" dirty="0" smtClean="0"/>
              <a:t> or http client on your local machine.</a:t>
            </a:r>
          </a:p>
          <a:p>
            <a:r>
              <a:rPr lang="en-US" dirty="0" smtClean="0"/>
              <a:t>You communicate with a machine that runs </a:t>
            </a:r>
            <a:r>
              <a:rPr lang="en-US" dirty="0" err="1" smtClean="0"/>
              <a:t>ssh</a:t>
            </a:r>
            <a:r>
              <a:rPr lang="en-US" dirty="0" smtClean="0"/>
              <a:t> or http server software. </a:t>
            </a:r>
            <a:endParaRPr lang="en-US" dirty="0"/>
          </a:p>
        </p:txBody>
      </p:sp>
    </p:spTree>
    <p:extLst>
      <p:ext uri="{BB962C8B-B14F-4D97-AF65-F5344CB8AC3E}">
        <p14:creationId xmlns:p14="http://schemas.microsoft.com/office/powerpoint/2010/main" xmlns="" val="3248251406"/>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absolute}</a:t>
            </a:r>
          </a:p>
        </p:txBody>
      </p:sp>
      <p:sp>
        <p:nvSpPr>
          <p:cNvPr id="40345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specified by offsets with respect to the box's containing element. There is no effect on sibling boxes.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element is the nearest ancestor element that has a position value set to something else than ‘static’. It is common to set a {position: relative} to that element but don’t give any offsets to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fixed}</a:t>
            </a:r>
          </a:p>
        </p:txBody>
      </p:sp>
      <p:sp>
        <p:nvSpPr>
          <p:cNvPr id="40448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box's position is calculated according to the 'absolute' model, but the reference is not the containing element but: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continuous media, the box is fixed with respect to the viewport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paged media, the box is fixed with respect to the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{z-index:}</a:t>
            </a:r>
          </a:p>
        </p:txBody>
      </p:sp>
      <p:sp>
        <p:nvSpPr>
          <p:cNvPr id="405506" name="Text Box 2"/>
          <p:cNvSpPr txBox="1">
            <a:spLocks noChangeArrowheads="1"/>
          </p:cNvSpPr>
          <p:nvPr/>
        </p:nvSpPr>
        <p:spPr bwMode="auto">
          <a:xfrm>
            <a:off x="457200" y="1143000"/>
            <a:ext cx="8229600" cy="52578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{z-index: } let you set an integer value for a layer on the canvas where the element will appear.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element 1 has z-index value 1 and element 2 has z-index value number 2, element 2 lies on top of element 1.</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negative value means that the element contents is behind its containing block.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a:t>
            </a:r>
            <a:r>
              <a:rPr lang="ru-RU" sz="2800">
                <a:solidFill>
                  <a:srgbClr val="FFFFFF"/>
                </a:solidFill>
              </a:rPr>
              <a: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property only applies to positioned elements, i.e. elements with a position other than ‘static’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general background to foreground order</a:t>
            </a:r>
          </a:p>
        </p:txBody>
      </p:sp>
      <p:sp>
        <p:nvSpPr>
          <p:cNvPr id="4065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an element, the order is approximately</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background and borders of element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of the element with negative z-index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non-inline in-flow children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floats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in-line in-flow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with z-index 0 or better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dirty="0">
                <a:solidFill>
                  <a:srgbClr val="FFFFFF"/>
                </a:solidFill>
              </a:rPr>
              <a:t>not worth remembering for quiz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{overflow: }</a:t>
            </a:r>
          </a:p>
        </p:txBody>
      </p:sp>
      <p:sp>
        <p:nvSpPr>
          <p:cNvPr id="407554" name="Text Box 2"/>
          <p:cNvSpPr txBox="1">
            <a:spLocks noChangeArrowheads="1"/>
          </p:cNvSpPr>
          <p:nvPr/>
        </p:nvSpPr>
        <p:spPr bwMode="auto">
          <a:xfrm>
            <a:off x="228600" y="1600200"/>
            <a:ext cx="8686800" cy="38703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When a box contents is larger than the containing box, it overflows.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{overflow:} can take the values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visible</a:t>
            </a:r>
            <a:r>
              <a:rPr lang="en-US" sz="2400" dirty="0">
                <a:solidFill>
                  <a:srgbClr val="FFFFFF"/>
                </a:solidFill>
              </a:rPr>
              <a:t>’</a:t>
            </a:r>
            <a:r>
              <a:rPr lang="ru-RU" sz="2400" dirty="0">
                <a:solidFill>
                  <a:srgbClr val="FFFFFF"/>
                </a:solidFill>
              </a:rPr>
              <a:t> 	contents is allowed to overflow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hidden</a:t>
            </a:r>
            <a:r>
              <a:rPr lang="en-US" sz="2400" dirty="0">
                <a:solidFill>
                  <a:srgbClr val="FFFFFF"/>
                </a:solidFill>
              </a:rPr>
              <a:t>’</a:t>
            </a:r>
            <a:r>
              <a:rPr lang="ru-RU" sz="2400" dirty="0">
                <a:solidFill>
                  <a:srgbClr val="FFFFFF"/>
                </a:solidFill>
              </a:rPr>
              <a:t>  contents is hidden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scroll</a:t>
            </a:r>
            <a:r>
              <a:rPr lang="en-US" sz="2400" dirty="0">
                <a:solidFill>
                  <a:srgbClr val="FFFFFF"/>
                </a:solidFill>
              </a:rPr>
              <a:t>’</a:t>
            </a:r>
            <a:r>
              <a:rPr lang="ru-RU" sz="2400" dirty="0">
                <a:solidFill>
                  <a:srgbClr val="FFFFFF"/>
                </a:solidFill>
              </a:rPr>
              <a:t>    UA displays a scroll device at the edge of the box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auto</a:t>
            </a:r>
            <a:r>
              <a:rPr lang="en-US" sz="2400" dirty="0">
                <a:solidFill>
                  <a:srgbClr val="FFFFFF"/>
                </a:solidFill>
              </a:rPr>
              <a:t>’</a:t>
            </a:r>
            <a:r>
              <a:rPr lang="ru-RU" sz="2400" dirty="0">
                <a:solidFill>
                  <a:srgbClr val="FFFFFF"/>
                </a:solidFill>
              </a:rPr>
              <a:t>      leave to the user agent to decide what to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Example: lengthy terms and conditions.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examples</a:t>
            </a:r>
          </a:p>
        </p:txBody>
      </p:sp>
      <p:sp>
        <p:nvSpPr>
          <p:cNvPr id="4085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I have made a stolen and simplified example available for three column layout, with flexible middle column, http://wotan.liu.edu/home/krichel/lis650/examples/css_layout/triple_column.html	</a:t>
            </a:r>
          </a:p>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Unfortunately, this example relies a lot on dimensions that are fixed in pixels.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design</a:t>
            </a:r>
          </a:p>
        </p:txBody>
      </p:sp>
      <p:sp>
        <p:nvSpPr>
          <p:cNvPr id="40960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 design is more difficult than contents or page design.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fewer categorical imperatives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It really depends on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There can be so many sites.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Nevertheless some think that is even more important to get the site design right.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structure</a:t>
            </a:r>
          </a:p>
        </p:txBody>
      </p:sp>
      <p:sp>
        <p:nvSpPr>
          <p:cNvPr id="410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 visualize it, you have to have it first. Poor information architecture will lead to bad usability.</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sites have a linear structure.</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But most sites are hierarchically organized.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What ever the structure, it has to reflect the users' tasks, not the providers’ structure.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constructing the hierarchy</a:t>
            </a:r>
          </a:p>
        </p:txBody>
      </p:sp>
      <p:sp>
        <p:nvSpPr>
          <p:cNvPr id="4116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information architects suggest a 7±2 rule for the elements in each hierarchy.</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suggest not more than four level of depth.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an advocate of Krug’s second law that says “It does not matter how many times users click as long as each click is an unambiguous choice”.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home page</a:t>
            </a:r>
          </a:p>
        </p:txBody>
      </p:sp>
      <p:sp>
        <p:nvSpPr>
          <p:cNvPr id="41267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has to be designed differently than other pages.</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must answer the questions</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where am I?</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what does this site do?</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needs at least an intuitive summary of the site purpose.</a:t>
            </a:r>
          </a:p>
          <a:p>
            <a:pPr marL="330200" indent="-317500" eaLnBrk="1" hangingPunct="1">
              <a:lnSpc>
                <a:spcPct val="104000"/>
              </a:lnSpc>
              <a:spcBef>
                <a:spcPts val="700"/>
              </a:spcBef>
              <a:buClrTx/>
              <a:buSzTx/>
              <a:buFontTx/>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ssh protocol</a:t>
            </a:r>
          </a:p>
        </p:txBody>
      </p:sp>
      <p:sp>
        <p:nvSpPr>
          <p:cNvPr id="66562" name="Text Box 2"/>
          <p:cNvSpPr txBox="1">
            <a:spLocks noChangeArrowheads="1"/>
          </p:cNvSpPr>
          <p:nvPr/>
        </p:nvSpPr>
        <p:spPr bwMode="auto">
          <a:xfrm>
            <a:off x="457200" y="1295400"/>
            <a:ext cx="8224838" cy="5181600"/>
          </a:xfrm>
          <a:prstGeom prst="rect">
            <a:avLst/>
          </a:prstGeom>
          <a:noFill/>
          <a:ln w="9525">
            <a:noFill/>
            <a:round/>
            <a:headEnd/>
            <a:tailEnd/>
          </a:ln>
          <a:effectLst/>
        </p:spPr>
        <p:txBody>
          <a:bodyPr lIns="0" tIns="0" rIns="0" bIns="0"/>
          <a:lstStyle/>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err="1">
                <a:solidFill>
                  <a:srgbClr val="FFFFFF"/>
                </a:solidFill>
              </a:rPr>
              <a:t>ssh</a:t>
            </a:r>
            <a:r>
              <a:rPr lang="en-US" sz="2800" dirty="0">
                <a:solidFill>
                  <a:srgbClr val="FFFFFF"/>
                </a:solidFill>
              </a:rPr>
              <a:t> is protocol that uses public key cryptography to </a:t>
            </a:r>
            <a:r>
              <a:rPr lang="en-US" sz="2800" dirty="0" smtClean="0">
                <a:solidFill>
                  <a:srgbClr val="FFFFFF"/>
                </a:solidFill>
              </a:rPr>
              <a:t>encrypt a </a:t>
            </a:r>
            <a:r>
              <a:rPr lang="en-US" sz="2800" dirty="0">
                <a:solidFill>
                  <a:srgbClr val="FFFFFF"/>
                </a:solidFill>
              </a:rPr>
              <a:t>stream of communication between </a:t>
            </a:r>
            <a:r>
              <a:rPr lang="en-US" sz="2800" dirty="0" smtClean="0">
                <a:solidFill>
                  <a:srgbClr val="FFFFFF"/>
                </a:solidFill>
              </a:rPr>
              <a:t>client and server. </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This allows us to privately manipulate the server.  Or “manipulations” are really just changes to files on the server that contain our web pages.  </a:t>
            </a:r>
            <a:endParaRPr lang="en-US" sz="2800" dirty="0">
              <a:solidFill>
                <a:srgbClr val="FFFFFF"/>
              </a:solidFill>
            </a:endParaRP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The </a:t>
            </a:r>
            <a:r>
              <a:rPr lang="en-US" sz="2800" dirty="0" err="1">
                <a:solidFill>
                  <a:srgbClr val="FFFFFF"/>
                </a:solidFill>
              </a:rPr>
              <a:t>ssh</a:t>
            </a:r>
            <a:r>
              <a:rPr lang="en-US" sz="2800" dirty="0">
                <a:solidFill>
                  <a:srgbClr val="FFFFFF"/>
                </a:solidFill>
              </a:rPr>
              <a:t> client software we use on the PC is called </a:t>
            </a:r>
            <a:r>
              <a:rPr lang="en-US" sz="2800" dirty="0" err="1">
                <a:solidFill>
                  <a:srgbClr val="FFFFFF"/>
                </a:solidFill>
              </a:rPr>
              <a:t>WinSCP</a:t>
            </a:r>
            <a:r>
              <a:rPr lang="en-US" sz="2800" dirty="0">
                <a:solidFill>
                  <a:srgbClr val="FFFFFF"/>
                </a:solidFill>
              </a:rPr>
              <a:t>. It is a file transfer program</a:t>
            </a:r>
            <a:r>
              <a:rPr lang="en-US" sz="2800" dirty="0" smtClean="0">
                <a:solidFill>
                  <a:srgbClr val="FFFFFF"/>
                </a:solidFill>
              </a:rPr>
              <a:t>.</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a:solidFill>
                <a:srgbClr val="FFFFFF"/>
              </a:solidFill>
            </a:endParaRPr>
          </a:p>
        </p:txBody>
      </p:sp>
    </p:spTree>
    <p:extLst>
      <p:ext uri="{BB962C8B-B14F-4D97-AF65-F5344CB8AC3E}">
        <p14:creationId xmlns:p14="http://schemas.microsoft.com/office/powerpoint/2010/main" xmlns="" val="902934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things on the homepage</a:t>
            </a:r>
          </a:p>
        </p:txBody>
      </p:sp>
      <p:sp>
        <p:nvSpPr>
          <p:cNvPr id="4136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need a directory of main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principal search feature may be included.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Otherwise a link to a search page will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may want to put news, but not prominently.</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1–5</a:t>
            </a:r>
          </a:p>
        </p:txBody>
      </p:sp>
      <p:sp>
        <p:nvSpPr>
          <p:cNvPr id="41472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one-sentence tagline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Write a page title with good visibility in search engines and bookmark lists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Group all corporate information in one distinct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Emphasize the site's top high-priority tasks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search input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6–10</a:t>
            </a:r>
          </a:p>
        </p:txBody>
      </p:sp>
      <p:sp>
        <p:nvSpPr>
          <p:cNvPr id="4157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Show examples of real site content.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Begin link names with the most important keyword.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Offer easy access to recent past features.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over-format critical content, such as navigation areas.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meaningful graphics.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 page and rest of site</a:t>
            </a:r>
          </a:p>
        </p:txBody>
      </p:sp>
      <p:sp>
        <p:nvSpPr>
          <p:cNvPr id="416770"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name of the site should be very prominent on the home page, more so than on interior pages, where it should also be named.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should be a link to the homepage from all interior pages, maybe in the logo.</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less famous a site, the more it has to have information about the site on interior pages. Your users are not likely to come through the home page.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navigating web sites</a:t>
            </a:r>
          </a:p>
        </p:txBody>
      </p:sp>
      <p:sp>
        <p:nvSpPr>
          <p:cNvPr id="417794" name="Text Box 2"/>
          <p:cNvSpPr txBox="1">
            <a:spLocks noChangeArrowheads="1"/>
          </p:cNvSpPr>
          <p:nvPr/>
        </p:nvSpPr>
        <p:spPr bwMode="auto">
          <a:xfrm>
            <a:off x="457200" y="1295400"/>
            <a:ext cx="82296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People are usually trying to find something.</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It is more difficult than in a shop or on the street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scale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direction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location</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purpose of navigation</a:t>
            </a:r>
          </a:p>
        </p:txBody>
      </p:sp>
      <p:sp>
        <p:nvSpPr>
          <p:cNvPr id="4188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Navigation can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give users something to hold on to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tell users what is here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explain users how to use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give confidence in the site builder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questions addressed by navigation</a:t>
            </a:r>
            <a:endParaRPr lang="ru-RU" sz="4000" dirty="0">
              <a:solidFill>
                <a:srgbClr val="E3EBF1"/>
              </a:solidFill>
            </a:endParaRPr>
          </a:p>
        </p:txBody>
      </p:sp>
      <p:sp>
        <p:nvSpPr>
          <p:cNvPr id="419842" name="Text Box 2"/>
          <p:cNvSpPr txBox="1">
            <a:spLocks noChangeArrowheads="1"/>
          </p:cNvSpPr>
          <p:nvPr/>
        </p:nvSpPr>
        <p:spPr bwMode="auto">
          <a:xfrm>
            <a:off x="228600" y="1295400"/>
            <a:ext cx="8686800" cy="5335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  </a:t>
            </a:r>
            <a:r>
              <a:rPr lang="ru-RU" sz="2800" dirty="0" smtClean="0">
                <a:solidFill>
                  <a:srgbClr val="FFFFFF"/>
                </a:solidFill>
              </a:rPr>
              <a:t>where </a:t>
            </a:r>
            <a:r>
              <a:rPr lang="ru-RU" sz="2800" dirty="0">
                <a:solidFill>
                  <a:srgbClr val="FFFFFF"/>
                </a:solidFill>
              </a:rPr>
              <a:t>am I?</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relative to the whole web</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relative to the site </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former dominates, as users only click through 4 to 5 pages on a </a:t>
            </a:r>
            <a:r>
              <a:rPr lang="ru-RU" sz="2800" dirty="0" smtClean="0">
                <a:solidFill>
                  <a:srgbClr val="FFFFFF"/>
                </a:solidFill>
              </a:rPr>
              <a:t>site</a:t>
            </a:r>
            <a:endParaRPr lang="en-US" sz="2800" dirty="0" smtClean="0">
              <a:solidFill>
                <a:srgbClr val="FFFFFF"/>
              </a:solidFill>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where </a:t>
            </a:r>
            <a:r>
              <a:rPr lang="ru-RU" sz="2800" dirty="0">
                <a:solidFill>
                  <a:srgbClr val="FFFFFF"/>
                </a:solidFill>
              </a:rPr>
              <a:t>have I been?</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but this is mainly the job of the browser esp. if links colors are not tempered </a:t>
            </a:r>
            <a:r>
              <a:rPr lang="ru-RU" sz="2800" dirty="0" smtClean="0">
                <a:solidFill>
                  <a:srgbClr val="FFFFFF"/>
                </a:solidFill>
              </a:rPr>
              <a:t>with</a:t>
            </a:r>
            <a:endParaRPr lang="en-US" sz="2800" dirty="0" smtClean="0">
              <a:solidFill>
                <a:srgbClr val="FFFFFF"/>
              </a:solidFill>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where </a:t>
            </a:r>
            <a:r>
              <a:rPr lang="ru-RU" sz="2800" dirty="0">
                <a:solidFill>
                  <a:srgbClr val="FFFFFF"/>
                </a:solidFill>
              </a:rPr>
              <a:t>can I go?</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a matter for site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elements</a:t>
            </a:r>
          </a:p>
        </p:txBody>
      </p:sp>
      <p:sp>
        <p:nvSpPr>
          <p:cNvPr id="420866"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Site ID / logo linking to home page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Sections of items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Utilities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link to home page if no logo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link to search page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separate instructions sheet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If you have a menu that includes the current position, it has to be highlighted.</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32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navigational elements on the page</a:t>
            </a:r>
          </a:p>
        </p:txBody>
      </p:sp>
      <p:sp>
        <p:nvSpPr>
          <p:cNvPr id="421890" name="Text Box 2"/>
          <p:cNvSpPr txBox="1">
            <a:spLocks noChangeArrowheads="1"/>
          </p:cNvSpPr>
          <p:nvPr/>
        </p:nvSpPr>
        <p:spPr bwMode="auto">
          <a:xfrm>
            <a:off x="457200" y="1417637"/>
            <a:ext cx="8229600" cy="42211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All pages except should have navigation except perhaps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home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search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instructions </a:t>
            </a:r>
            <a:r>
              <a:rPr lang="ru-RU" sz="3200" dirty="0" smtClean="0">
                <a:solidFill>
                  <a:srgbClr val="FFFFFF"/>
                </a:solidFill>
              </a:rPr>
              <a:t>pages</a:t>
            </a:r>
            <a:endParaRPr lang="en-US" sz="32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breath vs depth in navigation</a:t>
            </a:r>
          </a:p>
        </p:txBody>
      </p:sp>
      <p:sp>
        <p:nvSpPr>
          <p:cNvPr id="422914" name="Text Box 2"/>
          <p:cNvSpPr txBox="1">
            <a:spLocks noChangeArrowheads="1"/>
          </p:cNvSpPr>
          <p:nvPr/>
        </p:nvSpPr>
        <p:spPr bwMode="auto">
          <a:xfrm>
            <a:off x="457200" y="1295400"/>
            <a:ext cx="8458200" cy="5357813"/>
          </a:xfrm>
          <a:prstGeom prst="rect">
            <a:avLst/>
          </a:prstGeom>
          <a:noFill/>
          <a:ln w="9525">
            <a:noFill/>
            <a:round/>
            <a:headEnd/>
            <a:tailEnd/>
          </a:ln>
          <a:effectLst/>
        </p:spPr>
        <p:txBody>
          <a:bodyPr lIns="90000" tIns="46800" rIns="90000" bIns="4680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Some sites list all the top categories on the </a:t>
            </a:r>
            <a:r>
              <a:rPr lang="ru-RU" sz="3200" dirty="0" smtClean="0">
                <a:solidFill>
                  <a:srgbClr val="FFFFFF"/>
                </a:solidFill>
              </a:rPr>
              <a:t>side</a:t>
            </a:r>
            <a:endParaRPr lang="en-US" sz="3200" dirty="0">
              <a:solidFill>
                <a:srgbClr val="FFFFFF"/>
              </a:solidFill>
            </a:endParaRP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smtClean="0">
                <a:solidFill>
                  <a:srgbClr val="FFFFFF"/>
                </a:solidFill>
              </a:rPr>
              <a:t>Users </a:t>
            </a:r>
            <a:r>
              <a:rPr lang="en-US" sz="3200" dirty="0">
                <a:solidFill>
                  <a:srgbClr val="FFFFFF"/>
                </a:solidFill>
              </a:rPr>
              <a:t>are reminded of all that the site has to offer</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Stripe can brand a site through a distinctive look</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is better to have it on the right rather than the left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takes scrolling user less mouse movement.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saves reading users the effort to skip over.</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host key</a:t>
            </a:r>
          </a:p>
        </p:txBody>
      </p:sp>
      <p:sp>
        <p:nvSpPr>
          <p:cNvPr id="675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an ssh client opens a connection with a host, it requests its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have not connected to the host before, you get a warning that your ssh client does not know the host with that key. When you accept, your ssh client remembers the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connect to the a host you have a key stored for and the key changes, your ssh client will warn you. This may be a host controlled by a mafioso.</a:t>
            </a:r>
          </a:p>
        </p:txBody>
      </p:sp>
    </p:spTree>
    <p:extLst>
      <p:ext uri="{BB962C8B-B14F-4D97-AF65-F5344CB8AC3E}">
        <p14:creationId xmlns:p14="http://schemas.microsoft.com/office/powerpoint/2010/main" xmlns="" val="2170870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navigation</a:t>
            </a:r>
          </a:p>
        </p:txBody>
      </p:sp>
      <p:sp>
        <p:nvSpPr>
          <p:cNvPr id="42393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Some sites have the navigation as a top line.</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Combining both side and top navigation is possible</a:t>
            </a:r>
            <a:r>
              <a:rPr lang="ru-RU" sz="2800" dirty="0">
                <a:solidFill>
                  <a:srgbClr val="FFFFFF"/>
                </a:solidFill>
              </a:rPr>
              <a:t>. </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It can be done as an L shape.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But it takes up a lot of space.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recommended for large sites (10k+ pages) with heterogeneous contents.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breadcrumbs</a:t>
            </a:r>
          </a:p>
        </p:txBody>
      </p:sp>
      <p:sp>
        <p:nvSpPr>
          <p:cNvPr id="4249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An alternative is to list the hierarchical path to the position that the user is in, through the use of breadcrumbs</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can be done as a one liner</a:t>
            </a: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“store &gt; fruit &amp; veg &gt; tomato”</a:t>
            </a:r>
          </a:p>
          <a:p>
            <a:pPr marL="330200" indent="-317500" eaLnBrk="1" hangingPunct="1">
              <a:lnSpc>
                <a:spcPct val="110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tabs</a:t>
            </a:r>
          </a:p>
        </p:txBody>
      </p:sp>
      <p:sp>
        <p:nvSpPr>
          <p:cNvPr id="425986" name="Text Box 2"/>
          <p:cNvSpPr txBox="1">
            <a:spLocks noChangeArrowheads="1"/>
          </p:cNvSpPr>
          <p:nvPr/>
        </p:nvSpPr>
        <p:spPr bwMode="auto">
          <a:xfrm>
            <a:off x="457200" y="1600200"/>
            <a:ext cx="8228013" cy="32893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Amazon.com and other commercial sites have them.</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look cute, but are not very easy to implement, I think.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According to a recent Nielsen report, he does not think that Amazon is an example worth following as far as e-commerce sites 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pulldown menus</a:t>
            </a:r>
          </a:p>
        </p:txBody>
      </p:sp>
      <p:sp>
        <p:nvSpPr>
          <p:cNvPr id="4270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mostly done with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do make sense in principle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But there are problems with inconsistent implementation in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they don't work well, they discredit the site creator.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navigational clutter</a:t>
            </a:r>
            <a:endParaRPr lang="en-US" dirty="0"/>
          </a:p>
        </p:txBody>
      </p:sp>
      <p:sp>
        <p:nvSpPr>
          <p:cNvPr id="3" name="Content Placeholder 2"/>
          <p:cNvSpPr>
            <a:spLocks noGrp="1"/>
          </p:cNvSpPr>
          <p:nvPr>
            <p:ph idx="1"/>
          </p:nvPr>
        </p:nvSpPr>
        <p:spPr/>
        <p:txBody>
          <a:bodyPr/>
          <a:lstStyle/>
          <a:p>
            <a:r>
              <a:rPr lang="en-US" dirty="0"/>
              <a:t>“Summarization” represents large amounts of data by a smaller amount.</a:t>
            </a:r>
          </a:p>
          <a:p>
            <a:r>
              <a:rPr lang="en-US" dirty="0"/>
              <a:t>“Filtering” is throwing out information that we don't need.</a:t>
            </a:r>
          </a:p>
          <a:p>
            <a:r>
              <a:rPr lang="en-US" dirty="0"/>
              <a:t>“Truncation” is having a "more" link on a page.</a:t>
            </a:r>
          </a:p>
          <a:p>
            <a:r>
              <a:rPr lang="en-US" dirty="0"/>
              <a:t>“Example-based presentation” is just having a few examples.</a:t>
            </a:r>
          </a:p>
          <a:p>
            <a:endParaRPr lang="en-US" dirty="0"/>
          </a:p>
        </p:txBody>
      </p:sp>
    </p:spTree>
    <p:extLst>
      <p:ext uri="{BB962C8B-B14F-4D97-AF65-F5344CB8AC3E}">
        <p14:creationId xmlns:p14="http://schemas.microsoft.com/office/powerpoint/2010/main" xmlns="" val="3630643894"/>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FAQ page</a:t>
            </a:r>
          </a:p>
        </p:txBody>
      </p:sp>
      <p:sp>
        <p:nvSpPr>
          <p:cNvPr id="429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FAQ pages are good, provided that the questions are really frequently asked.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Often, the FAQ contains questions that the providers would like the users to ask.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Sites loose credibility as a consequence.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and link behavior</a:t>
            </a:r>
          </a:p>
        </p:txBody>
      </p:sp>
      <p:sp>
        <p:nvSpPr>
          <p:cNvPr id="430082" name="Text Box 2"/>
          <p:cNvSpPr txBox="1">
            <a:spLocks noChangeArrowheads="1"/>
          </p:cNvSpPr>
          <p:nvPr/>
        </p:nvSpPr>
        <p:spPr bwMode="auto">
          <a:xfrm>
            <a:off x="457200" y="1295400"/>
            <a:ext cx="8229600" cy="48323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Nielsen in 2000 says that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Slightly more than 50% of users are search-dominant, they go straight to the search.</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One in five users is link-dominant. They will only use the search after extensive looking around the site through links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rest have mixed behaviour.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I doubt these numbers.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as escape</a:t>
            </a:r>
          </a:p>
        </p:txBody>
      </p:sp>
      <p:sp>
        <p:nvSpPr>
          <p:cNvPr id="43110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is often used as an escape hatch for users.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have it, put a simple box on every page. </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We know that people don’t use or only badly use advanced search features.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Average query length is two words.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Users rarely look beyond first result screen.</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bother with Boolean searches.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help the user search</a:t>
            </a:r>
          </a:p>
        </p:txBody>
      </p:sp>
      <p:sp>
        <p:nvSpPr>
          <p:cNvPr id="4321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Nielsen in 2000 says that computers are good at remembering synonyms, checking spelling etc, so they should evaluate the query and make suggestions on how to improve it.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not aware of systems that do this “out of the box”, that we could install.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encourage long queries</a:t>
            </a:r>
          </a:p>
        </p:txBody>
      </p:sp>
      <p:sp>
        <p:nvSpPr>
          <p:cNvPr id="43315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One trivial way to encourage long queries to use a wide box.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Information retrieval research has shown that users tend  to enter more words in a wider box.</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our server</a:t>
            </a:r>
          </a:p>
        </p:txBody>
      </p:sp>
      <p:sp>
        <p:nvSpPr>
          <p:cNvPr id="39938" name="Text Box 2"/>
          <p:cNvSpPr txBox="1">
            <a:spLocks noChangeArrowheads="1"/>
          </p:cNvSpPr>
          <p:nvPr/>
        </p:nvSpPr>
        <p:spPr bwMode="auto">
          <a:xfrm>
            <a:off x="457200" y="1600200"/>
            <a:ext cx="8226425" cy="4924425"/>
          </a:xfrm>
          <a:prstGeom prst="rect">
            <a:avLst/>
          </a:prstGeom>
          <a:noFill/>
          <a:ln w="9525">
            <a:noFill/>
            <a:round/>
            <a:headEnd/>
            <a:tailEnd/>
          </a:ln>
          <a:effectLst/>
        </p:spPr>
        <p:txBody>
          <a:bodyPr lIns="0" tIns="0" rIns="0" bIns="0"/>
          <a:lstStyle/>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Is the machine wotan.liu.edu</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We also say it is a “host” on the Internet. </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wotan is the head of the gods in the Germanic legend. The name has nothing to do with Chinese food.</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a humble PC.</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the testing version of Debian/GNU Linux.</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both http and ssh server software.</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maintained by Thomas Krichel.</a:t>
            </a:r>
          </a:p>
          <a:p>
            <a:pPr marL="328613" indent="-317500" eaLnBrk="1" hangingPunct="1">
              <a:lnSpc>
                <a:spcPts val="3338"/>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extLst>
      <p:ext uri="{BB962C8B-B14F-4D97-AF65-F5344CB8AC3E}">
        <p14:creationId xmlns:p14="http://schemas.microsoft.com/office/powerpoint/2010/main" xmlns="" val="2692996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results page</a:t>
            </a:r>
          </a:p>
        </p:txBody>
      </p:sp>
      <p:sp>
        <p:nvSpPr>
          <p:cNvPr id="434178" name="Text Box 2"/>
          <p:cNvSpPr txBox="1">
            <a:spLocks noChangeArrowheads="1"/>
          </p:cNvSpPr>
          <p:nvPr/>
        </p:nvSpPr>
        <p:spPr bwMode="auto">
          <a:xfrm>
            <a:off x="457200" y="1371600"/>
            <a:ext cx="85344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pointing to the same page should be consolidated.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Computed relevance scores are useless for the user.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may use quality evaluation. say, if the query matches the FAQ, the FAQ should give higher ranking. A search feature via Google may help there, because it does have page rank calculations built it in.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destination design</a:t>
            </a:r>
          </a:p>
        </p:txBody>
      </p:sp>
      <p:sp>
        <p:nvSpPr>
          <p:cNvPr id="4352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When the user follows a link from search to a page, the page should be presented in context of the user's search.</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The most common way is to highlight all the occurrences of the search terms.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helps scanning the destination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Helps understanding why the user reached this result.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URL design</a:t>
            </a:r>
          </a:p>
        </p:txBody>
      </p:sp>
      <p:sp>
        <p:nvSpPr>
          <p:cNvPr id="4362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should not be part of design, but in practice, they are.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Leave out the "http://" when referring to your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need a good domain name that is easy to remember.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ext Box 1"/>
          <p:cNvSpPr txBox="1">
            <a:spLocks noChangeArrowheads="1"/>
          </p:cNvSpPr>
          <p:nvPr/>
        </p:nvSpPr>
        <p:spPr bwMode="auto">
          <a:xfrm>
            <a:off x="457200" y="0"/>
            <a:ext cx="8229600" cy="992188"/>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understandable URLs</a:t>
            </a:r>
          </a:p>
        </p:txBody>
      </p:sp>
      <p:sp>
        <p:nvSpPr>
          <p:cNvPr id="437250" name="Text Box 2"/>
          <p:cNvSpPr txBox="1">
            <a:spLocks noChangeArrowheads="1"/>
          </p:cNvSpPr>
          <p:nvPr/>
        </p:nvSpPr>
        <p:spPr bwMode="auto">
          <a:xfrm>
            <a:off x="457200" y="1066800"/>
            <a:ext cx="83820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Users rely on reading URLs when getting an idea about where they are on the web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all directory names must be human-readable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they must be words or compound words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A site must support URL butchering where users remove the trailing part after a slash.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advice on URLs</a:t>
            </a:r>
          </a:p>
        </p:txBody>
      </p:sp>
      <p:sp>
        <p:nvSpPr>
          <p:cNvPr id="4382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Make URLs as short as possible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lowercase letters throughout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Avoid special chars i.e. anything but letters or digits, and simple punctuation.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Stick to one visual word separator, i.e. either hyphen or underscore.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archival URL</a:t>
            </a:r>
          </a:p>
        </p:txBody>
      </p:sp>
      <p:sp>
        <p:nvSpPr>
          <p:cNvPr id="439298" name="Text Box 2"/>
          <p:cNvSpPr txBox="1">
            <a:spLocks noChangeArrowheads="1"/>
          </p:cNvSpPr>
          <p:nvPr/>
        </p:nvSpPr>
        <p:spPr bwMode="auto">
          <a:xfrm>
            <a:off x="457200" y="1371600"/>
            <a:ext cx="82296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After search engines and email recommendations, links are the third most common way for people to come across a web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Incoming links must not be discouraged by changing site structures.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dealing with yesterday current contents </a:t>
            </a:r>
          </a:p>
        </p:txBody>
      </p:sp>
      <p:sp>
        <p:nvSpPr>
          <p:cNvPr id="440322" name="Text Box 2"/>
          <p:cNvSpPr txBox="1">
            <a:spLocks noChangeArrowheads="1"/>
          </p:cNvSpPr>
          <p:nvPr/>
        </p:nvSpPr>
        <p:spPr bwMode="auto">
          <a:xfrm>
            <a:off x="457200" y="1295400"/>
            <a:ext cx="8458200" cy="51831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Sometimes it is necessary to have two URLs for the same contents: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"todays_news"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"feature_2004-09-12"</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    some may wish to link to the former, others to the latter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In this case advertise the URL at which the contents is archived (immediately) an hope that link providers will link to it there.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supporting old URLs</a:t>
            </a:r>
          </a:p>
        </p:txBody>
      </p:sp>
      <p:sp>
        <p:nvSpPr>
          <p:cNvPr id="4413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Old URLs should be kept alive for as long as possible.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Best way to deal with them is to set up a http redirect 301</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good browsers will update bookmarks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search engines will delete old URLs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There is also a 302 temporary redirect.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refresh header</a:t>
            </a:r>
          </a:p>
        </p:txBody>
      </p:sp>
      <p:sp>
        <p:nvSpPr>
          <p:cNvPr id="442370" name="Text Box 2"/>
          <p:cNvSpPr txBox="1">
            <a:spLocks noChangeArrowheads="1"/>
          </p:cNvSpPr>
          <p:nvPr/>
        </p:nvSpPr>
        <p:spPr bwMode="auto">
          <a:xfrm>
            <a:off x="457200" y="1600200"/>
            <a:ext cx="8229600" cy="49164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&lt;head&gt;&lt;meta http-equiv="refresh" content="0;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    url</a:t>
            </a:r>
            <a:r>
              <a:rPr lang="en-GB" sz="2800" i="1">
                <a:solidFill>
                  <a:srgbClr val="FFFFFF"/>
                </a:solidFill>
              </a:rPr>
              <a:t>=new_url</a:t>
            </a:r>
            <a:r>
              <a:rPr lang="en-GB" sz="2800">
                <a:solidFill>
                  <a:srgbClr val="FFFFFF"/>
                </a:solidFill>
              </a:rPr>
              <a:t>“</a:t>
            </a:r>
            <a:r>
              <a:rPr lang="en-US" sz="2800">
                <a:solidFill>
                  <a:srgbClr val="FFFFFF"/>
                </a:solidFill>
              </a:rPr>
              <a:t>/</a:t>
            </a:r>
            <a:r>
              <a:rPr lang="en-GB" sz="2800">
                <a:solidFill>
                  <a:srgbClr val="FFFFFF"/>
                </a:solidFill>
              </a:rPr>
              <a:t>&gt;</a:t>
            </a:r>
            <a:r>
              <a:rPr lang="en-GB" sz="2800" i="1">
                <a:solidFill>
                  <a:srgbClr val="FFFFFF"/>
                </a:solidFill>
              </a:rPr>
              <a:t> </a:t>
            </a:r>
            <a:r>
              <a:rPr lang="en-GB" sz="2800">
                <a:solidFill>
                  <a:srgbClr val="FFFFFF"/>
                </a:solidFill>
              </a:rPr>
              <a:t>&lt;/head&gt;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method has a bad reputation because it is used by search engine spammers. They create pages with useful keywords, and then the user is redirect to a page with spam contents.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.htaccess</a:t>
            </a:r>
          </a:p>
        </p:txBody>
      </p:sp>
      <p:sp>
        <p:nvSpPr>
          <p:cNvPr id="443394" name="Text Box 2"/>
          <p:cNvSpPr txBox="1">
            <a:spLocks noChangeArrowheads="1"/>
          </p:cNvSpPr>
          <p:nvPr/>
        </p:nvSpPr>
        <p:spPr bwMode="auto">
          <a:xfrm>
            <a:off x="457200" y="1600200"/>
            <a:ext cx="8229600" cy="4572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use Apache, you can create a file .htaccess (note the dot!) with a  line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redirect 301 </a:t>
            </a:r>
            <a:r>
              <a:rPr lang="ru-RU" sz="2800" i="1">
                <a:solidFill>
                  <a:srgbClr val="FFFFFF"/>
                </a:solidFill>
              </a:rPr>
              <a:t>old_url new_url</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old_url </a:t>
            </a:r>
            <a:r>
              <a:rPr lang="ru-RU" sz="2800">
                <a:solidFill>
                  <a:srgbClr val="FFFFFF"/>
                </a:solidFill>
              </a:rPr>
              <a:t> must be a relative path from the top of your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new_url </a:t>
            </a:r>
            <a:r>
              <a:rPr lang="ru-RU" sz="2800">
                <a:solidFill>
                  <a:srgbClr val="FFFFFF"/>
                </a:solidFill>
              </a:rPr>
              <a:t>can be any URL, even outside your site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user name &amp; password</a:t>
            </a:r>
          </a:p>
        </p:txBody>
      </p:sp>
      <p:sp>
        <p:nvSpPr>
          <p:cNvPr id="40962" name="Text Box 2"/>
          <p:cNvSpPr txBox="1">
            <a:spLocks noChangeArrowheads="1"/>
          </p:cNvSpPr>
          <p:nvPr/>
        </p:nvSpPr>
        <p:spPr bwMode="auto">
          <a:xfrm>
            <a:off x="457200" y="1600200"/>
            <a:ext cx="8229600" cy="3767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To open a meaningful ssh session on wotan, you need a use name and a password.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 can choose your user name as a short form of your own name.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all lowercases and can not have spaces.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Please don't choose an insecure password.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extLst>
      <p:ext uri="{BB962C8B-B14F-4D97-AF65-F5344CB8AC3E}">
        <p14:creationId xmlns:p14="http://schemas.microsoft.com/office/powerpoint/2010/main" xmlns="" val="35280909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on apache at wotan</a:t>
            </a:r>
          </a:p>
        </p:txBody>
      </p:sp>
      <p:sp>
        <p:nvSpPr>
          <p:cNvPr id="4444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4000" dirty="0">
                <a:solidFill>
                  <a:srgbClr val="FFFFFF"/>
                </a:solidFill>
              </a:rPr>
              <a:t>This works on wotan by virtue of configuration set for apache for your home directory. Examples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redirect 301 /~krichel http://openlib.org/home/krichel</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redirect 301 Cantcook.jpg http://www.foodtv.com</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Text Box 1"/>
          <p:cNvSpPr txBox="1">
            <a:spLocks noChangeArrowheads="1"/>
          </p:cNvSpPr>
          <p:nvPr/>
        </p:nvSpPr>
        <p:spPr bwMode="auto">
          <a:xfrm>
            <a:off x="685800" y="2130425"/>
            <a:ext cx="7772400" cy="14700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http://openlib.org/home/krichel</a:t>
            </a:r>
          </a:p>
        </p:txBody>
      </p:sp>
      <p:sp>
        <p:nvSpPr>
          <p:cNvPr id="520194" name="Text Box 2"/>
          <p:cNvSpPr txBox="1">
            <a:spLocks noChangeArrowheads="1"/>
          </p:cNvSpPr>
          <p:nvPr/>
        </p:nvSpPr>
        <p:spPr bwMode="auto">
          <a:xfrm>
            <a:off x="1371600" y="3886200"/>
            <a:ext cx="6400800" cy="3048000"/>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Please shutdown the computers when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you are done.</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Thank you for your attention!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541338"/>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quizzes</a:t>
            </a:r>
          </a:p>
        </p:txBody>
      </p:sp>
      <p:sp>
        <p:nvSpPr>
          <p:cNvPr id="6146" name="Text Box 2"/>
          <p:cNvSpPr txBox="1">
            <a:spLocks noChangeArrowheads="1"/>
          </p:cNvSpPr>
          <p:nvPr/>
        </p:nvSpPr>
        <p:spPr bwMode="auto">
          <a:xfrm>
            <a:off x="457200" y="1219200"/>
            <a:ext cx="8229600" cy="51054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First quiz next lecture.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If you miss a lecture, let me know in advance.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Final grade is calculated by computer.  Quizzes go through a complicated discounting scheme. It disregards the worst quiz performance.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rPr>
              <a:t>Details about how final grades are calculated is on the course homepage. </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after </a:t>
            </a:r>
            <a:r>
              <a:rPr lang="ru-RU" sz="4000">
                <a:solidFill>
                  <a:srgbClr val="E3EBF1"/>
                </a:solidFill>
              </a:rPr>
              <a:t>registration time </a:t>
            </a:r>
          </a:p>
        </p:txBody>
      </p:sp>
      <p:sp>
        <p:nvSpPr>
          <p:cNvPr id="41986" name="Text Box 2"/>
          <p:cNvSpPr txBox="1">
            <a:spLocks noChangeArrowheads="1"/>
          </p:cNvSpPr>
          <p:nvPr/>
        </p:nvSpPr>
        <p:spPr bwMode="auto">
          <a:xfrm>
            <a:off x="228600" y="1219200"/>
            <a:ext cx="8686800" cy="48069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As part of the course, you are being provided with web space on the server wotan.liu.edu, at the URL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http://wotan.liu.edu/</a:t>
            </a:r>
            <a:r>
              <a:rPr lang="en-US" sz="2800">
                <a:solidFill>
                  <a:srgbClr val="FFFFFF"/>
                </a:solidFill>
              </a:rPr>
              <a:t>home/</a:t>
            </a:r>
            <a:r>
              <a:rPr lang="en-GB" sz="2800" i="1">
                <a:solidFill>
                  <a:srgbClr val="FFFFFF"/>
                </a:solidFill>
              </a:rPr>
              <a:t>user </a:t>
            </a:r>
          </a:p>
          <a:p>
            <a:pPr marL="328613" indent="-317500" algn="just"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where </a:t>
            </a:r>
            <a:r>
              <a:rPr lang="en-GB" sz="2800" i="1">
                <a:solidFill>
                  <a:srgbClr val="FFFFFF"/>
                </a:solidFill>
              </a:rPr>
              <a:t>user</a:t>
            </a:r>
            <a:r>
              <a:rPr lang="en-GB" sz="2800">
                <a:solidFill>
                  <a:srgbClr val="FFFFFF"/>
                </a:solidFill>
              </a:rPr>
              <a:t> is a user name that you have chosen.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shows a list of available fails as prepared by the web server at wotan.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When you are there, click on "validated.html".</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 page that Thomas has prepared for you. </a:t>
            </a:r>
          </a:p>
        </p:txBody>
      </p:sp>
    </p:spTree>
    <p:extLst>
      <p:ext uri="{BB962C8B-B14F-4D97-AF65-F5344CB8AC3E}">
        <p14:creationId xmlns:p14="http://schemas.microsoft.com/office/powerpoint/2010/main" xmlns="" val="2717402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winscp</a:t>
            </a:r>
          </a:p>
        </p:txBody>
      </p:sp>
      <p:sp>
        <p:nvSpPr>
          <p:cNvPr id="69634"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winscp, the client that we use here most of the time, we don't make advanced use of public keys.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simply give a password.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winscp does not establish a connection to wotan. It simply  uses ssh as a means to transfer files.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winscp saves a file, it may require to open a new connection and will ask you the password again. This request may be in a window you can't immediately see. </a:t>
            </a:r>
          </a:p>
        </p:txBody>
      </p:sp>
    </p:spTree>
    <p:extLst>
      <p:ext uri="{BB962C8B-B14F-4D97-AF65-F5344CB8AC3E}">
        <p14:creationId xmlns:p14="http://schemas.microsoft.com/office/powerpoint/2010/main" xmlns="" val="3043763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381000" y="228600"/>
            <a:ext cx="8229600" cy="8842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open a wotan session with winscp</a:t>
            </a:r>
          </a:p>
        </p:txBody>
      </p:sp>
      <p:sp>
        <p:nvSpPr>
          <p:cNvPr id="70658" name="Text Box 2"/>
          <p:cNvSpPr txBox="1">
            <a:spLocks noChangeArrowheads="1"/>
          </p:cNvSpPr>
          <p:nvPr/>
        </p:nvSpPr>
        <p:spPr bwMode="auto">
          <a:xfrm>
            <a:off x="381000" y="1066800"/>
            <a:ext cx="8305800" cy="5345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If you see a list of session, click on “new session”.</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host name is “wotan.liu.edu”.</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Give your user name.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Click on “save”, this will save the session, after “ok”.</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lead to the list of saved sessions, double-click to open a session.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initial connection, you will be shown a warning message that you can ignore.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saving or duplicating files, you may be asked to enter your password again. Watch out for that.</a:t>
            </a:r>
          </a:p>
        </p:txBody>
      </p:sp>
    </p:spTree>
    <p:extLst>
      <p:ext uri="{BB962C8B-B14F-4D97-AF65-F5344CB8AC3E}">
        <p14:creationId xmlns:p14="http://schemas.microsoft.com/office/powerpoint/2010/main" xmlns="" val="9944052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initial remote files on wotan</a:t>
            </a:r>
          </a:p>
        </p:txBody>
      </p:sp>
      <p:sp>
        <p:nvSpPr>
          <p:cNvPr id="74754" name="Text Box 2"/>
          <p:cNvSpPr txBox="1">
            <a:spLocks noChangeArrowheads="1"/>
          </p:cNvSpPr>
          <p:nvPr/>
        </p:nvSpPr>
        <p:spPr bwMode="auto">
          <a:xfrm>
            <a:off x="457200" y="1257300"/>
            <a:ext cx="8229600" cy="48958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set of files starting with a dot</a:t>
            </a:r>
            <a:r>
              <a:rPr lang="en-GB" sz="3200" dirty="0" smtClean="0">
                <a:solidFill>
                  <a:srgbClr val="FFFFFF"/>
                </a:solidFill>
              </a:rPr>
              <a:t>. Leave </a:t>
            </a:r>
            <a:r>
              <a:rPr lang="en-GB" sz="3200" dirty="0">
                <a:solidFill>
                  <a:srgbClr val="FFFFFF"/>
                </a:solidFill>
              </a:rPr>
              <a:t>them alone.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directory called </a:t>
            </a:r>
            <a:r>
              <a:rPr lang="en-GB" sz="3200" dirty="0" err="1">
                <a:solidFill>
                  <a:srgbClr val="FFFFFF"/>
                </a:solidFill>
              </a:rPr>
              <a:t>public_html</a:t>
            </a:r>
            <a:endParaRPr lang="en-GB" sz="3200" dirty="0">
              <a:solidFill>
                <a:srgbClr val="FFFFFF"/>
              </a:solidFill>
            </a:endParaRP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This is the place where web masters exert their magic. You can go into that directory to see the files that you have on your web site at the moment.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There should be three file</a:t>
            </a:r>
            <a:r>
              <a:rPr lang="en-US" sz="2400" dirty="0">
                <a:solidFill>
                  <a:srgbClr val="FFFFFF"/>
                </a:solidFill>
              </a:rPr>
              <a:t>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main.css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main.js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validated.html</a:t>
            </a:r>
          </a:p>
          <a:p>
            <a:pPr marL="731838" lvl="1" indent="-274638" eaLnBrk="1" hangingPunct="1">
              <a:lnSpc>
                <a:spcPct val="100000"/>
              </a:lnSpc>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400" dirty="0">
              <a:solidFill>
                <a:srgbClr val="FFFFFF"/>
              </a:solidFill>
            </a:endParaRPr>
          </a:p>
        </p:txBody>
      </p:sp>
    </p:spTree>
    <p:extLst>
      <p:ext uri="{BB962C8B-B14F-4D97-AF65-F5344CB8AC3E}">
        <p14:creationId xmlns:p14="http://schemas.microsoft.com/office/powerpoint/2010/main" xmlns="" val="944015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copying validated.html</a:t>
            </a:r>
          </a:p>
        </p:txBody>
      </p:sp>
      <p:sp>
        <p:nvSpPr>
          <p:cNvPr id="75778" name="Text Box 2"/>
          <p:cNvSpPr txBox="1">
            <a:spLocks noChangeArrowheads="1"/>
          </p:cNvSpPr>
          <p:nvPr/>
        </p:nvSpPr>
        <p:spPr bwMode="auto">
          <a:xfrm>
            <a:off x="457200" y="1295400"/>
            <a:ext cx="8226425" cy="50292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validated.html is your model web page.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create a new web page, right </a:t>
            </a:r>
            <a:r>
              <a:rPr lang="en-GB" sz="2800" dirty="0" smtClean="0">
                <a:solidFill>
                  <a:srgbClr val="FFFFFF"/>
                </a:solidFill>
              </a:rPr>
              <a:t>click, on </a:t>
            </a:r>
            <a:r>
              <a:rPr lang="en-GB" sz="2800" dirty="0">
                <a:solidFill>
                  <a:srgbClr val="FFFFFF"/>
                </a:solidFill>
              </a:rPr>
              <a:t>validated.html, and choose </a:t>
            </a:r>
            <a:r>
              <a:rPr lang="en-GB" sz="2800" dirty="0" smtClean="0">
                <a:solidFill>
                  <a:srgbClr val="FFFFFF"/>
                </a:solidFill>
              </a:rPr>
              <a:t>“duplicate” </a:t>
            </a:r>
            <a:r>
              <a:rPr lang="en-GB" sz="2800" dirty="0">
                <a:solidFill>
                  <a:srgbClr val="FFFFFF"/>
                </a:solidFill>
              </a:rPr>
              <a:t>from the menu. Do not choose </a:t>
            </a:r>
            <a:r>
              <a:rPr lang="en-GB" sz="2800" dirty="0" smtClean="0">
                <a:solidFill>
                  <a:srgbClr val="FFFFFF"/>
                </a:solidFill>
              </a:rPr>
              <a:t>“copy”.</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asked to supply a name for the file.  Erase any contents in the dialog box, and then enter the file name you want to create (say test.html). Always have that file name end with </a:t>
            </a:r>
            <a:r>
              <a:rPr lang="en-GB" sz="2800" dirty="0" smtClean="0">
                <a:solidFill>
                  <a:srgbClr val="FFFFFF"/>
                </a:solidFill>
              </a:rPr>
              <a:t>“.html”.</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may be asked to give your password again.</a:t>
            </a:r>
          </a:p>
          <a:p>
            <a:pPr marL="328613" indent="-317500" eaLnBrk="1" hangingPunct="1">
              <a:lnSpc>
                <a:spcPct val="100000"/>
              </a:lnSpc>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extLst>
      <p:ext uri="{BB962C8B-B14F-4D97-AF65-F5344CB8AC3E}">
        <p14:creationId xmlns:p14="http://schemas.microsoft.com/office/powerpoint/2010/main" xmlns="" val="1163602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test.html</a:t>
            </a:r>
          </a:p>
        </p:txBody>
      </p:sp>
      <p:sp>
        <p:nvSpPr>
          <p:cNvPr id="768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your test.html file, look for the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&lt;p id="</a:t>
            </a:r>
            <a:r>
              <a:rPr lang="en-GB" sz="2800" dirty="0" err="1">
                <a:solidFill>
                  <a:srgbClr val="FFFFFF"/>
                </a:solidFill>
              </a:rPr>
              <a:t>validator</a:t>
            </a:r>
            <a:r>
              <a:rPr lang="en-GB"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Right before that string, insert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&lt;div&gt;Hello, world!&lt;/div&gt;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Save your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 not double click test.html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Open a web user agent, point it to the URL http://</a:t>
            </a:r>
            <a:r>
              <a:rPr lang="en-GB" sz="2800" smtClean="0">
                <a:solidFill>
                  <a:srgbClr val="FFFFFF"/>
                </a:solidFill>
              </a:rPr>
              <a:t>wotan.liu.edu/home/</a:t>
            </a:r>
            <a:r>
              <a:rPr lang="en-GB" sz="2800" i="1" smtClean="0">
                <a:solidFill>
                  <a:srgbClr val="FFFFFF"/>
                </a:solidFill>
              </a:rPr>
              <a:t>user</a:t>
            </a:r>
            <a:r>
              <a:rPr lang="en-GB" sz="2800" smtClean="0">
                <a:solidFill>
                  <a:srgbClr val="FFFFFF"/>
                </a:solidFill>
              </a:rPr>
              <a:t>/test.html </a:t>
            </a:r>
            <a:r>
              <a:rPr lang="en-GB" sz="2800">
                <a:solidFill>
                  <a:srgbClr val="FFFFFF"/>
                </a:solidFill>
              </a:rPr>
              <a:t>where </a:t>
            </a:r>
            <a:r>
              <a:rPr lang="en-GB" sz="2800" i="1">
                <a:solidFill>
                  <a:srgbClr val="FFFFFF"/>
                </a:solidFill>
              </a:rPr>
              <a:t>user</a:t>
            </a:r>
            <a:r>
              <a:rPr lang="en-GB" sz="2800">
                <a:solidFill>
                  <a:srgbClr val="FFFFFF"/>
                </a:solidFill>
              </a:rPr>
              <a:t> is your user name. </a:t>
            </a:r>
          </a:p>
        </p:txBody>
      </p:sp>
    </p:spTree>
    <p:extLst>
      <p:ext uri="{BB962C8B-B14F-4D97-AF65-F5344CB8AC3E}">
        <p14:creationId xmlns:p14="http://schemas.microsoft.com/office/powerpoint/2010/main" xmlns="" val="4196706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ssh and mac os/x</a:t>
            </a:r>
          </a:p>
        </p:txBody>
      </p:sp>
      <p:sp>
        <p:nvSpPr>
          <p:cNvPr id="71682" name="Text Box 2"/>
          <p:cNvSpPr txBox="1">
            <a:spLocks noChangeArrowheads="1"/>
          </p:cNvSpPr>
          <p:nvPr/>
        </p:nvSpPr>
        <p:spPr bwMode="auto">
          <a:xfrm>
            <a:off x="457200" y="1600200"/>
            <a:ext cx="8224838" cy="4837113"/>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the past I told Mac users to investigate  </a:t>
            </a:r>
            <a:r>
              <a:rPr lang="en-GB" sz="2800" dirty="0" err="1">
                <a:solidFill>
                  <a:srgbClr val="FFFFFF"/>
                </a:solidFill>
              </a:rPr>
              <a:t>investigate</a:t>
            </a:r>
            <a:r>
              <a:rPr lang="en-GB" sz="2800" dirty="0">
                <a:solidFill>
                  <a:srgbClr val="FFFFFF"/>
                </a:solidFill>
              </a:rPr>
              <a:t> a software called </a:t>
            </a:r>
            <a:r>
              <a:rPr lang="en-GB" sz="2800" dirty="0" err="1">
                <a:solidFill>
                  <a:srgbClr val="FFFFFF"/>
                </a:solidFill>
              </a:rPr>
              <a:t>fugu</a:t>
            </a:r>
            <a:r>
              <a:rPr lang="en-GB" sz="2800" dirty="0">
                <a:solidFill>
                  <a:srgbClr val="FFFFFF"/>
                </a:solidFill>
              </a:rPr>
              <a:t>: http://rsug.itd.umich.edu/software/fugu/</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 student made me aware of </a:t>
            </a:r>
            <a:r>
              <a:rPr lang="en-US" sz="2800" dirty="0" err="1">
                <a:solidFill>
                  <a:srgbClr val="FFFFFF"/>
                </a:solidFill>
              </a:rPr>
              <a:t>TextWrangler</a:t>
            </a:r>
            <a:r>
              <a:rPr lang="en-US" sz="2800" dirty="0">
                <a:solidFill>
                  <a:srgbClr val="FFFFFF"/>
                </a:solidFill>
              </a:rPr>
              <a:t> at http://www.barebones.com/products/textwrangler/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This is an editor, not an </a:t>
            </a:r>
            <a:r>
              <a:rPr lang="en-US" sz="2400" dirty="0" err="1">
                <a:solidFill>
                  <a:srgbClr val="FFFFFF"/>
                </a:solidFill>
              </a:rPr>
              <a:t>ssh</a:t>
            </a:r>
            <a:r>
              <a:rPr lang="en-US" sz="2400" dirty="0">
                <a:solidFill>
                  <a:srgbClr val="FFFFFF"/>
                </a:solidFill>
              </a:rPr>
              <a:t> client but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It has support for remote file storing via </a:t>
            </a:r>
            <a:r>
              <a:rPr lang="en-US" sz="2400" dirty="0" err="1">
                <a:solidFill>
                  <a:srgbClr val="FFFFFF"/>
                </a:solidFill>
              </a:rPr>
              <a:t>ssh</a:t>
            </a:r>
            <a:r>
              <a:rPr lang="en-US" sz="2400" dirty="0">
                <a:solidFill>
                  <a:srgbClr val="FFFFFF"/>
                </a:solidFill>
              </a:rPr>
              <a: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 think it also has a HTML editing mode.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My student was pleased with it.  </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dirty="0">
              <a:solidFill>
                <a:srgbClr val="FFFFFF"/>
              </a:solidFill>
            </a:endParaRPr>
          </a:p>
        </p:txBody>
      </p:sp>
    </p:spTree>
    <p:extLst>
      <p:ext uri="{BB962C8B-B14F-4D97-AF65-F5344CB8AC3E}">
        <p14:creationId xmlns:p14="http://schemas.microsoft.com/office/powerpoint/2010/main" xmlns="" val="184413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terminal on the mac</a:t>
            </a:r>
          </a:p>
        </p:txBody>
      </p:sp>
      <p:sp>
        <p:nvSpPr>
          <p:cNvPr id="727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are using terminal on the mac, you can use it to directly connect to the terminal on wotan. This can be done by the issuing the command</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ssh wotan.liu.edu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will be asked for your password.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set up authentication via public keys to avoid having to give passwords.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Ask Thomas for further information about this rather cool feature.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extLst>
      <p:ext uri="{BB962C8B-B14F-4D97-AF65-F5344CB8AC3E}">
        <p14:creationId xmlns:p14="http://schemas.microsoft.com/office/powerpoint/2010/main" xmlns="" val="3825472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81000" y="2286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important rule</a:t>
            </a:r>
          </a:p>
        </p:txBody>
      </p:sp>
      <p:sp>
        <p:nvSpPr>
          <p:cNvPr id="73730" name="Text Box 2"/>
          <p:cNvSpPr txBox="1">
            <a:spLocks noChangeArrowheads="1"/>
          </p:cNvSpPr>
          <p:nvPr/>
        </p:nvSpPr>
        <p:spPr bwMode="auto">
          <a:xfrm>
            <a:off x="457200" y="914400"/>
            <a:ext cx="8229600" cy="5537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compose web pages, you use </a:t>
            </a:r>
            <a:r>
              <a:rPr lang="en-GB" sz="2800" dirty="0" err="1">
                <a:solidFill>
                  <a:srgbClr val="FFFFFF"/>
                </a:solidFill>
              </a:rPr>
              <a:t>winscp</a:t>
            </a:r>
            <a:r>
              <a:rPr lang="en-GB" sz="2800" dirty="0">
                <a:solidFill>
                  <a:srgbClr val="FFFFFF"/>
                </a:solidFill>
              </a:rPr>
              <a:t> / </a:t>
            </a:r>
            <a:r>
              <a:rPr lang="en-GB" sz="2800" dirty="0" err="1">
                <a:solidFill>
                  <a:srgbClr val="FFFFFF"/>
                </a:solidFill>
              </a:rPr>
              <a:t>textwrangler</a:t>
            </a:r>
            <a:r>
              <a:rPr lang="en-GB" sz="2800" dirty="0">
                <a:solidFill>
                  <a:srgbClr val="FFFFFF"/>
                </a:solidFill>
              </a:rPr>
              <a: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look at your own web pages, you use a common web user agent.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Never use </a:t>
            </a:r>
            <a:r>
              <a:rPr lang="en-GB" sz="2800" dirty="0" err="1">
                <a:solidFill>
                  <a:srgbClr val="FFFFFF"/>
                </a:solidFill>
              </a:rPr>
              <a:t>winscp</a:t>
            </a:r>
            <a:r>
              <a:rPr lang="en-GB" sz="2800" dirty="0">
                <a:solidFill>
                  <a:srgbClr val="FFFFFF"/>
                </a:solidFill>
              </a:rPr>
              <a:t> to look at your own web pages. You will not rot in hell, but you will be confused.</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Always open two windows and keep the open</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one with a web browser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other with </a:t>
            </a:r>
            <a:r>
              <a:rPr lang="en-GB" sz="2400" dirty="0" err="1">
                <a:solidFill>
                  <a:srgbClr val="FFFFFF"/>
                </a:solidFill>
              </a:rPr>
              <a:t>WinSCP</a:t>
            </a:r>
            <a:endParaRPr lang="en-GB" sz="2400" dirty="0">
              <a:solidFill>
                <a:srgbClr val="FFFFFF"/>
              </a:solidFill>
            </a:endParaRPr>
          </a:p>
        </p:txBody>
      </p:sp>
    </p:spTree>
    <p:extLst>
      <p:ext uri="{BB962C8B-B14F-4D97-AF65-F5344CB8AC3E}">
        <p14:creationId xmlns:p14="http://schemas.microsoft.com/office/powerpoint/2010/main" xmlns="" val="109183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the web about itself</a:t>
            </a:r>
            <a:endParaRPr lang="en-US" sz="4000" dirty="0">
              <a:solidFill>
                <a:srgbClr val="E3EBF1"/>
              </a:solidFill>
            </a:endParaRPr>
          </a:p>
        </p:txBody>
      </p:sp>
      <p:sp>
        <p:nvSpPr>
          <p:cNvPr id="33794" name="Text Box 2"/>
          <p:cNvSpPr txBox="1">
            <a:spLocks noChangeArrowheads="1"/>
          </p:cNvSpPr>
          <p:nvPr/>
        </p:nvSpPr>
        <p:spPr bwMode="auto">
          <a:xfrm>
            <a:off x="457200" y="1244600"/>
            <a:ext cx="8534400" cy="4387850"/>
          </a:xfrm>
          <a:prstGeom prst="rect">
            <a:avLst/>
          </a:prstGeom>
          <a:noFill/>
          <a:ln w="9525">
            <a:noFill/>
            <a:round/>
            <a:headEnd/>
            <a:tailEnd/>
          </a:ln>
          <a:effectLst/>
        </p:spPr>
        <p:txBody>
          <a:bodyPr lIns="90000" tIns="46800" rIns="90000" bIns="46800"/>
          <a:lstStyle/>
          <a:p>
            <a:pPr eaLnBrk="1" hangingPunct="1">
              <a:lnSpc>
                <a:spcPct val="100000"/>
              </a:lnSpc>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800" dirty="0">
                <a:solidFill>
                  <a:srgbClr val="FFFFFF"/>
                </a:solidFill>
              </a:rPr>
              <a:t>   According the W3C: the World Wide Web (Web) is a network of information resources. The Web relies on four standards to make these resources readily available to the widest possible audience:</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A uniform naming scheme for locating resources on the Web (i.e. URIs).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Protocols for access to named resources over the Internet (e.g., http).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Hypertext, for easy navigation among resources (e.g., HTML).</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Vocabularies for types of objects on the Web (i.e. MIME types) </a:t>
            </a:r>
          </a:p>
          <a:p>
            <a:pPr eaLnBrk="1" hangingPunct="1">
              <a:lnSpc>
                <a:spcPct val="100000"/>
              </a:lnSpc>
              <a:spcBef>
                <a:spcPts val="700"/>
              </a:spcBef>
              <a:buClrTx/>
              <a:buSzTx/>
              <a:buFontTx/>
              <a:buNone/>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GB" sz="20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assignments</a:t>
            </a:r>
          </a:p>
        </p:txBody>
      </p:sp>
      <p:sp>
        <p:nvSpPr>
          <p:cNvPr id="7170" name="Text Box 2"/>
          <p:cNvSpPr txBox="1">
            <a:spLocks noChangeArrowheads="1"/>
          </p:cNvSpPr>
          <p:nvPr/>
        </p:nvSpPr>
        <p:spPr bwMode="auto">
          <a:xfrm>
            <a:off x="457200" y="1600200"/>
            <a:ext cx="8224838"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plan	</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next week</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at the end of today</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assessment</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to be done later</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discussed next slide</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final web site</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at the end</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after next slide</a:t>
            </a:r>
          </a:p>
          <a:p>
            <a:pPr marL="328613" indent="-317500" eaLnBrk="1" hangingPunct="1">
              <a:lnSpc>
                <a:spcPts val="2825"/>
              </a:lnSpc>
              <a:spcBef>
                <a:spcPts val="700"/>
              </a:spcBef>
              <a:buClrTx/>
              <a:buSzTx/>
              <a:buFontTx/>
              <a:buNone/>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WWW history</a:t>
            </a:r>
          </a:p>
        </p:txBody>
      </p:sp>
      <p:sp>
        <p:nvSpPr>
          <p:cNvPr id="327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World Wide Web was invented by Tim Berners-Lee and Robert Cailliau at the CERN in Geneva, CH, in 1990.</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It is now maintained by the World Wide Web Consortium (W3C), a standards making body in Boston, MA.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Tim Berners-Lee is the director of the W3C.</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 uniform naming scheme</a:t>
            </a:r>
          </a:p>
        </p:txBody>
      </p:sp>
      <p:sp>
        <p:nvSpPr>
          <p:cNvPr id="34818" name="Text Box 2"/>
          <p:cNvSpPr txBox="1">
            <a:spLocks noChangeArrowheads="1"/>
          </p:cNvSpPr>
          <p:nvPr/>
        </p:nvSpPr>
        <p:spPr bwMode="auto">
          <a:xfrm>
            <a:off x="457200" y="1600200"/>
            <a:ext cx="8229600" cy="43767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resource available on the Web</a:t>
            </a:r>
            <a:r>
              <a:rPr lang="en-GB" sz="2800" i="1" dirty="0">
                <a:solidFill>
                  <a:srgbClr val="FFFFFF"/>
                </a:solidFill>
              </a:rPr>
              <a:t>—</a:t>
            </a:r>
            <a:r>
              <a:rPr lang="en-GB" sz="2800" dirty="0">
                <a:solidFill>
                  <a:srgbClr val="FFFFFF"/>
                </a:solidFill>
              </a:rPr>
              <a:t>HTML document, image, video clip, program, etc</a:t>
            </a:r>
            <a:r>
              <a:rPr lang="en-GB" sz="2800" i="1" dirty="0">
                <a:solidFill>
                  <a:srgbClr val="FFFFFF"/>
                </a:solidFill>
              </a:rPr>
              <a:t>—</a:t>
            </a:r>
            <a:r>
              <a:rPr lang="en-GB" sz="2800" dirty="0">
                <a:solidFill>
                  <a:srgbClr val="FFFFFF"/>
                </a:solidFill>
              </a:rPr>
              <a:t>has an address that may be encoded by a </a:t>
            </a:r>
            <a:r>
              <a:rPr lang="en-GB" sz="2800" i="1" dirty="0">
                <a:solidFill>
                  <a:srgbClr val="FFFFFF"/>
                </a:solidFill>
              </a:rPr>
              <a:t>Uniform Resource Identifier</a:t>
            </a:r>
            <a:r>
              <a:rPr lang="en-GB" sz="2800" dirty="0">
                <a:solidFill>
                  <a:srgbClr val="FFFFFF"/>
                </a:solidFill>
              </a:rPr>
              <a:t>, or “URI”.</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URIs typically consist of three pieces: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name of the mechanism used </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to access the resource</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or the otherwise “resolve” it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DNS name of the host holding the resource.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locus of the resource on the host.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example URI</a:t>
            </a:r>
          </a:p>
        </p:txBody>
      </p:sp>
      <p:sp>
        <p:nvSpPr>
          <p:cNvPr id="35842" name="Text Box 2"/>
          <p:cNvSpPr txBox="1">
            <a:spLocks noChangeArrowheads="1"/>
          </p:cNvSpPr>
          <p:nvPr/>
        </p:nvSpPr>
        <p:spPr bwMode="auto">
          <a:xfrm>
            <a:off x="457200" y="1600200"/>
            <a:ext cx="8229600" cy="4202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http://openlib.org/home/krichel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a document available via the HTTP protocol, residing on the Internet host openlib.org, accessible via the path </a:t>
            </a:r>
            <a:r>
              <a:rPr lang="en-US" sz="2800">
                <a:solidFill>
                  <a:srgbClr val="FFFFFF"/>
                </a:solidFill>
              </a:rPr>
              <a:t>“</a:t>
            </a:r>
            <a:r>
              <a:rPr lang="en-GB" sz="2800">
                <a:solidFill>
                  <a:srgbClr val="FFFFFF"/>
                </a:solidFill>
              </a:rPr>
              <a:t>/home/krichel”.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mailto:krichel@openlib.org</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email user krichel in a domain openlib.org to whom email may be sent.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541338"/>
            <a:ext cx="91440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protocols to access named resources</a:t>
            </a:r>
          </a:p>
        </p:txBody>
      </p:sp>
      <p:sp>
        <p:nvSpPr>
          <p:cNvPr id="36866" name="Text Box 2"/>
          <p:cNvSpPr txBox="1">
            <a:spLocks noChangeArrowheads="1"/>
          </p:cNvSpPr>
          <p:nvPr/>
        </p:nvSpPr>
        <p:spPr bwMode="auto">
          <a:xfrm>
            <a:off x="457200" y="1295400"/>
            <a:ext cx="8229600" cy="50482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Computers connected to the Internet (“hosts”) use different application level protocols to do things.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The most commonly used protocol for the web the </a:t>
            </a:r>
            <a:r>
              <a:rPr lang="en-GB" sz="3200" u="sng">
                <a:solidFill>
                  <a:srgbClr val="FFFFFF"/>
                </a:solidFill>
              </a:rPr>
              <a:t>h</a:t>
            </a:r>
            <a:r>
              <a:rPr lang="en-GB" sz="3200">
                <a:solidFill>
                  <a:srgbClr val="FFFFFF"/>
                </a:solidFill>
              </a:rPr>
              <a:t>yper</a:t>
            </a:r>
            <a:r>
              <a:rPr lang="en-GB" sz="3200" u="sng">
                <a:solidFill>
                  <a:srgbClr val="FFFFFF"/>
                </a:solidFill>
              </a:rPr>
              <a:t>t</a:t>
            </a:r>
            <a:r>
              <a:rPr lang="en-GB" sz="3200">
                <a:solidFill>
                  <a:srgbClr val="FFFFFF"/>
                </a:solidFill>
              </a:rPr>
              <a:t>ext </a:t>
            </a:r>
            <a:r>
              <a:rPr lang="en-GB" sz="3200" u="sng">
                <a:solidFill>
                  <a:srgbClr val="FFFFFF"/>
                </a:solidFill>
              </a:rPr>
              <a:t>t</a:t>
            </a:r>
            <a:r>
              <a:rPr lang="en-GB" sz="3200">
                <a:solidFill>
                  <a:srgbClr val="FFFFFF"/>
                </a:solidFill>
              </a:rPr>
              <a:t>ransfer </a:t>
            </a:r>
            <a:r>
              <a:rPr lang="en-GB" sz="3200" u="sng">
                <a:solidFill>
                  <a:srgbClr val="FFFFFF"/>
                </a:solidFill>
              </a:rPr>
              <a:t>p</a:t>
            </a:r>
            <a:r>
              <a:rPr lang="en-GB" sz="3200">
                <a:solidFill>
                  <a:srgbClr val="FFFFFF"/>
                </a:solidFill>
              </a:rPr>
              <a:t>rotocol http.</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Another protocol that we use in class is the </a:t>
            </a:r>
            <a:r>
              <a:rPr lang="en-GB" sz="3200" u="sng">
                <a:solidFill>
                  <a:srgbClr val="FFFFFF"/>
                </a:solidFill>
              </a:rPr>
              <a:t>s</a:t>
            </a:r>
            <a:r>
              <a:rPr lang="en-GB" sz="3200">
                <a:solidFill>
                  <a:srgbClr val="FFFFFF"/>
                </a:solidFill>
              </a:rPr>
              <a:t>ecure </a:t>
            </a:r>
            <a:r>
              <a:rPr lang="en-GB" sz="3200" u="sng">
                <a:solidFill>
                  <a:srgbClr val="FFFFFF"/>
                </a:solidFill>
              </a:rPr>
              <a:t>sh</a:t>
            </a:r>
            <a:r>
              <a:rPr lang="en-GB" sz="3200">
                <a:solidFill>
                  <a:srgbClr val="FFFFFF"/>
                </a:solidFill>
              </a:rPr>
              <a:t>ell ssh. I will discuss some aspects of this protocol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http protocol</a:t>
            </a:r>
          </a:p>
        </p:txBody>
      </p:sp>
      <p:sp>
        <p:nvSpPr>
          <p:cNvPr id="37890" name="Text Box 2"/>
          <p:cNvSpPr txBox="1">
            <a:spLocks noChangeArrowheads="1"/>
          </p:cNvSpPr>
          <p:nvPr/>
        </p:nvSpPr>
        <p:spPr bwMode="auto">
          <a:xfrm>
            <a:off x="457200" y="1292225"/>
            <a:ext cx="8229600" cy="5054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smtClean="0">
                <a:solidFill>
                  <a:srgbClr val="FFFFFF"/>
                </a:solidFill>
              </a:rPr>
              <a:t>http </a:t>
            </a:r>
            <a:r>
              <a:rPr lang="ru-RU" sz="2800" dirty="0">
                <a:solidFill>
                  <a:srgbClr val="FFFFFF"/>
                </a:solidFill>
              </a:rPr>
              <a:t>is stateless. Each transaction is self-contained. Each transaction has no relationship to the previous one.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has a limited vocabulary of requests and responses. It is no good, say, to operate a machine remotely.</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is insecure. The contents of http transactions (requests/responses) can be observed</a:t>
            </a:r>
            <a:r>
              <a:rPr lang="ru-RU" sz="2800" dirty="0" smtClean="0">
                <a:solidFill>
                  <a:srgbClr val="FFFFFF"/>
                </a:solidFill>
              </a:rPr>
              <a:t>.</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endParaRPr lang="ru-RU" sz="2800" dirty="0">
              <a:solidFill>
                <a:srgbClr val="FFFFFF"/>
              </a:solidFill>
            </a:endParaRP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client server protocol</a:t>
            </a:r>
          </a:p>
        </p:txBody>
      </p:sp>
      <p:sp>
        <p:nvSpPr>
          <p:cNvPr id="389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http, the client is often called a web browser. It is a tool that a user uses to view web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server is usually called a web server.</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provide web pages for the general public you need a web server to store the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machine that has special software. That software runs day and night to answer requests that come from clients anywhere on the Internet.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Thomas has set up such a server for you.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the page appears</a:t>
            </a:r>
          </a:p>
        </p:txBody>
      </p:sp>
      <p:sp>
        <p:nvSpPr>
          <p:cNvPr id="5120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renders the code of the web page.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textual contents is laid out as text in the web page. This text is given style that comes from interpreting the HTML and CSS information.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Non-textual parts of the web page are encoded in the pages by reference.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means that the HTML code contains addresses to where the non-textual parts are taken from.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building the page</a:t>
            </a:r>
          </a:p>
        </p:txBody>
      </p:sp>
      <p:sp>
        <p:nvSpPr>
          <p:cNvPr id="5222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the browser builds the page, it first fetches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Then it fetches all the other components that the HTML code needs to be rendered</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CSS code outside the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browsers also fetch the favicon.ico file. </a:t>
            </a:r>
            <a:r>
              <a:rPr lang="en-US" sz="2800" dirty="0" smtClean="0">
                <a:solidFill>
                  <a:srgbClr val="FFFFFF"/>
                </a:solidFill>
              </a:rPr>
              <a:t>It’s </a:t>
            </a:r>
            <a:r>
              <a:rPr lang="en-US" sz="2800" dirty="0">
                <a:solidFill>
                  <a:srgbClr val="FFFFFF"/>
                </a:solidFill>
              </a:rPr>
              <a:t>a small graphic that is shown next to the page address. What a </a:t>
            </a:r>
            <a:r>
              <a:rPr lang="en-US" sz="2800" dirty="0" smtClean="0">
                <a:solidFill>
                  <a:srgbClr val="FFFFFF"/>
                </a:solidFill>
              </a:rPr>
              <a:t>waste!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to fetch</a:t>
            </a:r>
          </a:p>
        </p:txBody>
      </p:sp>
      <p:sp>
        <p:nvSpPr>
          <p:cNvPr id="532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uses the http protocol for each item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sends a http request which is often almost as simple as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GET </a:t>
            </a:r>
            <a:r>
              <a:rPr lang="en-US" sz="2800" i="1" dirty="0">
                <a:solidFill>
                  <a:srgbClr val="FFFFFF"/>
                </a:solidFill>
              </a:rPr>
              <a:t>address </a:t>
            </a:r>
            <a:r>
              <a:rPr lang="en-US" sz="2800" dirty="0">
                <a:solidFill>
                  <a:srgbClr val="FFFFFF"/>
                </a:solidFill>
              </a:rPr>
              <a:t>HTTP/1.1</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where </a:t>
            </a:r>
            <a:r>
              <a:rPr lang="en-US" sz="2800" i="1" dirty="0">
                <a:solidFill>
                  <a:srgbClr val="FFFFFF"/>
                </a:solidFill>
              </a:rPr>
              <a:t>address </a:t>
            </a:r>
            <a:r>
              <a:rPr lang="en-US" sz="2800" dirty="0">
                <a:solidFill>
                  <a:srgbClr val="FFFFFF"/>
                </a:solidFill>
              </a:rPr>
              <a:t>is the address of the object to be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HTTP/1.1 is </a:t>
            </a:r>
            <a:r>
              <a:rPr lang="en-US" sz="2800" dirty="0" smtClean="0">
                <a:solidFill>
                  <a:srgbClr val="FFFFFF"/>
                </a:solidFill>
              </a:rPr>
              <a:t>simply </a:t>
            </a:r>
            <a:r>
              <a:rPr lang="en-US" sz="2800" dirty="0">
                <a:solidFill>
                  <a:srgbClr val="FFFFFF"/>
                </a:solidFill>
              </a:rPr>
              <a:t>the protocol version. This enables future versions to run a bit differently.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http response</a:t>
            </a:r>
          </a:p>
        </p:txBody>
      </p:sp>
      <p:sp>
        <p:nvSpPr>
          <p:cNvPr id="542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response contains a series of header of the attribute: value form. The headers are followed by the body of the response. The body </a:t>
            </a:r>
            <a:r>
              <a:rPr lang="en-US" sz="2800" dirty="0" smtClean="0">
                <a:solidFill>
                  <a:srgbClr val="FFFFFF"/>
                </a:solidFill>
              </a:rPr>
              <a:t>may be things like</a:t>
            </a:r>
            <a:endParaRPr lang="en-US" sz="2800" dirty="0">
              <a:solidFill>
                <a:srgbClr val="FFFFFF"/>
              </a:solidFill>
            </a:endParaRP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FFFFFF"/>
                </a:solidFill>
              </a:rPr>
              <a:t> </a:t>
            </a:r>
            <a:r>
              <a:rPr lang="en-US" sz="2400" dirty="0">
                <a:solidFill>
                  <a:srgbClr val="FFFFFF"/>
                </a:solidFill>
              </a:rPr>
              <a:t>the HTML code of the web page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an image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 sound file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Install the life http headers extensions of F</a:t>
            </a:r>
            <a:r>
              <a:rPr lang="en-US" sz="2800" dirty="0" smtClean="0">
                <a:solidFill>
                  <a:srgbClr val="FFFFFF"/>
                </a:solidFill>
              </a:rPr>
              <a:t>irefox </a:t>
            </a:r>
            <a:r>
              <a:rPr lang="en-US" sz="2800" dirty="0">
                <a:solidFill>
                  <a:srgbClr val="FFFFFF"/>
                </a:solidFill>
              </a:rPr>
              <a:t>to see them.</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Most headers are not important to us.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But one is. The Content-type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81000" y="3048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assessment</a:t>
            </a:r>
          </a:p>
        </p:txBody>
      </p:sp>
      <p:sp>
        <p:nvSpPr>
          <p:cNvPr id="8194" name="Text Box 2"/>
          <p:cNvSpPr txBox="1">
            <a:spLocks noChangeArrowheads="1"/>
          </p:cNvSpPr>
          <p:nvPr/>
        </p:nvSpPr>
        <p:spPr bwMode="auto">
          <a:xfrm>
            <a:off x="304800" y="1066800"/>
            <a:ext cx="8610600" cy="514032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Assess the web site of an </a:t>
            </a:r>
            <a:r>
              <a:rPr lang="en-US" sz="2800" dirty="0" smtClean="0">
                <a:solidFill>
                  <a:srgbClr val="FFFFFF"/>
                </a:solidFill>
              </a:rPr>
              <a:t>academic LIS department</a:t>
            </a:r>
            <a:r>
              <a:rPr lang="ru-RU" sz="2800" dirty="0" smtClean="0">
                <a:solidFill>
                  <a:srgbClr val="FFFFFF"/>
                </a:solidFill>
              </a:rPr>
              <a:t>. </a:t>
            </a:r>
            <a:r>
              <a:rPr lang="ru-RU" sz="2800" dirty="0">
                <a:solidFill>
                  <a:srgbClr val="FFFFFF"/>
                </a:solidFill>
              </a:rPr>
              <a:t>A suggested list of admissible departments is http://</a:t>
            </a:r>
            <a:r>
              <a:rPr lang="en-US" sz="2800" dirty="0" err="1">
                <a:solidFill>
                  <a:srgbClr val="FFFFFF"/>
                </a:solidFill>
              </a:rPr>
              <a:t>wotan.liu</a:t>
            </a:r>
            <a:r>
              <a:rPr lang="ru-RU" sz="2800" dirty="0">
                <a:solidFill>
                  <a:srgbClr val="FFFFFF"/>
                </a:solidFill>
              </a:rPr>
              <a:t>.</a:t>
            </a:r>
            <a:r>
              <a:rPr lang="en-US" sz="2800" dirty="0" err="1">
                <a:solidFill>
                  <a:srgbClr val="FFFFFF"/>
                </a:solidFill>
              </a:rPr>
              <a:t>edu</a:t>
            </a:r>
            <a:r>
              <a:rPr lang="en-US" sz="2800" dirty="0">
                <a:solidFill>
                  <a:srgbClr val="FFFFFF"/>
                </a:solidFill>
              </a:rPr>
              <a:t>/</a:t>
            </a:r>
            <a:r>
              <a:rPr lang="ru-RU" sz="2800" dirty="0">
                <a:solidFill>
                  <a:srgbClr val="FFFFFF"/>
                </a:solidFill>
              </a:rPr>
              <a:t>home/kriche</a:t>
            </a:r>
            <a:r>
              <a:rPr lang="en-US" sz="2800" dirty="0" smtClean="0">
                <a:solidFill>
                  <a:srgbClr val="FFFFFF"/>
                </a:solidFill>
              </a:rPr>
              <a:t>l</a:t>
            </a:r>
            <a:r>
              <a:rPr lang="ru-RU" sz="2800" dirty="0" smtClean="0">
                <a:solidFill>
                  <a:srgbClr val="FFFFFF"/>
                </a:solidFill>
              </a:rPr>
              <a:t>/courses/lis650/doc/departments.html</a:t>
            </a:r>
            <a:endParaRPr lang="ru-RU" sz="2800" dirty="0">
              <a:solidFill>
                <a:srgbClr val="FFFFFF"/>
              </a:solidFill>
            </a:endParaRP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If you don’t use an item from that list ask me first.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Write a text not describing, but commenting on the web site.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Keep it short, no more than 2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Please do not describe the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MIME headers for my CV</a:t>
            </a:r>
          </a:p>
        </p:txBody>
      </p:sp>
      <p:sp>
        <p:nvSpPr>
          <p:cNvPr id="552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HTTP/1.1 200 OK</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Date: Fri, 04 Sep 2009 22:09:02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Server: Apache/2.2.12 (Debian)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Last-Modified: Sat, 25 Apr 2009 02:57:31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ETag: "5f80ef-11d64-468584632fcc0"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Accept-Ranges: bytes</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Content-Length: 73060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Connection: close</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a:t>
            </a:r>
          </a:p>
        </p:txBody>
      </p:sp>
      <p:sp>
        <p:nvSpPr>
          <p:cNvPr id="56322"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often is the MIME type of the object.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MIME type will allow the user agent to determine what to do with the body. Essentially, what software application to fire up so that that the user can make something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 you get an PDF file, and whoops, the PDF viewer is fired up.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That is because the http header said: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does the server know what to send?</a:t>
            </a:r>
          </a:p>
        </p:txBody>
      </p:sp>
      <p:sp>
        <p:nvSpPr>
          <p:cNvPr id="573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Well in the simplest case, the server makes a  correspondence between the address requested and a file on the disk.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the file corresponds to the disk exists, the file is sent as the body of the http response.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can call this a file-based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in file based responses</a:t>
            </a:r>
          </a:p>
        </p:txBody>
      </p:sp>
      <p:sp>
        <p:nvSpPr>
          <p:cNvPr id="5837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How does the server know what contents type does a file have that it is about to send.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it should send a content-type header with the response so that the browser can figure out how to render the contents?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way it does this is quite trivial, it looks at the file name and figures out what the extension is.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than looks up a configuration table and sends the corresponding extension.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page and MIME type</a:t>
            </a:r>
          </a:p>
        </p:txBody>
      </p:sp>
      <p:sp>
        <p:nvSpPr>
          <p:cNvPr id="59394" name="Text Box 2"/>
          <p:cNvSpPr txBox="1">
            <a:spLocks noChangeArrowheads="1"/>
          </p:cNvSpPr>
          <p:nvPr/>
        </p:nvSpPr>
        <p:spPr bwMode="auto">
          <a:xfrm>
            <a:off x="457200" y="1600200"/>
            <a:ext cx="8226425" cy="35941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t>
            </a:r>
            <a:r>
              <a:rPr lang="ru-RU" sz="2800" i="1">
                <a:solidFill>
                  <a:srgbClr val="FFFFFF"/>
                </a:solidFill>
              </a:rPr>
              <a:t>file</a:t>
            </a:r>
            <a:r>
              <a:rPr lang="ru-RU" sz="2800">
                <a:solidFill>
                  <a:srgbClr val="FFFFFF"/>
                </a:solidFill>
              </a:rPr>
              <a:t> ends with ".html" the web browser will be told that the file is a HTML file. This is done using the MIME type text/html.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Therefore you should give all HTML files the extension ".html".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Only when the user agent knows that the pages is a web page it will be rendered accordingly by the browser.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for text</a:t>
            </a:r>
          </a:p>
        </p:txBody>
      </p:sp>
      <p:sp>
        <p:nvSpPr>
          <p:cNvPr id="604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for textual objects often has the character encoding of the text.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text/html; charset=UTF-8</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says that the UTF-8 encoding is used.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the default encoding used on wotan.</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types</a:t>
            </a:r>
          </a:p>
        </p:txBody>
      </p:sp>
      <p:sp>
        <p:nvSpPr>
          <p:cNvPr id="614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other media, you should stick to common extensions.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example if you have PDF file, give it the name </a:t>
            </a:r>
            <a:r>
              <a:rPr lang="en-US" sz="2800" dirty="0" smtClean="0">
                <a:solidFill>
                  <a:srgbClr val="FFFFFF"/>
                </a:solidFill>
              </a:rPr>
              <a:t>“</a:t>
            </a:r>
            <a:r>
              <a:rPr lang="en-US" sz="2800" i="1" dirty="0" smtClean="0">
                <a:solidFill>
                  <a:srgbClr val="FFFFFF"/>
                </a:solidFill>
              </a:rPr>
              <a:t>foo.</a:t>
            </a:r>
            <a:r>
              <a:rPr lang="en-US" sz="2800" dirty="0" smtClean="0">
                <a:solidFill>
                  <a:srgbClr val="FFFFFF"/>
                </a:solidFill>
              </a:rPr>
              <a:t>pdf”</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If you </a:t>
            </a:r>
            <a:r>
              <a:rPr lang="en-US" sz="2800" dirty="0" smtClean="0">
                <a:solidFill>
                  <a:srgbClr val="FFFFFF"/>
                </a:solidFill>
              </a:rPr>
              <a:t>don’t </a:t>
            </a:r>
            <a:r>
              <a:rPr lang="en-US" sz="2800" dirty="0">
                <a:solidFill>
                  <a:srgbClr val="FFFFFF"/>
                </a:solidFill>
              </a:rPr>
              <a:t>know what extension to give, or if you appear to have a problem with rendering media, let Thomas know.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happens relatively infrequently.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finding the right file</a:t>
            </a:r>
          </a:p>
        </p:txBody>
      </p:sp>
      <p:sp>
        <p:nvSpPr>
          <p:cNvPr id="62466"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foo</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err="1">
                <a:solidFill>
                  <a:srgbClr val="FFFFFF"/>
                </a:solidFill>
              </a:rPr>
              <a:t>foo</a:t>
            </a:r>
            <a:r>
              <a:rPr lang="en-GB" sz="2800" dirty="0">
                <a:solidFill>
                  <a:srgbClr val="FFFFFF"/>
                </a:solidFill>
              </a:rPr>
              <a:t>.</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FFFFFF"/>
                </a:solidFill>
              </a:rPr>
              <a:t>/home is the directory that contains the home directory of all users.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a:solidFill>
                  <a:srgbClr val="FFFFFF"/>
                </a:solidFill>
              </a:rPr>
              <a:t>user </a:t>
            </a:r>
            <a:r>
              <a:rPr lang="en-GB" sz="2400" dirty="0">
                <a:solidFill>
                  <a:srgbClr val="FFFFFF"/>
                </a:solidFill>
              </a:rPr>
              <a:t>is your user name, so /home/</a:t>
            </a:r>
            <a:r>
              <a:rPr lang="en-GB" sz="2400" i="1" dirty="0">
                <a:solidFill>
                  <a:srgbClr val="FFFFFF"/>
                </a:solidFill>
              </a:rPr>
              <a:t>user</a:t>
            </a:r>
            <a:r>
              <a:rPr lang="en-GB" sz="2400" dirty="0">
                <a:solidFill>
                  <a:srgbClr val="FFFFFF"/>
                </a:solidFill>
              </a:rPr>
              <a:t> is your home directory on </a:t>
            </a:r>
            <a:r>
              <a:rPr lang="en-GB" sz="2400" dirty="0" err="1">
                <a:solidFill>
                  <a:srgbClr val="FFFFFF"/>
                </a:solidFill>
              </a:rPr>
              <a:t>wotan</a:t>
            </a:r>
            <a:endParaRPr lang="en-GB" sz="2400" dirty="0">
              <a:solidFill>
                <a:srgbClr val="FFFFFF"/>
              </a:solidFill>
            </a:endParaRP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err="1">
                <a:solidFill>
                  <a:srgbClr val="FFFFFF"/>
                </a:solidFill>
              </a:rPr>
              <a:t>public_html</a:t>
            </a:r>
            <a:r>
              <a:rPr lang="en-GB" sz="2400" dirty="0">
                <a:solidFill>
                  <a:srgbClr val="FFFFFF"/>
                </a:solidFill>
              </a:rPr>
              <a:t> is your web directory. All files in that directory are available on the web. Files outside that directory are not available.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err="1">
                <a:solidFill>
                  <a:srgbClr val="FFFFFF"/>
                </a:solidFill>
              </a:rPr>
              <a:t>foo</a:t>
            </a:r>
            <a:r>
              <a:rPr lang="en-GB" sz="2400" i="1" dirty="0">
                <a:solidFill>
                  <a:srgbClr val="FFFFFF"/>
                </a:solidFill>
              </a:rPr>
              <a:t> </a:t>
            </a:r>
            <a:r>
              <a:rPr lang="en-GB" sz="2400" dirty="0">
                <a:solidFill>
                  <a:srgbClr val="FFFFFF"/>
                </a:solidFill>
              </a:rPr>
              <a:t>is any file in that directory. </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index.html</a:t>
            </a:r>
          </a:p>
        </p:txBody>
      </p:sp>
      <p:sp>
        <p:nvSpPr>
          <p:cNvPr id="63490" name="Text Box 2"/>
          <p:cNvSpPr txBox="1">
            <a:spLocks noChangeArrowheads="1"/>
          </p:cNvSpPr>
          <p:nvPr/>
        </p:nvSpPr>
        <p:spPr bwMode="auto">
          <a:xfrm>
            <a:off x="457200" y="1371600"/>
            <a:ext cx="8229600" cy="505301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a:t>
            </a:r>
            <a:r>
              <a:rPr lang="en-GB" sz="2800" dirty="0" smtClean="0">
                <a:solidFill>
                  <a:srgbClr val="FFFFFF"/>
                </a:solidFill>
              </a:rPr>
              <a:t>to http</a:t>
            </a:r>
            <a:r>
              <a:rPr lang="en-GB" sz="2800" dirty="0">
                <a:solidFill>
                  <a:srgbClr val="FFFFFF"/>
                </a:solidFill>
              </a:rPr>
              <a:t>://</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 or http://wotan.liu.edu/home/</a:t>
            </a:r>
            <a:r>
              <a:rPr lang="en-GB" sz="2800" i="1" dirty="0" smtClean="0">
                <a:solidFill>
                  <a:srgbClr val="FFFFFF"/>
                </a:solidFill>
              </a:rPr>
              <a:t>user </a:t>
            </a:r>
            <a:r>
              <a:rPr lang="en-GB" sz="2800" dirty="0" smtClean="0">
                <a:solidFill>
                  <a:srgbClr val="FFFFFF"/>
                </a:solidFill>
              </a:rPr>
              <a:t>to</a:t>
            </a:r>
            <a:endParaRPr lang="en-GB" sz="2800" dirty="0">
              <a:solidFill>
                <a:srgbClr val="FFFFFF"/>
              </a:solidFill>
            </a:endParaRP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/index.html</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What happens if this is not there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generated index.html</a:t>
            </a:r>
          </a:p>
        </p:txBody>
      </p:sp>
      <p:sp>
        <p:nvSpPr>
          <p:cNvPr id="645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If this index.html is not there, the server prepares a HTML document from the list of files that it finds in the directory. Then it sends it to the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This is an example of a non-file based response. The server makes up a body for something that is not there.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2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final web site</a:t>
            </a:r>
          </a:p>
        </p:txBody>
      </p:sp>
      <p:sp>
        <p:nvSpPr>
          <p:cNvPr id="9218" name="Text Box 2"/>
          <p:cNvSpPr txBox="1">
            <a:spLocks noChangeArrowheads="1"/>
          </p:cNvSpPr>
          <p:nvPr/>
        </p:nvSpPr>
        <p:spPr bwMode="auto">
          <a:xfrm>
            <a:off x="457200" y="1295400"/>
            <a:ext cx="8229600" cy="47164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Contents should be equivalent to a student essay.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 contribution to knowledge on a topic.</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Your own personal site is not allowed.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Good contents and good architecture are important to a straight A</a:t>
            </a:r>
            <a:r>
              <a:rPr lang="en-US" sz="280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d</a:t>
            </a:r>
            <a:r>
              <a:rPr lang="ru-RU" sz="2800">
                <a:solidFill>
                  <a:srgbClr val="FFFFFF"/>
                </a:solidFill>
              </a:rPr>
              <a:t>eadline to finish </a:t>
            </a:r>
            <a:r>
              <a:rPr lang="en-US" sz="2800">
                <a:solidFill>
                  <a:srgbClr val="FFFFFF"/>
                </a:solidFill>
              </a:rPr>
              <a:t>the </a:t>
            </a:r>
            <a:r>
              <a:rPr lang="ru-RU" sz="2800">
                <a:solidFill>
                  <a:srgbClr val="FFFFFF"/>
                </a:solidFill>
              </a:rPr>
              <a:t>web site</a:t>
            </a:r>
            <a:r>
              <a:rPr lang="en-US" sz="2800">
                <a:solidFill>
                  <a:srgbClr val="FFFFFF"/>
                </a:solidFill>
              </a:rPr>
              <a:t> is </a:t>
            </a:r>
            <a:r>
              <a:rPr lang="ru-RU" sz="2800">
                <a:solidFill>
                  <a:srgbClr val="FFFFFF"/>
                </a:solidFill>
              </a:rPr>
              <a:t>one week after the end of the last lecture.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again: how the server finds your file</a:t>
            </a:r>
          </a:p>
        </p:txBody>
      </p:sp>
      <p:sp>
        <p:nvSpPr>
          <p:cNvPr id="77826" name="Text Box 2"/>
          <p:cNvSpPr txBox="1">
            <a:spLocks noChangeArrowheads="1"/>
          </p:cNvSpPr>
          <p:nvPr/>
        </p:nvSpPr>
        <p:spPr bwMode="auto">
          <a:xfrm>
            <a:off x="457200" y="1295400"/>
            <a:ext cx="8229600" cy="32591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Imagine you are user </a:t>
            </a:r>
            <a:r>
              <a:rPr lang="en-GB" sz="2800" i="1" dirty="0" err="1">
                <a:solidFill>
                  <a:srgbClr val="FFFFFF"/>
                </a:solidFill>
              </a:rPr>
              <a:t>user</a:t>
            </a:r>
            <a:r>
              <a:rPr lang="en-GB" sz="2800" i="1" dirty="0">
                <a:solidFill>
                  <a:srgbClr val="FFFFFF"/>
                </a:solidFill>
              </a:rPr>
              <a:t>  </a:t>
            </a:r>
            <a:r>
              <a:rPr lang="en-GB" sz="2800" dirty="0">
                <a:solidFill>
                  <a:srgbClr val="FFFFFF"/>
                </a:solidFill>
              </a:rPr>
              <a:t>and you have a file </a:t>
            </a:r>
            <a:r>
              <a:rPr lang="en-GB" sz="2800" i="1" dirty="0" err="1">
                <a:solidFill>
                  <a:srgbClr val="FFFFFF"/>
                </a:solidFill>
              </a:rPr>
              <a:t>file</a:t>
            </a:r>
            <a:r>
              <a:rPr lang="en-GB" sz="2800" dirty="0">
                <a:solidFill>
                  <a:srgbClr val="FFFFFF"/>
                </a:solidFill>
              </a:rPr>
              <a:t> in </a:t>
            </a:r>
            <a:r>
              <a:rPr lang="en-GB" sz="2800" dirty="0" err="1">
                <a:solidFill>
                  <a:srgbClr val="FFFFFF"/>
                </a:solidFill>
              </a:rPr>
              <a:t>public_html</a:t>
            </a:r>
            <a:r>
              <a:rPr lang="en-GB" sz="2800" i="1"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file</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a:solidFill>
                  <a:srgbClr val="FFFFFF"/>
                </a:solidFill>
              </a:rPr>
              <a:t>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a:solidFill>
                  <a:srgbClr val="FFFFFF"/>
                </a:solidFill>
              </a:rPr>
              <a:t>user</a:t>
            </a:r>
            <a:r>
              <a:rPr lang="en-GB" sz="2800" dirty="0">
                <a:solidFill>
                  <a:srgbClr val="FFFFFF"/>
                </a:solidFill>
              </a:rPr>
              <a:t> stands for your user name, and </a:t>
            </a:r>
            <a:r>
              <a:rPr lang="en-GB" sz="2800" i="1" dirty="0">
                <a:solidFill>
                  <a:srgbClr val="FFFFFF"/>
                </a:solidFill>
              </a:rPr>
              <a:t>file </a:t>
            </a:r>
            <a:r>
              <a:rPr lang="en-GB" sz="2800" dirty="0">
                <a:solidFill>
                  <a:srgbClr val="FFFFFF"/>
                </a:solidFill>
              </a:rPr>
              <a:t>is the file name, and "/" is the directory separator.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directories</a:t>
            </a:r>
          </a:p>
        </p:txBody>
      </p:sp>
      <p:sp>
        <p:nvSpPr>
          <p:cNvPr id="788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Your final project pages can be placed in a subdirectory, say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project</a:t>
            </a:r>
            <a:endParaRPr lang="en-GB" sz="2800" i="1"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may wish to make the user name some short form of your name. Remember you will be able to have that site for many years to come.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can create a directory easily within </a:t>
            </a:r>
            <a:r>
              <a:rPr lang="en-GB" sz="2800" dirty="0" err="1">
                <a:solidFill>
                  <a:srgbClr val="FFFFFF"/>
                </a:solidFill>
              </a:rPr>
              <a:t>winscp</a:t>
            </a:r>
            <a:r>
              <a:rPr lang="en-GB"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playing safe with characters</a:t>
            </a:r>
          </a:p>
        </p:txBody>
      </p:sp>
      <p:sp>
        <p:nvSpPr>
          <p:cNvPr id="82946" name="Text Box 2"/>
          <p:cNvSpPr txBox="1">
            <a:spLocks noChangeArrowheads="1"/>
          </p:cNvSpPr>
          <p:nvPr/>
        </p:nvSpPr>
        <p:spPr bwMode="auto">
          <a:xfrm>
            <a:off x="457200" y="1600200"/>
            <a:ext cx="8229600" cy="3886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Only use the characters on the US keyboard, don't insert symbols.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Save as ASCII or UTF-8. All ASCII files are also UTF-8 files.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Never save as </a:t>
            </a:r>
            <a:r>
              <a:rPr lang="en-US" sz="2800" dirty="0" smtClean="0">
                <a:solidFill>
                  <a:srgbClr val="FFFFFF"/>
                </a:solidFill>
              </a:rPr>
              <a:t>“</a:t>
            </a:r>
            <a:r>
              <a:rPr lang="ru-RU" sz="2800" dirty="0" smtClean="0">
                <a:solidFill>
                  <a:srgbClr val="FFFFFF"/>
                </a:solidFill>
              </a:rPr>
              <a:t>Unicode</a:t>
            </a:r>
            <a:r>
              <a:rPr lang="en-US" sz="2800" dirty="0" smtClean="0">
                <a:solidFill>
                  <a:srgbClr val="FFFFFF"/>
                </a:solidFill>
              </a:rPr>
              <a:t>”</a:t>
            </a:r>
            <a:r>
              <a:rPr lang="ru-RU" sz="2800" dirty="0" smtClean="0">
                <a:solidFill>
                  <a:srgbClr val="FFFFFF"/>
                </a:solidFill>
              </a:rPr>
              <a:t> </a:t>
            </a:r>
            <a:r>
              <a:rPr lang="ru-RU" sz="2800" dirty="0">
                <a:solidFill>
                  <a:srgbClr val="FFFFFF"/>
                </a:solidFill>
              </a:rPr>
              <a:t>within MS Notepad.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If you need to enter non-ASCII characters consult the documentation of your editing tool.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You may also find the HTML entities useful.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numeric character reference</a:t>
            </a:r>
          </a:p>
        </p:txBody>
      </p:sp>
      <p:sp>
        <p:nvSpPr>
          <p:cNvPr id="839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are of two forms.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first is &amp;#</a:t>
            </a:r>
            <a:r>
              <a:rPr lang="en-US" sz="2800" i="1" dirty="0">
                <a:solidFill>
                  <a:srgbClr val="FFFFFF"/>
                </a:solidFill>
              </a:rPr>
              <a:t>decimal</a:t>
            </a:r>
            <a:r>
              <a:rPr lang="en-US" sz="2800" dirty="0">
                <a:solidFill>
                  <a:srgbClr val="FFFFFF"/>
                </a:solidFill>
              </a:rPr>
              <a:t>; where </a:t>
            </a:r>
            <a:r>
              <a:rPr lang="en-US" sz="2800" i="1" dirty="0">
                <a:solidFill>
                  <a:srgbClr val="FFFFFF"/>
                </a:solidFill>
              </a:rPr>
              <a:t>decimal</a:t>
            </a:r>
            <a:r>
              <a:rPr lang="en-US" sz="2800" dirty="0">
                <a:solidFill>
                  <a:srgbClr val="FFFFFF"/>
                </a:solidFill>
              </a:rPr>
              <a:t> represents a decimal number. This is the number of the character in the Unicode character set. Example &amp;#32; is the blank</a:t>
            </a:r>
            <a:r>
              <a:rPr lang="en-US" dirty="0">
                <a:solidFill>
                  <a:srgbClr val="FFFFFF"/>
                </a:solidFill>
              </a:rPr>
              <a:t>.</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second is &amp;#</a:t>
            </a:r>
            <a:r>
              <a:rPr lang="en-US" sz="2800" dirty="0" err="1">
                <a:solidFill>
                  <a:srgbClr val="FFFFFF"/>
                </a:solidFill>
              </a:rPr>
              <a:t>x</a:t>
            </a:r>
            <a:r>
              <a:rPr lang="en-US" sz="2800" i="1" dirty="0" err="1">
                <a:solidFill>
                  <a:srgbClr val="FFFFFF"/>
                </a:solidFill>
              </a:rPr>
              <a:t>hexnumber</a:t>
            </a:r>
            <a:r>
              <a:rPr lang="en-US" sz="2800" dirty="0">
                <a:solidFill>
                  <a:srgbClr val="FFFFFF"/>
                </a:solidFill>
              </a:rPr>
              <a:t>; where </a:t>
            </a:r>
            <a:r>
              <a:rPr lang="en-US" sz="2800" i="1" dirty="0" err="1">
                <a:solidFill>
                  <a:srgbClr val="FFFFFF"/>
                </a:solidFill>
              </a:rPr>
              <a:t>hexnumber</a:t>
            </a:r>
            <a:r>
              <a:rPr lang="en-US" sz="2800" dirty="0">
                <a:solidFill>
                  <a:srgbClr val="FFFFFF"/>
                </a:solidFill>
              </a:rPr>
              <a:t> represents a hexadecimal number. This is the number of the character in the Unicode character set. Example </a:t>
            </a:r>
            <a:r>
              <a:rPr lang="en-US" sz="2800" dirty="0" smtClean="0">
                <a:solidFill>
                  <a:srgbClr val="FFFFFF"/>
                </a:solidFill>
              </a:rPr>
              <a:t>&amp;#x263A; </a:t>
            </a:r>
            <a:r>
              <a:rPr lang="en-US" sz="2800" dirty="0">
                <a:solidFill>
                  <a:srgbClr val="FFFFFF"/>
                </a:solidFill>
              </a:rPr>
              <a:t>is </a:t>
            </a:r>
            <a:r>
              <a:rPr lang="en-US" sz="2800">
                <a:solidFill>
                  <a:srgbClr val="FFFFFF"/>
                </a:solidFill>
              </a:rPr>
              <a:t>the </a:t>
            </a:r>
            <a:r>
              <a:rPr lang="en-US" sz="2800" smtClean="0">
                <a:solidFill>
                  <a:srgbClr val="FFFFFF"/>
                </a:solidFill>
              </a:rPr>
              <a:t>smiley.</a:t>
            </a:r>
            <a:endParaRPr lang="en-US" sz="2800" dirty="0" smtClean="0">
              <a:solidFill>
                <a:srgbClr val="FFFFFF"/>
              </a:solidFill>
            </a:endParaRPr>
          </a:p>
          <a:p>
            <a:pPr marL="731838" lvl="1" indent="-274638">
              <a:lnSpc>
                <a:spcPct val="98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predefined entity references</a:t>
            </a:r>
          </a:p>
        </p:txBody>
      </p:sp>
      <p:sp>
        <p:nvSpPr>
          <p:cNvPr id="84994" name="Text Box 2"/>
          <p:cNvSpPr txBox="1">
            <a:spLocks noChangeArrowheads="1"/>
          </p:cNvSpPr>
          <p:nvPr/>
        </p:nvSpPr>
        <p:spPr bwMode="auto">
          <a:xfrm>
            <a:off x="457200" y="1600200"/>
            <a:ext cx="8229600" cy="4670425"/>
          </a:xfrm>
          <a:prstGeom prst="rect">
            <a:avLst/>
          </a:prstGeom>
          <a:noFill/>
          <a:ln w="9525">
            <a:noFill/>
            <a:round/>
            <a:headEnd/>
            <a:tailEnd/>
          </a:ln>
          <a:effectLst/>
        </p:spPr>
        <p:txBody>
          <a:bodyPr lIns="0" tIns="0" rIns="0" bIns="0"/>
          <a:lstStyle/>
          <a:p>
            <a:pPr marL="328613" indent="-317500">
              <a:lnSpc>
                <a:spcPct val="105000"/>
              </a:lnSpc>
              <a:spcBef>
                <a:spcPts val="713"/>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These are written as &amp;</a:t>
            </a:r>
            <a:r>
              <a:rPr lang="en-US" sz="3200" i="1" dirty="0">
                <a:solidFill>
                  <a:srgbClr val="FFFFFF"/>
                </a:solidFill>
              </a:rPr>
              <a:t>code</a:t>
            </a:r>
            <a:r>
              <a:rPr lang="en-US" sz="3200" dirty="0">
                <a:solidFill>
                  <a:srgbClr val="FFFFFF"/>
                </a:solidFill>
              </a:rPr>
              <a:t>; where </a:t>
            </a:r>
            <a:r>
              <a:rPr lang="en-US" sz="3200" i="1" dirty="0">
                <a:solidFill>
                  <a:srgbClr val="FFFFFF"/>
                </a:solidFill>
              </a:rPr>
              <a:t>code </a:t>
            </a:r>
            <a:r>
              <a:rPr lang="en-US" sz="3200" dirty="0">
                <a:solidFill>
                  <a:srgbClr val="FFFFFF"/>
                </a:solidFill>
              </a:rPr>
              <a:t> is a mnemonic code. In XML there are only five of these defined.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quot</a:t>
            </a:r>
            <a:r>
              <a:rPr lang="en-US" sz="2800" dirty="0">
                <a:solidFill>
                  <a:srgbClr val="FFFFFF"/>
                </a:solidFill>
              </a:rPr>
              <a:t>; 	" 	&amp;#x22;  &amp;#34;    double quote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&amp;amp; 	</a:t>
            </a:r>
            <a:r>
              <a:rPr lang="en-US" sz="2800" dirty="0" smtClean="0">
                <a:solidFill>
                  <a:srgbClr val="FFFFFF"/>
                </a:solidFill>
              </a:rPr>
              <a:t>     &amp; </a:t>
            </a:r>
            <a:r>
              <a:rPr lang="en-US" sz="2800" dirty="0">
                <a:solidFill>
                  <a:srgbClr val="FFFFFF"/>
                </a:solidFill>
              </a:rPr>
              <a:t>	&amp;#x26;  &amp;#38;    ampersand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apos</a:t>
            </a:r>
            <a:r>
              <a:rPr lang="en-US" sz="2800" dirty="0">
                <a:solidFill>
                  <a:srgbClr val="FFFFFF"/>
                </a:solidFill>
              </a:rPr>
              <a:t>; 	' 	&amp;#x27;  &amp;#39;    apostrophe </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lt</a:t>
            </a:r>
            <a:r>
              <a:rPr lang="en-US" sz="2800" dirty="0">
                <a:solidFill>
                  <a:srgbClr val="FFFFFF"/>
                </a:solidFill>
              </a:rPr>
              <a:t>; 	         </a:t>
            </a:r>
            <a:r>
              <a:rPr lang="en-US" sz="2800" dirty="0" smtClean="0">
                <a:solidFill>
                  <a:srgbClr val="FFFFFF"/>
                </a:solidFill>
              </a:rPr>
              <a:t> &lt; </a:t>
            </a:r>
            <a:r>
              <a:rPr lang="en-US" sz="2800" dirty="0">
                <a:solidFill>
                  <a:srgbClr val="FFFFFF"/>
                </a:solidFill>
              </a:rPr>
              <a:t>	&amp;#x3C;  &amp;#60;    less-than sign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gt</a:t>
            </a:r>
            <a:r>
              <a:rPr lang="en-US" sz="2800" dirty="0">
                <a:solidFill>
                  <a:srgbClr val="FFFFFF"/>
                </a:solidFill>
              </a:rPr>
              <a:t>; 	    </a:t>
            </a:r>
            <a:r>
              <a:rPr lang="en-US" sz="2800" dirty="0" smtClean="0">
                <a:solidFill>
                  <a:srgbClr val="FFFFFF"/>
                </a:solidFill>
              </a:rPr>
              <a:t> &gt; </a:t>
            </a:r>
            <a:r>
              <a:rPr lang="en-US" sz="2800" dirty="0">
                <a:solidFill>
                  <a:srgbClr val="FFFFFF"/>
                </a:solidFill>
              </a:rPr>
              <a:t>	&amp;#x3E;  &amp;#62;   greater-than sign</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Homework</a:t>
            </a:r>
          </a:p>
        </p:txBody>
      </p:sp>
      <p:sp>
        <p:nvSpPr>
          <p:cNvPr id="90114" name="Text Box 2"/>
          <p:cNvSpPr txBox="1">
            <a:spLocks noChangeArrowheads="1"/>
          </p:cNvSpPr>
          <p:nvPr/>
        </p:nvSpPr>
        <p:spPr bwMode="auto">
          <a:xfrm>
            <a:off x="457200" y="1600200"/>
            <a:ext cx="8229600" cy="3267075"/>
          </a:xfrm>
          <a:prstGeom prst="rect">
            <a:avLst/>
          </a:prstGeom>
          <a:noFill/>
          <a:ln w="9525">
            <a:noFill/>
            <a:round/>
            <a:headEnd/>
            <a:tailEnd/>
          </a:ln>
          <a:effectLst/>
        </p:spPr>
        <p:txBody>
          <a:bodyPr lIns="90000" tIns="46800" rIns="90000" bIns="4680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Look at course home page.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Install winscp and browsers at home.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a one-page max web site plan. Bring a printed copy with you next week.</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for quiz at the beginning of next lecture.</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plan</a:t>
            </a:r>
          </a:p>
        </p:txBody>
      </p:sp>
      <p:sp>
        <p:nvSpPr>
          <p:cNvPr id="91138" name="Text Box 2"/>
          <p:cNvSpPr txBox="1">
            <a:spLocks noChangeArrowheads="1"/>
          </p:cNvSpPr>
          <p:nvPr/>
        </p:nvSpPr>
        <p:spPr bwMode="auto">
          <a:xfrm>
            <a:off x="457200" y="1600200"/>
            <a:ext cx="8226425" cy="36607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is the intent of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 commissioned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Whom is the site for?</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pages will be on the site?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Name and very briefly describe each page.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Establish link structure between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Any special technical challenges?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installing winscp</a:t>
            </a:r>
          </a:p>
        </p:txBody>
      </p:sp>
      <p:sp>
        <p:nvSpPr>
          <p:cNvPr id="92162" name="Text Box 2"/>
          <p:cNvSpPr txBox="1">
            <a:spLocks noChangeArrowheads="1"/>
          </p:cNvSpPr>
          <p:nvPr/>
        </p:nvSpPr>
        <p:spPr bwMode="auto">
          <a:xfrm>
            <a:off x="457200" y="1600200"/>
            <a:ext cx="8229600" cy="393065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http://winscp.net/eng/download.php has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“Installation package”, for use if you have administrator rights on the machine where you are installing to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“Portable executable”, for use otherwise, i.e. to just download and run the application</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installation time, when/if asked about the default interface,  I suggest you use “Windows explorer style”, rather than the default “Norton commander style” . You can change that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installing HTML-Kit</a:t>
            </a:r>
          </a:p>
        </p:txBody>
      </p:sp>
      <p:sp>
        <p:nvSpPr>
          <p:cNvPr id="93186" name="Text Box 2"/>
          <p:cNvSpPr txBox="1">
            <a:spLocks noChangeArrowheads="1"/>
          </p:cNvSpPr>
          <p:nvPr/>
        </p:nvSpPr>
        <p:spPr bwMode="auto">
          <a:xfrm>
            <a:off x="457200" y="1600200"/>
            <a:ext cx="8382000"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There is free-to-download, but not open-source editor for HTML called HTML-Kit.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It is useful to run it as a default editor for all files that are related to web development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HTML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CSS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PHP file (HTML with other stuff, for LIS651)‏</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Instructions on how to do that are in http://openlib .org/home/</a:t>
            </a:r>
            <a:r>
              <a:rPr lang="en-US" sz="2800" dirty="0" err="1">
                <a:solidFill>
                  <a:srgbClr val="FFFFFF"/>
                </a:solidFill>
              </a:rPr>
              <a:t>krichel</a:t>
            </a:r>
            <a:r>
              <a:rPr lang="en-US" sz="2800" dirty="0">
                <a:solidFill>
                  <a:srgbClr val="FFFFFF"/>
                </a:solidFill>
              </a:rPr>
              <a:t>/courses/lis650/doc/software.html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stuff: installing “user agents”</a:t>
            </a:r>
          </a:p>
        </p:txBody>
      </p:sp>
      <p:sp>
        <p:nvSpPr>
          <p:cNvPr id="94210" name="Text Box 2"/>
          <p:cNvSpPr txBox="1">
            <a:spLocks noChangeArrowheads="1"/>
          </p:cNvSpPr>
          <p:nvPr/>
        </p:nvSpPr>
        <p:spPr bwMode="auto">
          <a:xfrm>
            <a:off x="457200" y="1600200"/>
            <a:ext cx="8534400" cy="40370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Download and install a recent version of at least two browsers. I suggest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Mozilla Firefox from http://www.mozilla.org/products/firefox/</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Opera from http://www.opera.com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K-</a:t>
            </a:r>
            <a:r>
              <a:rPr lang="en-GB" sz="2400" dirty="0" err="1">
                <a:solidFill>
                  <a:srgbClr val="FFFFFF"/>
                </a:solidFill>
              </a:rPr>
              <a:t>meleon</a:t>
            </a:r>
            <a:r>
              <a:rPr lang="en-GB" sz="2400" dirty="0">
                <a:solidFill>
                  <a:srgbClr val="FFFFFF"/>
                </a:solidFill>
              </a:rPr>
              <a:t> from http://kmeleon.sourceforge.net/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can also get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Internet Explorer			    – Safari</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Chrome</a:t>
            </a:r>
            <a:r>
              <a:rPr lang="en-GB" sz="2400" dirty="0">
                <a:solidFill>
                  <a:srgbClr val="FFFFFF"/>
                </a:solidFill>
              </a:rPr>
              <a:t>					    – </a:t>
            </a:r>
            <a:r>
              <a:rPr lang="en-GB" sz="2400" dirty="0" err="1">
                <a:solidFill>
                  <a:srgbClr val="FFFFFF"/>
                </a:solidFill>
              </a:rPr>
              <a:t>Konqueror</a:t>
            </a:r>
            <a:endParaRPr lang="en-GB" sz="2400" dirty="0">
              <a:solidFill>
                <a:srgbClr val="FFFFFF"/>
              </a:solidFill>
            </a:endParaRPr>
          </a:p>
          <a:p>
            <a:pPr marL="328613" indent="-317500" eaLnBrk="1" hangingPunct="1">
              <a:lnSpc>
                <a:spcPct val="100000"/>
              </a:lnSpc>
              <a:spcBef>
                <a:spcPts val="6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dirty="0">
                <a:solidFill>
                  <a:srgbClr val="E3EBF1"/>
                </a:solidFill>
              </a:rPr>
              <a:t>course </a:t>
            </a:r>
            <a:r>
              <a:rPr lang="ru-RU" sz="4000" dirty="0" smtClean="0">
                <a:solidFill>
                  <a:srgbClr val="E3EBF1"/>
                </a:solidFill>
              </a:rPr>
              <a:t>history</a:t>
            </a:r>
            <a:r>
              <a:rPr lang="en-US" sz="4000" dirty="0" smtClean="0">
                <a:solidFill>
                  <a:srgbClr val="E3EBF1"/>
                </a:solidFill>
              </a:rPr>
              <a:t>, 1</a:t>
            </a:r>
            <a:endParaRPr lang="ru-RU" sz="4000" dirty="0">
              <a:solidFill>
                <a:srgbClr val="E3EBF1"/>
              </a:solidFill>
            </a:endParaRPr>
          </a:p>
        </p:txBody>
      </p:sp>
      <p:sp>
        <p:nvSpPr>
          <p:cNvPr id="10242" name="Text Box 2"/>
          <p:cNvSpPr txBox="1">
            <a:spLocks noChangeArrowheads="1"/>
          </p:cNvSpPr>
          <p:nvPr/>
        </p:nvSpPr>
        <p:spPr bwMode="auto">
          <a:xfrm>
            <a:off x="228600" y="1143000"/>
            <a:ext cx="8686800" cy="52609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Course was first run as an institute 2002-05-13 to </a:t>
            </a:r>
            <a:r>
              <a:rPr lang="en-GB" sz="2800" dirty="0" smtClean="0">
                <a:solidFill>
                  <a:srgbClr val="FFFFFF"/>
                </a:solidFill>
              </a:rPr>
              <a:t>2002-05-17 as </a:t>
            </a:r>
            <a:r>
              <a:rPr lang="en-GB" sz="2800" dirty="0">
                <a:solidFill>
                  <a:srgbClr val="FFFFFF"/>
                </a:solidFill>
              </a:rPr>
              <a:t>“</a:t>
            </a:r>
            <a:r>
              <a:rPr lang="en-GB" sz="2800" dirty="0" err="1">
                <a:solidFill>
                  <a:srgbClr val="FFFFFF"/>
                </a:solidFill>
              </a:rPr>
              <a:t>Webmastering</a:t>
            </a:r>
            <a:r>
              <a:rPr lang="en-GB" sz="2800" dirty="0">
                <a:solidFill>
                  <a:srgbClr val="FFFFFF"/>
                </a:solidFill>
              </a:rPr>
              <a:t> I: the static web 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the curriculum committee, this </a:t>
            </a:r>
            <a:r>
              <a:rPr lang="en-GB" sz="2800" dirty="0" smtClean="0">
                <a:solidFill>
                  <a:srgbClr val="FFFFFF"/>
                </a:solidFill>
              </a:rPr>
              <a:t>did </a:t>
            </a:r>
            <a:r>
              <a:rPr lang="en-GB" sz="2800" dirty="0">
                <a:solidFill>
                  <a:srgbClr val="FFFFFF"/>
                </a:solidFill>
              </a:rPr>
              <a:t>not sound academic enough.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2003 “Web Site Architecture and Design” (</a:t>
            </a:r>
            <a:r>
              <a:rPr lang="en-GB" sz="2800" dirty="0" err="1">
                <a:solidFill>
                  <a:srgbClr val="FFFFFF"/>
                </a:solidFill>
              </a:rPr>
              <a:t>WebSAD</a:t>
            </a:r>
            <a:r>
              <a:rPr lang="en-GB" sz="2800" dirty="0">
                <a:solidFill>
                  <a:srgbClr val="FFFFFF"/>
                </a:solidFill>
              </a:rPr>
              <a:t>) became the </a:t>
            </a:r>
            <a:r>
              <a:rPr lang="en-GB" sz="2800" dirty="0" smtClean="0">
                <a:solidFill>
                  <a:srgbClr val="FFFFFF"/>
                </a:solidFill>
              </a:rPr>
              <a:t>title</a:t>
            </a:r>
            <a:r>
              <a:rPr lang="en-GB" sz="2800"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2005 “Passive Web Site Architecture and Design” became the title</a:t>
            </a:r>
            <a:r>
              <a:rPr lang="en-GB" sz="28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The problem with that title is that it uses a concept invented by Thomas Krichel.</a:t>
            </a: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firefox extensions</a:t>
            </a:r>
          </a:p>
        </p:txBody>
      </p:sp>
      <p:sp>
        <p:nvSpPr>
          <p:cNvPr id="9523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firebug is a web design extension for </a:t>
            </a:r>
            <a:r>
              <a:rPr lang="en-US" sz="2800" dirty="0" err="1">
                <a:solidFill>
                  <a:srgbClr val="FFFFFF"/>
                </a:solidFill>
              </a:rPr>
              <a:t>firefox</a:t>
            </a:r>
            <a:r>
              <a:rPr lang="en-US" sz="2800" dirty="0">
                <a:solidFill>
                  <a:srgbClr val="FFFFFF"/>
                </a:solidFill>
              </a:rPr>
              <a:t>. It is particularly useful for JavaScript .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"live http headers" is a </a:t>
            </a:r>
            <a:r>
              <a:rPr lang="en-US" sz="2800" dirty="0" err="1">
                <a:solidFill>
                  <a:srgbClr val="FFFFFF"/>
                </a:solidFill>
              </a:rPr>
              <a:t>firefox</a:t>
            </a:r>
            <a:r>
              <a:rPr lang="en-US" sz="2800" dirty="0">
                <a:solidFill>
                  <a:srgbClr val="FFFFFF"/>
                </a:solidFill>
              </a:rPr>
              <a:t> extensions to see </a:t>
            </a:r>
            <a:r>
              <a:rPr lang="en-US" sz="2800" dirty="0" smtClean="0">
                <a:solidFill>
                  <a:srgbClr val="FFFFFF"/>
                </a:solidFill>
              </a:rPr>
              <a:t>the http headers that come with a </a:t>
            </a:r>
            <a:r>
              <a:rPr lang="en-US" sz="2800" smtClean="0">
                <a:solidFill>
                  <a:srgbClr val="FFFFFF"/>
                </a:solidFill>
              </a:rPr>
              <a:t>web page. </a:t>
            </a: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1 </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XML and the HTML body</a:t>
            </a:r>
          </a:p>
        </p:txBody>
      </p:sp>
      <p:sp>
        <p:nvSpPr>
          <p:cNvPr id="97282"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dirty="0" err="1" smtClean="0">
                <a:solidFill>
                  <a:srgbClr val="FFFFFF"/>
                </a:solidFill>
              </a:rPr>
              <a:t>Krichel</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today</a:t>
            </a:r>
          </a:p>
        </p:txBody>
      </p:sp>
      <p:sp>
        <p:nvSpPr>
          <p:cNvPr id="98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An introduction to XML</a:t>
            </a:r>
            <a:endParaRPr lang="en-US" sz="3200" dirty="0">
              <a:solidFill>
                <a:srgbClr val="FFFFFF"/>
              </a:solidFill>
            </a:endParaRP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t>
            </a:r>
            <a:r>
              <a:rPr lang="en-US" sz="3200" dirty="0" smtClean="0">
                <a:solidFill>
                  <a:srgbClr val="FFFFFF"/>
                </a:solidFill>
              </a:rPr>
              <a:t>ajor HTML, the body element.</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99330"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is an SGML application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Every 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Thus XML is like SGML but with many features removed.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nodes</a:t>
            </a:r>
          </a:p>
        </p:txBody>
      </p:sp>
      <p:sp>
        <p:nvSpPr>
          <p:cNvPr id="100354" name="Text Box 2"/>
          <p:cNvSpPr txBox="1">
            <a:spLocks noChangeArrowheads="1"/>
          </p:cNvSpPr>
          <p:nvPr/>
        </p:nvSpPr>
        <p:spPr bwMode="auto">
          <a:xfrm>
            <a:off x="457200" y="1600200"/>
            <a:ext cx="8229600" cy="45196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“node” is a word used to characterize everything that can be put in the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We will study the following types on nodes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character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elements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attributes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comments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DTD declarations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There are other types of nodes that we don't need to learn about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character data</a:t>
            </a:r>
          </a:p>
        </p:txBody>
      </p:sp>
      <p:sp>
        <p:nvSpPr>
          <p:cNvPr id="101378" name="Text Box 2"/>
          <p:cNvSpPr txBox="1">
            <a:spLocks noChangeArrowheads="1"/>
          </p:cNvSpPr>
          <p:nvPr/>
        </p:nvSpPr>
        <p:spPr bwMode="auto">
          <a:xfrm>
            <a:off x="457200" y="1600200"/>
            <a:ext cx="8226425" cy="29146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Character data is simply a sequence of characters.</a:t>
            </a: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t>
            </a:r>
            <a:r>
              <a:rPr lang="en-GB" sz="2400" dirty="0" err="1">
                <a:solidFill>
                  <a:srgbClr val="FFFFFF"/>
                </a:solidFill>
              </a:rPr>
              <a:t>abec</a:t>
            </a:r>
            <a:r>
              <a:rPr lang="en-GB" sz="2400" dirty="0">
                <a:solidFill>
                  <a:srgbClr val="FFFFFF"/>
                </a:solidFill>
              </a:rPr>
              <a:t>” </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“8 [[ + 2 </a:t>
            </a:r>
            <a:r>
              <a:rPr lang="en-GB" sz="2400" dirty="0" smtClean="0">
                <a:solidFill>
                  <a:srgbClr val="FFFFFF"/>
                </a:solidFill>
              </a:rPr>
              <a:t>¼”</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ja-JP" altLang="en-US" sz="2400" smtClean="0">
                <a:solidFill>
                  <a:srgbClr val="FFFFFF"/>
                </a:solidFill>
              </a:rPr>
              <a:t> </a:t>
            </a:r>
            <a:r>
              <a:rPr lang="en-US" altLang="ja-JP" sz="2400" dirty="0" smtClean="0">
                <a:solidFill>
                  <a:srgbClr val="FFFFFF"/>
                </a:solidFill>
              </a:rPr>
              <a:t>“</a:t>
            </a:r>
            <a:r>
              <a:rPr lang="ja-JP" altLang="en-US" sz="2400" smtClean="0">
                <a:solidFill>
                  <a:srgbClr val="FFFFFF"/>
                </a:solidFill>
              </a:rPr>
              <a:t>一橋大学 </a:t>
            </a:r>
            <a:r>
              <a:rPr lang="en-US" altLang="ja-JP" sz="2400" dirty="0" smtClean="0">
                <a:solidFill>
                  <a:srgbClr val="FFFFFF"/>
                </a:solidFill>
              </a:rPr>
              <a:t>“</a:t>
            </a:r>
            <a:endParaRPr lang="en-GB" sz="2400" dirty="0">
              <a:solidFill>
                <a:srgbClr val="FFFFFF"/>
              </a:solidFill>
            </a:endParaRP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the end of the lecture, we will discuss character data again.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XML elements</a:t>
            </a:r>
          </a:p>
        </p:txBody>
      </p:sp>
      <p:sp>
        <p:nvSpPr>
          <p:cNvPr id="102402" name="Text Box 2"/>
          <p:cNvSpPr txBox="1">
            <a:spLocks noChangeArrowheads="1"/>
          </p:cNvSpPr>
          <p:nvPr/>
        </p:nvSpPr>
        <p:spPr bwMode="auto">
          <a:xfrm>
            <a:off x="304800" y="1295400"/>
            <a:ext cx="8610600" cy="4394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XML is based on elements. There are several ways of writing an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 first way is write &lt;</a:t>
            </a:r>
            <a:r>
              <a:rPr lang="ru-RU" sz="2800" i="1" dirty="0">
                <a:solidFill>
                  <a:srgbClr val="FFFFFF"/>
                </a:solidFill>
              </a:rPr>
              <a:t>name</a:t>
            </a:r>
            <a:r>
              <a:rPr lang="ru-RU"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Here </a:t>
            </a:r>
            <a:r>
              <a:rPr lang="ru-RU" sz="2800" i="1" dirty="0">
                <a:solidFill>
                  <a:srgbClr val="FFFFFF"/>
                </a:solidFill>
              </a:rPr>
              <a:t>name</a:t>
            </a:r>
            <a:r>
              <a:rPr lang="ru-RU" sz="2800" dirty="0">
                <a:solidFill>
                  <a:srgbClr val="FFFFFF"/>
                </a:solidFill>
              </a:rPr>
              <a:t> is the name of the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Such an element is called an empty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Example</a:t>
            </a:r>
            <a:r>
              <a:rPr lang="ru-RU" sz="2800" dirty="0" smtClean="0">
                <a:solidFill>
                  <a:srgbClr val="FFFFFF"/>
                </a:solidFill>
              </a:rPr>
              <a:t>:</a:t>
            </a:r>
            <a:r>
              <a:rPr lang="en-US" sz="2800" dirty="0" smtClean="0">
                <a:solidFill>
                  <a:srgbClr val="FFFFFF"/>
                </a:solidFill>
              </a:rPr>
              <a:t> </a:t>
            </a:r>
            <a:r>
              <a:rPr lang="ru-RU" sz="2400" dirty="0" smtClean="0">
                <a:solidFill>
                  <a:srgbClr val="FFFFFF"/>
                </a:solidFill>
              </a:rPr>
              <a:t>&lt;</a:t>
            </a:r>
            <a:r>
              <a:rPr lang="ru-RU" sz="2400" dirty="0">
                <a:solidFill>
                  <a:srgbClr val="FFFFFF"/>
                </a:solidFill>
              </a:rPr>
              <a:t>bang/&gt;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This is an empty element, the name of which is  “bang”.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non-empty elements</a:t>
            </a:r>
          </a:p>
        </p:txBody>
      </p:sp>
      <p:sp>
        <p:nvSpPr>
          <p:cNvPr id="103426" name="Text Box 2"/>
          <p:cNvSpPr txBox="1">
            <a:spLocks noChangeArrowheads="1"/>
          </p:cNvSpPr>
          <p:nvPr/>
        </p:nvSpPr>
        <p:spPr bwMode="auto">
          <a:xfrm>
            <a:off x="457200" y="1295400"/>
            <a:ext cx="8229600" cy="50530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If </a:t>
            </a:r>
            <a:r>
              <a:rPr lang="en-GB" sz="2800" i="1">
                <a:solidFill>
                  <a:srgbClr val="FFFFFF"/>
                </a:solidFill>
              </a:rPr>
              <a:t>name</a:t>
            </a:r>
            <a:r>
              <a:rPr lang="en-GB" sz="2800">
                <a:solidFill>
                  <a:srgbClr val="FFFFFF"/>
                </a:solidFill>
              </a:rPr>
              <a:t> is the name of the element, you can give an element contents </a:t>
            </a:r>
            <a:r>
              <a:rPr lang="en-GB" sz="2800" i="1">
                <a:solidFill>
                  <a:srgbClr val="FFFFFF"/>
                </a:solidFill>
              </a:rPr>
              <a:t>contents </a:t>
            </a:r>
            <a:r>
              <a:rPr lang="en-GB" sz="2800">
                <a:solidFill>
                  <a:srgbClr val="FFFFFF"/>
                </a:solidFill>
              </a:rPr>
              <a:t>by writing &lt;</a:t>
            </a:r>
            <a:r>
              <a:rPr lang="en-GB" sz="2800" i="1">
                <a:solidFill>
                  <a:srgbClr val="FFFFFF"/>
                </a:solidFill>
              </a:rPr>
              <a:t>name&gt;contents&lt;</a:t>
            </a:r>
            <a:r>
              <a:rPr lang="en-GB" sz="2800">
                <a:solidFill>
                  <a:srgbClr val="FFFFFF"/>
                </a:solidFill>
              </a:rPr>
              <a:t>/</a:t>
            </a:r>
            <a:r>
              <a:rPr lang="en-GB" sz="2800" i="1">
                <a:solidFill>
                  <a:srgbClr val="FFFFFF"/>
                </a:solidFill>
              </a:rPr>
              <a:t>name&gt;.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i="1">
                <a:solidFill>
                  <a:srgbClr val="FFFFFF"/>
                </a:solidFill>
              </a:rPr>
              <a:t>contents </a:t>
            </a:r>
            <a:r>
              <a:rPr lang="en-GB" sz="2800">
                <a:solidFill>
                  <a:srgbClr val="FFFFFF"/>
                </a:solidFill>
              </a:rPr>
              <a:t>is often simple character data</a:t>
            </a:r>
            <a:r>
              <a:rPr lang="en-GB" sz="2800" i="1">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a:t>
            </a:r>
            <a:r>
              <a:rPr lang="en-GB" sz="2800" i="1">
                <a:solidFill>
                  <a:srgbClr val="FFFFFF"/>
                </a:solidFill>
              </a:rPr>
              <a:t> &lt;name&gt; </a:t>
            </a:r>
            <a:r>
              <a:rPr lang="en-GB" sz="2800">
                <a:solidFill>
                  <a:srgbClr val="FFFFFF"/>
                </a:solidFill>
              </a:rPr>
              <a:t>is called a start tag</a:t>
            </a:r>
            <a:r>
              <a:rPr lang="en-GB" sz="2800" i="1">
                <a:solidFill>
                  <a:srgbClr val="FFFFFF"/>
                </a:solidFill>
              </a:rPr>
              <a:t>. &lt;</a:t>
            </a:r>
            <a:r>
              <a:rPr lang="en-GB" sz="2800">
                <a:solidFill>
                  <a:srgbClr val="FFFFFF"/>
                </a:solidFill>
              </a:rPr>
              <a:t>/</a:t>
            </a:r>
            <a:r>
              <a:rPr lang="en-GB" sz="2800" i="1">
                <a:solidFill>
                  <a:srgbClr val="FFFFFF"/>
                </a:solidFill>
              </a:rPr>
              <a:t>name&gt; </a:t>
            </a:r>
            <a:r>
              <a:rPr lang="en-GB" sz="2800">
                <a:solidFill>
                  <a:srgbClr val="FFFFFF"/>
                </a:solidFill>
              </a:rPr>
              <a:t>is called the end tag. Both tags surround the contents of the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Remember the previous slide? Then note that</a:t>
            </a:r>
            <a:r>
              <a:rPr lang="en-GB" sz="2800" i="1">
                <a:solidFill>
                  <a:srgbClr val="FFFFFF"/>
                </a:solidFill>
              </a:rPr>
              <a:t> &lt;name</a:t>
            </a:r>
            <a:r>
              <a:rPr lang="en-GB" sz="2800">
                <a:solidFill>
                  <a:srgbClr val="FFFFFF"/>
                </a:solidFill>
              </a:rPr>
              <a:t>/&gt;</a:t>
            </a:r>
            <a:r>
              <a:rPr lang="en-GB" sz="2800" i="1">
                <a:solidFill>
                  <a:srgbClr val="FFFFFF"/>
                </a:solidFill>
              </a:rPr>
              <a:t> </a:t>
            </a:r>
            <a:r>
              <a:rPr lang="en-GB" sz="2800">
                <a:solidFill>
                  <a:srgbClr val="FFFFFF"/>
                </a:solidFill>
              </a:rPr>
              <a:t>is just a shortcut for</a:t>
            </a:r>
            <a:r>
              <a:rPr lang="en-GB" sz="2800" i="1">
                <a:solidFill>
                  <a:srgbClr val="FFFFFF"/>
                </a:solidFill>
              </a:rPr>
              <a:t> &lt;name&gt;&lt;/name&gt;.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within other elements are called child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spot the difference</a:t>
            </a:r>
          </a:p>
        </p:txBody>
      </p:sp>
      <p:sp>
        <p:nvSpPr>
          <p:cNvPr id="10445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an empty element with the name “foo”.</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the closing tag of a non-empty element with the name “foo”. It can only appear in the document if there is an opening tag &lt;foo&gt; somewhere ahead of it.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 know this notation is somewhat tricky. I can’t do anything about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 names</a:t>
            </a:r>
          </a:p>
        </p:txBody>
      </p:sp>
      <p:sp>
        <p:nvSpPr>
          <p:cNvPr id="1054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name of a element can start with any letter or with the underscore. After the starting character, the name may contain letters, numbers and underscores.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colon may also appear in an element name, but it has special significance.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Element </a:t>
            </a:r>
            <a:r>
              <a:rPr lang="en-US" sz="2800" dirty="0">
                <a:solidFill>
                  <a:srgbClr val="FFFFFF"/>
                </a:solidFill>
              </a:rPr>
              <a:t>names </a:t>
            </a:r>
            <a:r>
              <a:rPr lang="en-US" sz="2800" dirty="0" smtClean="0">
                <a:solidFill>
                  <a:srgbClr val="FFFFFF"/>
                </a:solidFill>
              </a:rPr>
              <a:t>start </a:t>
            </a:r>
            <a:r>
              <a:rPr lang="en-US" sz="2800" dirty="0">
                <a:solidFill>
                  <a:srgbClr val="FFFFFF"/>
                </a:solidFill>
              </a:rPr>
              <a:t>with "xml" are reserved for special </a:t>
            </a:r>
            <a:r>
              <a:rPr lang="en-US" sz="2800" dirty="0" smtClean="0">
                <a:solidFill>
                  <a:srgbClr val="FFFFFF"/>
                </a:solidFill>
              </a:rPr>
              <a:t>purposes. You can not use them for your own purposes. </a:t>
            </a: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history, slide 2</a:t>
            </a:r>
            <a:endParaRPr lang="en-US" dirty="0"/>
          </a:p>
        </p:txBody>
      </p:sp>
      <p:sp>
        <p:nvSpPr>
          <p:cNvPr id="3" name="Content Placeholder 2"/>
          <p:cNvSpPr>
            <a:spLocks noGrp="1"/>
          </p:cNvSpPr>
          <p:nvPr>
            <p:ph idx="1"/>
          </p:nvPr>
        </p:nvSpPr>
        <p:spPr/>
        <p:txBody>
          <a:bodyPr/>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In 2009 the </a:t>
            </a:r>
            <a:r>
              <a:rPr lang="en-US" dirty="0" smtClean="0">
                <a:solidFill>
                  <a:srgbClr val="FFFFFF"/>
                </a:solidFill>
              </a:rPr>
              <a:t>Palmer S</a:t>
            </a:r>
            <a:r>
              <a:rPr lang="en-GB" dirty="0" err="1" smtClean="0">
                <a:solidFill>
                  <a:srgbClr val="FFFFFF"/>
                </a:solidFill>
              </a:rPr>
              <a:t>chool</a:t>
            </a:r>
            <a:r>
              <a:rPr lang="en-GB" dirty="0" smtClean="0">
                <a:solidFill>
                  <a:srgbClr val="FFFFFF"/>
                </a:solidFill>
              </a:rPr>
              <a:t> management  changed the title to “basic web site design”.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In 2011, the school management requested the course contents to be cut.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This version of the course contains those cuts.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They are dramatic in number, but they don’t concern material that is often used. </a:t>
            </a:r>
          </a:p>
          <a:p>
            <a:endParaRPr lang="en-US" dirty="0"/>
          </a:p>
        </p:txBody>
      </p:sp>
    </p:spTree>
    <p:extLst>
      <p:ext uri="{BB962C8B-B14F-4D97-AF65-F5344CB8AC3E}">
        <p14:creationId xmlns:p14="http://schemas.microsoft.com/office/powerpoint/2010/main" xmlns="" val="2549944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381000" y="228600"/>
            <a:ext cx="8229600" cy="80962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element &amp; character data examples </a:t>
            </a:r>
          </a:p>
        </p:txBody>
      </p:sp>
      <p:sp>
        <p:nvSpPr>
          <p:cNvPr id="106498" name="Text Box 2"/>
          <p:cNvSpPr txBox="1">
            <a:spLocks noChangeArrowheads="1"/>
          </p:cNvSpPr>
          <p:nvPr/>
        </p:nvSpPr>
        <p:spPr bwMode="auto">
          <a:xfrm>
            <a:off x="457200" y="990600"/>
            <a:ext cx="8229600" cy="55086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&lt;greeting&gt;bonjour&lt;/greeting&gt;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&lt;greeting&gt;здравствуйте&lt;/greeting&gt;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&lt;sentence&gt;She says &lt;greeting&gt;hello&lt;/greeting&gt; to you.&lt;/sentence&gt;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&lt;menu&gt;&lt;choice&gt;Bibbelsches Bohnesupp mit Quetschekuche&lt;/choice&gt; or  &lt;choice&gt; Dibbellabbes mit Abbeltratsch&lt;/choice&gt;&lt;/menu&gt;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&lt;examples&gt; &lt;example&gt;I koh Glos essa, und es duard ma ned wei.&lt;/example&gt;&lt;example&gt;Ja mogu esti staklo, i ne boli me. &lt;/example&gt; &lt;example&gt;Kristala jan dezaket, ez det minik ematen.&lt;/example&gt;&lt;/examples&gt;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a:t>
            </a:r>
          </a:p>
        </p:txBody>
      </p:sp>
      <p:sp>
        <p:nvSpPr>
          <p:cNvPr id="107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blank, the carriage return, the newline character and the tab character form a group of characters called the whitespace characters.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Whitespace is one or more whitespace characters appearing next to each.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A character node that only contains whitespace is a whitespace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The </a:t>
            </a:r>
            <a:r>
              <a:rPr lang="en-US" sz="2800" dirty="0">
                <a:solidFill>
                  <a:srgbClr val="FFFFFF"/>
                </a:solidFill>
              </a:rPr>
              <a:t>treatment of whitespace </a:t>
            </a:r>
            <a:r>
              <a:rPr lang="en-US" sz="2800" dirty="0" smtClean="0">
                <a:solidFill>
                  <a:srgbClr val="FFFFFF"/>
                </a:solidFill>
              </a:rPr>
              <a:t>nodes in </a:t>
            </a:r>
            <a:r>
              <a:rPr lang="en-US" sz="2800" dirty="0">
                <a:solidFill>
                  <a:srgbClr val="FFFFFF"/>
                </a:solidFill>
              </a:rPr>
              <a:t>XML documents can create some confusion. </a:t>
            </a:r>
          </a:p>
          <a:p>
            <a:pPr marL="328613" indent="-317500">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t>
            </a:r>
          </a:p>
        </p:txBody>
      </p:sp>
      <p:sp>
        <p:nvSpPr>
          <p:cNvPr id="1085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note&gt;&lt;/note&gt;</a:t>
            </a:r>
          </a:p>
          <a:p>
            <a:pPr marL="525463" indent="-514350">
              <a:lnSpc>
                <a:spcPts val="2825"/>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contains </a:t>
            </a:r>
            <a:r>
              <a:rPr lang="en-US" sz="2800" dirty="0">
                <a:solidFill>
                  <a:srgbClr val="FFFFFF"/>
                </a:solidFill>
              </a:rPr>
              <a:t>one node.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examples</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 &lt;/note&gt;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and </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contain two nodes each. But the character node has whitespace only.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attributes</a:t>
            </a:r>
          </a:p>
        </p:txBody>
      </p:sp>
      <p:sp>
        <p:nvSpPr>
          <p:cNvPr id="109570" name="Text Box 2"/>
          <p:cNvSpPr txBox="1">
            <a:spLocks noChangeArrowheads="1"/>
          </p:cNvSpPr>
          <p:nvPr/>
        </p:nvSpPr>
        <p:spPr bwMode="auto">
          <a:xfrm>
            <a:off x="457200" y="1524000"/>
            <a:ext cx="8458200" cy="394176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Elements can have attributes. Here is an empty element with a</a:t>
            </a:r>
            <a:r>
              <a:rPr lang="en-US" sz="2800" dirty="0">
                <a:solidFill>
                  <a:srgbClr val="FFFFFF"/>
                </a:solidFill>
              </a:rPr>
              <a:t>n</a:t>
            </a:r>
            <a:r>
              <a:rPr lang="en-GB" sz="2800" dirty="0">
                <a:solidFill>
                  <a:srgbClr val="FFFFFF"/>
                </a:solidFill>
              </a:rPr>
              <a:t> attribute </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a:t>
            </a:r>
            <a:r>
              <a:rPr lang="en-GB" sz="2800" i="1" dirty="0">
                <a:solidFill>
                  <a:srgbClr val="FFFFFF"/>
                </a:solidFill>
              </a:rPr>
              <a:t>name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is an attribute name and</a:t>
            </a:r>
            <a:r>
              <a:rPr lang="en-GB" sz="2800" i="1" dirty="0">
                <a:solidFill>
                  <a:srgbClr val="FFFFFF"/>
                </a:solidFill>
              </a:rPr>
              <a:t> a</a:t>
            </a:r>
            <a:r>
              <a:rPr lang="en-US" sz="2800" i="1" dirty="0" err="1">
                <a:solidFill>
                  <a:srgbClr val="FFFFFF"/>
                </a:solidFill>
              </a:rPr>
              <a:t>ttribute</a:t>
            </a:r>
            <a:r>
              <a:rPr lang="en-US" sz="2800" i="1" dirty="0">
                <a:solidFill>
                  <a:srgbClr val="FFFFFF"/>
                </a:solidFill>
              </a:rPr>
              <a:t>_</a:t>
            </a:r>
            <a:r>
              <a:rPr lang="en-GB" sz="2800" i="1" dirty="0">
                <a:solidFill>
                  <a:srgbClr val="FFFFFF"/>
                </a:solidFill>
              </a:rPr>
              <a:t>value </a:t>
            </a:r>
            <a:r>
              <a:rPr lang="en-GB" sz="2800" dirty="0">
                <a:solidFill>
                  <a:srgbClr val="FFFFFF"/>
                </a:solidFill>
              </a:rPr>
              <a:t>is an attribute value. </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element could have contents. Then it is written as &lt;</a:t>
            </a:r>
            <a:r>
              <a:rPr lang="en-GB" sz="2800" i="1" dirty="0">
                <a:solidFill>
                  <a:srgbClr val="FFFFFF"/>
                </a:solidFill>
              </a:rPr>
              <a:t>name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"&gt; </a:t>
            </a:r>
            <a:r>
              <a:rPr lang="en-GB" sz="2800" i="1" dirty="0">
                <a:solidFill>
                  <a:srgbClr val="FFFFFF"/>
                </a:solidFill>
              </a:rPr>
              <a:t>contents</a:t>
            </a:r>
            <a:r>
              <a:rPr lang="en-GB" sz="2800" dirty="0">
                <a:solidFill>
                  <a:srgbClr val="FFFFFF"/>
                </a:solidFill>
              </a:rPr>
              <a:t>&lt;/</a:t>
            </a:r>
            <a:r>
              <a:rPr lang="en-GB" sz="2800" i="1" dirty="0">
                <a:solidFill>
                  <a:srgbClr val="FFFFFF"/>
                </a:solidFill>
              </a:rPr>
              <a:t>name</a:t>
            </a:r>
            <a:r>
              <a:rPr lang="en-GB" sz="2800" dirty="0">
                <a:solidFill>
                  <a:srgbClr val="FFFFFF"/>
                </a:solidFill>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examples</a:t>
            </a:r>
          </a:p>
        </p:txBody>
      </p:sp>
      <p:sp>
        <p:nvSpPr>
          <p:cNvPr id="110594" name="Text Box 2"/>
          <p:cNvSpPr txBox="1">
            <a:spLocks noChangeArrowheads="1"/>
          </p:cNvSpPr>
          <p:nvPr/>
        </p:nvSpPr>
        <p:spPr bwMode="auto">
          <a:xfrm>
            <a:off x="228600" y="1600200"/>
            <a:ext cx="8610600" cy="45720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&lt;subject scheme="JEL"&gt;A4&lt;/subject&gt;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style="US ZIP"&gt;11372-2572&lt;/postcode&gt;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style="GB"&gt;GU1 4LF&lt;/postcode&gt;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code="634.9755"&gt;Cypresses&lt;/</a:t>
            </a:r>
            <a:r>
              <a:rPr lang="en-US" sz="2800" dirty="0" err="1">
                <a:solidFill>
                  <a:srgbClr val="FFFFFF"/>
                </a:solidFill>
              </a:rPr>
              <a:t>ddc</a:t>
            </a:r>
            <a:r>
              <a:rPr lang="en-US" sz="2800" dirty="0">
                <a:solidFill>
                  <a:srgbClr val="FFFFFF"/>
                </a:solidFill>
              </a:rPr>
              <a:t>&gt;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a:t>
            </a:r>
            <a:r>
              <a:rPr lang="en-US" sz="2800" dirty="0" smtClean="0">
                <a:solidFill>
                  <a:srgbClr val="FFFFFF"/>
                </a:solidFill>
              </a:rPr>
              <a:t>code="634.9756</a:t>
            </a:r>
            <a:r>
              <a:rPr lang="en-US" sz="2800" dirty="0">
                <a:solidFill>
                  <a:srgbClr val="FFFFFF"/>
                </a:solidFill>
              </a:rPr>
              <a:t>" explanation="Cedars"/&gt;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several attributes</a:t>
            </a:r>
          </a:p>
        </p:txBody>
      </p:sp>
      <p:sp>
        <p:nvSpPr>
          <p:cNvPr id="111618" name="Text Box 2"/>
          <p:cNvSpPr txBox="1">
            <a:spLocks noChangeArrowheads="1"/>
          </p:cNvSpPr>
          <p:nvPr/>
        </p:nvSpPr>
        <p:spPr bwMode="auto">
          <a:xfrm>
            <a:off x="457200" y="1295400"/>
            <a:ext cx="8229600" cy="5373688"/>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can have several attributes. Here is an element with two attributes</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&lt;</a:t>
            </a:r>
            <a:r>
              <a:rPr lang="en-GB" sz="2800" i="1">
                <a:solidFill>
                  <a:srgbClr val="FFFFFF"/>
                </a:solidFill>
              </a:rPr>
              <a:t>name attribute_name_one</a:t>
            </a:r>
            <a:r>
              <a:rPr lang="en-GB" sz="2800">
                <a:solidFill>
                  <a:srgbClr val="FFFFFF"/>
                </a:solidFill>
              </a:rPr>
              <a:t>="</a:t>
            </a:r>
            <a:r>
              <a:rPr lang="en-GB" sz="2800" i="1">
                <a:solidFill>
                  <a:srgbClr val="FFFFFF"/>
                </a:solidFill>
              </a:rPr>
              <a:t>value_one</a:t>
            </a:r>
            <a:r>
              <a:rPr lang="en-GB" sz="2800">
                <a:solidFill>
                  <a:srgbClr val="FFFFFF"/>
                </a:solidFill>
              </a:rPr>
              <a:t>"</a:t>
            </a:r>
            <a:r>
              <a:rPr lang="en-GB" sz="2800" i="1">
                <a:solidFill>
                  <a:srgbClr val="FFFFFF"/>
                </a:solidFill>
              </a:rPr>
              <a:t> attribute_name_two=</a:t>
            </a:r>
            <a:r>
              <a:rPr lang="en-GB" sz="2800">
                <a:solidFill>
                  <a:srgbClr val="FFFFFF"/>
                </a:solidFill>
              </a:rPr>
              <a:t>"</a:t>
            </a:r>
            <a:r>
              <a:rPr lang="en-GB" sz="2800" i="1">
                <a:solidFill>
                  <a:srgbClr val="FFFFFF"/>
                </a:solidFill>
              </a:rPr>
              <a:t>value_two</a:t>
            </a:r>
            <a:r>
              <a:rPr lang="en-GB" sz="280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 </a:t>
            </a:r>
            <a:r>
              <a:rPr lang="en-GB" sz="2800" i="1">
                <a:solidFill>
                  <a:srgbClr val="FFFFFF"/>
                </a:solidFill>
              </a:rPr>
              <a:t>attribute_name_one </a:t>
            </a:r>
            <a:r>
              <a:rPr lang="en-GB" sz="2800">
                <a:solidFill>
                  <a:srgbClr val="FFFFFF"/>
                </a:solidFill>
              </a:rPr>
              <a:t>and </a:t>
            </a:r>
            <a:r>
              <a:rPr lang="en-GB" sz="2800" i="1">
                <a:solidFill>
                  <a:srgbClr val="FFFFFF"/>
                </a:solidFill>
              </a:rPr>
              <a:t>attribute_name_two </a:t>
            </a:r>
            <a:r>
              <a:rPr lang="en-GB" sz="2800">
                <a:solidFill>
                  <a:srgbClr val="FFFFFF"/>
                </a:solidFill>
              </a:rPr>
              <a:t>are attribute names and</a:t>
            </a:r>
            <a:r>
              <a:rPr lang="en-GB" sz="2800" i="1">
                <a:solidFill>
                  <a:srgbClr val="FFFFFF"/>
                </a:solidFill>
              </a:rPr>
              <a:t> value_one </a:t>
            </a:r>
            <a:r>
              <a:rPr lang="en-GB" sz="2800">
                <a:solidFill>
                  <a:srgbClr val="FFFFFF"/>
                </a:solidFill>
              </a:rPr>
              <a:t>and </a:t>
            </a:r>
            <a:r>
              <a:rPr lang="en-GB" sz="2800" i="1">
                <a:solidFill>
                  <a:srgbClr val="FFFFFF"/>
                </a:solidFill>
              </a:rPr>
              <a:t>value_two </a:t>
            </a:r>
            <a:r>
              <a:rPr lang="en-GB" sz="2800">
                <a:solidFill>
                  <a:srgbClr val="FFFFFF"/>
                </a:solidFill>
              </a:rPr>
              <a:t>are attribute values. The element itself is empty.</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Example: &lt;greeting language="fr" formal="no"&gt;bonjour&lt;/greeting&gt;</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around =</a:t>
            </a:r>
          </a:p>
        </p:txBody>
      </p:sp>
      <p:sp>
        <p:nvSpPr>
          <p:cNvPr id="112642" name="Text Box 2"/>
          <p:cNvSpPr txBox="1">
            <a:spLocks noChangeArrowheads="1"/>
          </p:cNvSpPr>
          <p:nvPr/>
        </p:nvSpPr>
        <p:spPr bwMode="auto">
          <a:xfrm>
            <a:off x="533400" y="1371600"/>
            <a:ext cx="8305800" cy="44481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Attribute names are separated from their values by the = sign. The equal sign can be surrounded by whitespace. Thus</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are all equivalent.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must have whitespace around consecutive </a:t>
            </a:r>
            <a:r>
              <a:rPr lang="en-GB" sz="2800" dirty="0" smtClean="0">
                <a:solidFill>
                  <a:srgbClr val="FFFFFF"/>
                </a:solidFill>
              </a:rPr>
              <a:t>attributes.</a:t>
            </a: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attributes</a:t>
            </a:r>
          </a:p>
        </p:txBody>
      </p:sp>
      <p:sp>
        <p:nvSpPr>
          <p:cNvPr id="11366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Attribute values can be enclosed in single or double quotes. It does not matter. Double quotes are more common, so I suggest you use those.</a:t>
            </a:r>
          </a:p>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There can be no two attributes to the same element with the same names. So you can not have something like &lt;trafficlight color="red" color="green"/&gt;.</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on attributes</a:t>
            </a:r>
          </a:p>
        </p:txBody>
      </p:sp>
      <p:sp>
        <p:nvSpPr>
          <p:cNvPr id="114690" name="Text Box 2"/>
          <p:cNvSpPr txBox="1">
            <a:spLocks noChangeArrowheads="1"/>
          </p:cNvSpPr>
          <p:nvPr/>
        </p:nvSpPr>
        <p:spPr bwMode="auto">
          <a:xfrm>
            <a:off x="457200" y="1219200"/>
            <a:ext cx="8226425" cy="53911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Attribute values are simple strings. You can not have an element inside an attribute value. Thus you can not write, for example &lt;meal type="&lt;cookie/&gt;"&gt;chocolate&lt;/meal&gt;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An attribute must have a value, e.g. you can not write &lt;result abstract&gt;... &lt;/result&gt;.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The value may be empty like in &lt;result abstract=''&gt;...&lt;/result&gt; or &lt;result abstract=""&gt;... &lt;/result&gt;.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another</a:t>
            </a:r>
            <a:r>
              <a:rPr lang="ru-RU" sz="4000" dirty="0" smtClean="0">
                <a:solidFill>
                  <a:srgbClr val="E3EBF1"/>
                </a:solidFill>
              </a:rPr>
              <a:t> example</a:t>
            </a:r>
            <a:endParaRPr lang="ru-RU" sz="4000" dirty="0">
              <a:solidFill>
                <a:srgbClr val="E3EBF1"/>
              </a:solidFill>
            </a:endParaRPr>
          </a:p>
        </p:txBody>
      </p:sp>
      <p:sp>
        <p:nvSpPr>
          <p:cNvPr id="115714" name="Text Box 2"/>
          <p:cNvSpPr txBox="1">
            <a:spLocks noChangeArrowheads="1"/>
          </p:cNvSpPr>
          <p:nvPr/>
        </p:nvSpPr>
        <p:spPr bwMode="auto">
          <a:xfrm>
            <a:off x="457200" y="1600200"/>
            <a:ext cx="8229600" cy="4298950"/>
          </a:xfrm>
          <a:prstGeom prst="rect">
            <a:avLst/>
          </a:prstGeom>
          <a:noFill/>
          <a:ln w="9525">
            <a:noFill/>
            <a:round/>
            <a:headEnd/>
            <a:tailEnd/>
          </a:ln>
          <a:effectLst/>
        </p:spPr>
        <p:txBody>
          <a:bodyPr lIns="0" tIns="0" rIns="0" bIns="0"/>
          <a:lstStyle/>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 born="1799" died="1837"&gt;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ru</a:t>
            </a:r>
            <a:r>
              <a:rPr lang="en-GB" sz="3200" dirty="0">
                <a:solidFill>
                  <a:srgbClr val="FFFFFF"/>
                </a:solidFill>
              </a:rPr>
              <a:t>"&gt;</a:t>
            </a:r>
            <a:r>
              <a:rPr lang="en-GB" sz="3200" dirty="0" err="1">
                <a:solidFill>
                  <a:srgbClr val="FFFFFF"/>
                </a:solidFill>
              </a:rPr>
              <a:t>Александр</a:t>
            </a:r>
            <a:r>
              <a:rPr lang="en-GB" sz="3200" dirty="0">
                <a:solidFill>
                  <a:srgbClr val="FFFFFF"/>
                </a:solidFill>
              </a:rPr>
              <a:t> </a:t>
            </a:r>
            <a:r>
              <a:rPr lang="en-GB" sz="3200" dirty="0" err="1">
                <a:solidFill>
                  <a:srgbClr val="FFFFFF"/>
                </a:solidFill>
              </a:rPr>
              <a:t>Сергеевич</a:t>
            </a:r>
            <a:r>
              <a:rPr lang="en-GB" sz="3200" dirty="0">
                <a:solidFill>
                  <a:srgbClr val="FFFFFF"/>
                </a:solidFill>
              </a:rPr>
              <a:t> </a:t>
            </a:r>
            <a:r>
              <a:rPr lang="en-GB" sz="3200" dirty="0" err="1">
                <a:solidFill>
                  <a:srgbClr val="FFFFFF"/>
                </a:solidFill>
              </a:rPr>
              <a:t>Пушкин</a:t>
            </a:r>
            <a:r>
              <a:rPr lang="en-GB" sz="3200" dirty="0">
                <a:solidFill>
                  <a:srgbClr val="FFFFFF"/>
                </a:solidFill>
              </a:rPr>
              <a:t>&lt;/name&gt; </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="en"&gt;Alexander S. Pushkin&lt;/name&gt;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fr</a:t>
            </a:r>
            <a:r>
              <a:rPr lang="en-GB" sz="3200" dirty="0">
                <a:solidFill>
                  <a:srgbClr val="FFFFFF"/>
                </a:solidFill>
              </a:rPr>
              <a:t>"&gt;</a:t>
            </a:r>
            <a:r>
              <a:rPr lang="en-GB" sz="3200" dirty="0" err="1">
                <a:solidFill>
                  <a:srgbClr val="FFFFFF"/>
                </a:solidFill>
              </a:rPr>
              <a:t>Alexandre</a:t>
            </a:r>
            <a:r>
              <a:rPr lang="en-GB" sz="3200" dirty="0">
                <a:solidFill>
                  <a:srgbClr val="FFFFFF"/>
                </a:solidFill>
              </a:rPr>
              <a:t> </a:t>
            </a:r>
            <a:r>
              <a:rPr lang="en-GB" sz="3200" dirty="0" err="1">
                <a:solidFill>
                  <a:srgbClr val="FFFFFF"/>
                </a:solidFill>
              </a:rPr>
              <a:t>Pouchkine</a:t>
            </a:r>
            <a:r>
              <a:rPr lang="en-GB" sz="3200" dirty="0">
                <a:solidFill>
                  <a:srgbClr val="FFFFFF"/>
                </a:solidFill>
              </a:rPr>
              <a:t>&lt;/name&gt;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22132</Words>
  <Application>Microsoft Office PowerPoint</Application>
  <PresentationFormat>On-screen Show (4:3)</PresentationFormat>
  <Paragraphs>2235</Paragraphs>
  <Slides>391</Slides>
  <Notes>378</Notes>
  <HiddenSlides>0</HiddenSlides>
  <MMClips>0</MMClips>
  <ScaleCrop>false</ScaleCrop>
  <HeadingPairs>
    <vt:vector size="4" baseType="variant">
      <vt:variant>
        <vt:lpstr>Theme</vt:lpstr>
      </vt:variant>
      <vt:variant>
        <vt:i4>1</vt:i4>
      </vt:variant>
      <vt:variant>
        <vt:lpstr>Slide Titles</vt:lpstr>
      </vt:variant>
      <vt:variant>
        <vt:i4>391</vt:i4>
      </vt:variant>
    </vt:vector>
  </HeadingPairs>
  <TitlesOfParts>
    <vt:vector size="392" baseType="lpstr">
      <vt:lpstr>Office Theme</vt:lpstr>
      <vt:lpstr>Slide 1</vt:lpstr>
      <vt:lpstr>Slide 2</vt:lpstr>
      <vt:lpstr>Slide 3</vt:lpstr>
      <vt:lpstr>Slide 4</vt:lpstr>
      <vt:lpstr>Slide 5</vt:lpstr>
      <vt:lpstr>Slide 6</vt:lpstr>
      <vt:lpstr>Slide 7</vt:lpstr>
      <vt:lpstr>Slide 8</vt:lpstr>
      <vt:lpstr>course history, slide 2</vt:lpstr>
      <vt:lpstr>Slide 10</vt:lpstr>
      <vt:lpstr>Slide 11</vt:lpstr>
      <vt:lpstr>Slide 12</vt:lpstr>
      <vt:lpstr>Slide 13</vt:lpstr>
      <vt:lpstr>Slide 14</vt:lpstr>
      <vt:lpstr>list of some cuts from longer version</vt:lpstr>
      <vt:lpstr>lists of some cuts from longer version</vt:lpstr>
      <vt:lpstr>Slide 17</vt:lpstr>
      <vt:lpstr>Slide 18</vt:lpstr>
      <vt:lpstr>Slide 19</vt:lpstr>
      <vt:lpstr>Slide 20</vt:lpstr>
      <vt:lpstr>Slide 21</vt:lpstr>
      <vt:lpstr>Slide 22</vt:lpstr>
      <vt:lpstr>Slide 23</vt:lpstr>
      <vt:lpstr>why bother?</vt:lpstr>
      <vt:lpstr>Slide 25</vt:lpstr>
      <vt:lpstr>Slide 26</vt:lpstr>
      <vt:lpstr>Slide 27</vt:lpstr>
      <vt:lpstr>what type of information in a DTD?</vt:lpstr>
      <vt:lpstr>Slide 29</vt:lpstr>
      <vt:lpstr>Slide 30</vt:lpstr>
      <vt:lpstr>Slide 31</vt:lpstr>
      <vt:lpstr>Slide 32</vt:lpstr>
      <vt:lpstr>Internet application protocols</vt:lpstr>
      <vt:lpstr>Slide 34</vt:lpstr>
      <vt:lpstr>protocols to communicate with hosts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the table cell &lt;td&gt;</vt:lpstr>
      <vt:lpstr>the headers= attribute of &lt;td&gt;</vt:lpstr>
      <vt:lpstr>Slide 212</vt:lpstr>
      <vt:lpstr>values of scope= in &lt;th&gt; </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reducing navigational clutter</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vector>
  </TitlesOfParts>
  <Company>LIU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palmer</cp:lastModifiedBy>
  <cp:revision>34</cp:revision>
  <dcterms:created xsi:type="dcterms:W3CDTF">2011-03-03T20:54:23Z</dcterms:created>
  <dcterms:modified xsi:type="dcterms:W3CDTF">2011-09-08T00:41:20Z</dcterms:modified>
</cp:coreProperties>
</file>