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336" r:id="rId2"/>
    <p:sldId id="367" r:id="rId3"/>
    <p:sldId id="339" r:id="rId4"/>
    <p:sldId id="354" r:id="rId5"/>
    <p:sldId id="366" r:id="rId6"/>
    <p:sldId id="349" r:id="rId7"/>
    <p:sldId id="361" r:id="rId8"/>
    <p:sldId id="353" r:id="rId9"/>
    <p:sldId id="350" r:id="rId10"/>
    <p:sldId id="340" r:id="rId11"/>
    <p:sldId id="337" r:id="rId12"/>
    <p:sldId id="365" r:id="rId13"/>
    <p:sldId id="360" r:id="rId14"/>
    <p:sldId id="364" r:id="rId15"/>
    <p:sldId id="341" r:id="rId16"/>
    <p:sldId id="356" r:id="rId17"/>
    <p:sldId id="358" r:id="rId18"/>
    <p:sldId id="355" r:id="rId19"/>
    <p:sldId id="359" r:id="rId20"/>
    <p:sldId id="363" r:id="rId21"/>
    <p:sldId id="346" r:id="rId22"/>
    <p:sldId id="347" r:id="rId23"/>
    <p:sldId id="351" r:id="rId24"/>
    <p:sldId id="368" r:id="rId25"/>
    <p:sldId id="334" r:id="rId26"/>
  </p:sldIdLst>
  <p:sldSz cx="9144000" cy="6858000" type="screen4x3"/>
  <p:notesSz cx="6918325" cy="92043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Quantive"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5F5F5F"/>
    <a:srgbClr val="568424"/>
    <a:srgbClr val="D9D9D9"/>
    <a:srgbClr val="6C6C6C"/>
    <a:srgbClr val="DEDEDE"/>
    <a:srgbClr val="E7E7E7"/>
    <a:srgbClr val="CFCFC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1" autoAdjust="0"/>
    <p:restoredTop sz="95252" autoAdjust="0"/>
  </p:normalViewPr>
  <p:slideViewPr>
    <p:cSldViewPr>
      <p:cViewPr varScale="1">
        <p:scale>
          <a:sx n="84" d="100"/>
          <a:sy n="84" d="100"/>
        </p:scale>
        <p:origin x="-115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2748" y="-96"/>
      </p:cViewPr>
      <p:guideLst>
        <p:guide orient="horz" pos="2899"/>
        <p:guide pos="217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7941" cy="460216"/>
          </a:xfrm>
          <a:prstGeom prst="rect">
            <a:avLst/>
          </a:prstGeom>
        </p:spPr>
        <p:txBody>
          <a:bodyPr vert="horz" lIns="92126" tIns="46063" rIns="92126" bIns="46063" rtlCol="0"/>
          <a:lstStyle>
            <a:lvl1pPr algn="l">
              <a:defRPr sz="1200"/>
            </a:lvl1pPr>
          </a:lstStyle>
          <a:p>
            <a:pPr>
              <a:defRPr/>
            </a:pPr>
            <a:endParaRPr lang="en-US"/>
          </a:p>
        </p:txBody>
      </p:sp>
      <p:sp>
        <p:nvSpPr>
          <p:cNvPr id="3" name="Date Placeholder 2"/>
          <p:cNvSpPr>
            <a:spLocks noGrp="1"/>
          </p:cNvSpPr>
          <p:nvPr>
            <p:ph type="dt" idx="1"/>
          </p:nvPr>
        </p:nvSpPr>
        <p:spPr>
          <a:xfrm>
            <a:off x="3918783" y="0"/>
            <a:ext cx="2997941" cy="460216"/>
          </a:xfrm>
          <a:prstGeom prst="rect">
            <a:avLst/>
          </a:prstGeom>
        </p:spPr>
        <p:txBody>
          <a:bodyPr vert="horz" lIns="92126" tIns="46063" rIns="92126" bIns="46063" rtlCol="0"/>
          <a:lstStyle>
            <a:lvl1pPr algn="r">
              <a:defRPr sz="1200"/>
            </a:lvl1pPr>
          </a:lstStyle>
          <a:p>
            <a:pPr>
              <a:defRPr/>
            </a:pPr>
            <a:fld id="{18D90F58-0A11-43BE-A715-9DF31E941107}" type="datetimeFigureOut">
              <a:rPr lang="en-US"/>
              <a:pPr>
                <a:defRPr/>
              </a:pPr>
              <a:t>2/9/2009</a:t>
            </a:fld>
            <a:endParaRPr lang="en-US"/>
          </a:p>
        </p:txBody>
      </p:sp>
      <p:sp>
        <p:nvSpPr>
          <p:cNvPr id="4" name="Slide Image Placeholder 3"/>
          <p:cNvSpPr>
            <a:spLocks noGrp="1" noRot="1" noChangeAspect="1"/>
          </p:cNvSpPr>
          <p:nvPr>
            <p:ph type="sldImg" idx="2"/>
          </p:nvPr>
        </p:nvSpPr>
        <p:spPr>
          <a:xfrm>
            <a:off x="1158875" y="690563"/>
            <a:ext cx="4600575" cy="3451225"/>
          </a:xfrm>
          <a:prstGeom prst="rect">
            <a:avLst/>
          </a:prstGeom>
          <a:noFill/>
          <a:ln w="12700">
            <a:solidFill>
              <a:prstClr val="black"/>
            </a:solidFill>
          </a:ln>
        </p:spPr>
        <p:txBody>
          <a:bodyPr vert="horz" lIns="92126" tIns="46063" rIns="92126" bIns="46063" rtlCol="0" anchor="ctr"/>
          <a:lstStyle/>
          <a:p>
            <a:pPr lvl="0"/>
            <a:endParaRPr lang="en-US" noProof="0" smtClean="0"/>
          </a:p>
        </p:txBody>
      </p:sp>
      <p:sp>
        <p:nvSpPr>
          <p:cNvPr id="5" name="Notes Placeholder 4"/>
          <p:cNvSpPr>
            <a:spLocks noGrp="1"/>
          </p:cNvSpPr>
          <p:nvPr>
            <p:ph type="body" sz="quarter" idx="3"/>
          </p:nvPr>
        </p:nvSpPr>
        <p:spPr>
          <a:xfrm>
            <a:off x="691833" y="4372055"/>
            <a:ext cx="5534660" cy="4141946"/>
          </a:xfrm>
          <a:prstGeom prst="rect">
            <a:avLst/>
          </a:prstGeom>
        </p:spPr>
        <p:txBody>
          <a:bodyPr vert="horz" lIns="92126" tIns="46063" rIns="92126" bIns="4606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42511"/>
            <a:ext cx="2997941" cy="460216"/>
          </a:xfrm>
          <a:prstGeom prst="rect">
            <a:avLst/>
          </a:prstGeom>
        </p:spPr>
        <p:txBody>
          <a:bodyPr vert="horz" lIns="92126" tIns="46063" rIns="92126" bIns="46063"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18783" y="8742511"/>
            <a:ext cx="2997941" cy="460216"/>
          </a:xfrm>
          <a:prstGeom prst="rect">
            <a:avLst/>
          </a:prstGeom>
        </p:spPr>
        <p:txBody>
          <a:bodyPr vert="horz" lIns="92126" tIns="46063" rIns="92126" bIns="46063" rtlCol="0" anchor="b"/>
          <a:lstStyle>
            <a:lvl1pPr algn="r">
              <a:defRPr sz="1200"/>
            </a:lvl1pPr>
          </a:lstStyle>
          <a:p>
            <a:pPr>
              <a:defRPr/>
            </a:pPr>
            <a:fld id="{2704A956-6948-4329-A6CA-257FF052427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04A956-6948-4329-A6CA-257FF052427D}"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258">
              <a:defRPr/>
            </a:pPr>
            <a:endParaRPr lang="en-US" dirty="0"/>
          </a:p>
        </p:txBody>
      </p:sp>
      <p:sp>
        <p:nvSpPr>
          <p:cNvPr id="4" name="Slide Number Placeholder 3"/>
          <p:cNvSpPr>
            <a:spLocks noGrp="1"/>
          </p:cNvSpPr>
          <p:nvPr>
            <p:ph type="sldNum" sz="quarter" idx="10"/>
          </p:nvPr>
        </p:nvSpPr>
        <p:spPr/>
        <p:txBody>
          <a:bodyPr/>
          <a:lstStyle/>
          <a:p>
            <a:pPr>
              <a:defRPr/>
            </a:pPr>
            <a:fld id="{2704A956-6948-4329-A6CA-257FF052427D}"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04A956-6948-4329-A6CA-257FF052427D}"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258">
              <a:defRPr/>
            </a:pPr>
            <a:endParaRPr lang="en-US" dirty="0" smtClean="0"/>
          </a:p>
        </p:txBody>
      </p:sp>
      <p:sp>
        <p:nvSpPr>
          <p:cNvPr id="4" name="Slide Number Placeholder 3"/>
          <p:cNvSpPr>
            <a:spLocks noGrp="1"/>
          </p:cNvSpPr>
          <p:nvPr>
            <p:ph type="sldNum" sz="quarter" idx="10"/>
          </p:nvPr>
        </p:nvSpPr>
        <p:spPr/>
        <p:txBody>
          <a:bodyPr/>
          <a:lstStyle/>
          <a:p>
            <a:pPr>
              <a:defRPr/>
            </a:pPr>
            <a:fld id="{2704A956-6948-4329-A6CA-257FF052427D}"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04A956-6948-4329-A6CA-257FF052427D}"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04A956-6948-4329-A6CA-257FF052427D}"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04A956-6948-4329-A6CA-257FF052427D}"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258">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704A956-6948-4329-A6CA-257FF052427D}"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04A956-6948-4329-A6CA-257FF052427D}"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04A956-6948-4329-A6CA-257FF052427D}" type="slidenum">
              <a:rPr lang="en-US" smtClean="0"/>
              <a:pPr>
                <a:defRPr/>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04A956-6948-4329-A6CA-257FF052427D}"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04A956-6948-4329-A6CA-257FF052427D}"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04A956-6948-4329-A6CA-257FF052427D}"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04A956-6948-4329-A6CA-257FF052427D}"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04A956-6948-4329-A6CA-257FF052427D}"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04A956-6948-4329-A6CA-257FF052427D}"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258">
              <a:defRPr/>
            </a:pPr>
            <a:endParaRPr lang="en-US" dirty="0" smtClean="0">
              <a:solidFill>
                <a:srgbClr val="434343"/>
              </a:solidFill>
              <a:cs typeface="Arial" charset="0"/>
            </a:endParaRPr>
          </a:p>
          <a:p>
            <a:pPr defTabSz="921258">
              <a:defRPr/>
            </a:pPr>
            <a:endParaRPr lang="en-US" dirty="0" smtClean="0">
              <a:solidFill>
                <a:srgbClr val="434343"/>
              </a:solidFill>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2704A956-6948-4329-A6CA-257FF052427D}"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258">
              <a:defRPr/>
            </a:pPr>
            <a:endParaRPr lang="en-US" dirty="0" smtClean="0">
              <a:solidFill>
                <a:srgbClr val="434343"/>
              </a:solidFill>
              <a:cs typeface="Arial" charset="0"/>
            </a:endParaRPr>
          </a:p>
          <a:p>
            <a:pPr defTabSz="921258">
              <a:defRPr/>
            </a:pPr>
            <a:endParaRPr lang="en-US" dirty="0" smtClean="0">
              <a:solidFill>
                <a:srgbClr val="434343"/>
              </a:solidFill>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2704A956-6948-4329-A6CA-257FF052427D}"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a:t>© 2008 Avenue A | Razorfish. All rights reserved. Confidential and proprietary.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a:t>© 2008 Avenue A | Razorfish. All rights reserved. Confidential and proprietary.</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a:t>© 2008 Avenue A | Razorfish. All rights reserved. Confidential and proprietary.</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152400" y="6477000"/>
            <a:ext cx="4365625" cy="261610"/>
          </a:xfrm>
          <a:ln/>
        </p:spPr>
        <p:txBody>
          <a:bodyPr/>
          <a:lstStyle>
            <a:lvl1pPr>
              <a:defRPr sz="1000"/>
            </a:lvl1pPr>
          </a:lstStyle>
          <a:p>
            <a:r>
              <a:rPr lang="en-US" sz="1100" dirty="0" smtClean="0">
                <a:solidFill>
                  <a:schemeClr val="tx1"/>
                </a:solidFill>
              </a:rPr>
              <a:t>Slide </a:t>
            </a:r>
            <a:fld id="{F34A3443-5EB4-4B06-8A49-EDF416B1B9AE}" type="slidenum">
              <a:rPr lang="en-US" sz="1100" smtClean="0">
                <a:solidFill>
                  <a:schemeClr val="tx1"/>
                </a:solidFill>
              </a:rPr>
              <a:pPr/>
              <a:t>‹#›</a:t>
            </a:fld>
            <a:r>
              <a:rPr lang="en-US" sz="1100" dirty="0" smtClean="0">
                <a:solidFill>
                  <a:schemeClr val="tx1"/>
                </a:solidFill>
              </a:rPr>
              <a:t>   </a:t>
            </a:r>
            <a:r>
              <a:rPr lang="en-US" dirty="0" smtClean="0"/>
              <a:t>© 2009 Razorfish. All rights reserved. </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r>
              <a:rPr lang="en-US"/>
              <a:t>© 2008 Avenue A | Razorfish. All rights reserved. Confidential and proprietary.</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r>
              <a:rPr lang="en-US"/>
              <a:t>© 2008 Avenue A | Razorfish. All rights reserved. Confidential and proprietary.</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r>
              <a:rPr lang="en-US"/>
              <a:t>© 2008 Avenue A | Razorfish. All rights reserved. Confidential and proprietary.</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r>
              <a:rPr lang="en-US"/>
              <a:t>© 2008 Avenue A | Razorfish. All rights reserved. Confidential and proprietary.</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r>
              <a:rPr lang="en-US"/>
              <a:t>© 2008 Avenue A | Razorfish. All rights reserved. Confidential and proprietary.</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r>
              <a:rPr lang="en-US"/>
              <a:t>© 2008 Avenue A | Razorfish. All rights reserved. Confidential and proprietary.</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r>
              <a:rPr lang="en-US"/>
              <a:t>© 2008 Avenue A | Razorfish. All rights reserved. Confidential and proprietary.</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5" name="Rectangle 141"/>
          <p:cNvSpPr>
            <a:spLocks noChangeArrowheads="1"/>
          </p:cNvSpPr>
          <p:nvPr userDrawn="1"/>
        </p:nvSpPr>
        <p:spPr bwMode="auto">
          <a:xfrm>
            <a:off x="-6350" y="0"/>
            <a:ext cx="9150350" cy="2743200"/>
          </a:xfrm>
          <a:prstGeom prst="rect">
            <a:avLst/>
          </a:prstGeom>
          <a:gradFill rotWithShape="0">
            <a:gsLst>
              <a:gs pos="0">
                <a:srgbClr val="D9D9D9"/>
              </a:gs>
              <a:gs pos="100000">
                <a:schemeClr val="bg1"/>
              </a:gs>
            </a:gsLst>
            <a:lin ang="5400000" scaled="1"/>
          </a:gradFill>
          <a:ln w="9525">
            <a:noFill/>
            <a:miter lim="800000"/>
            <a:headEnd/>
            <a:tailEnd/>
          </a:ln>
        </p:spPr>
        <p:txBody>
          <a:bodyPr wrap="none" anchor="ctr"/>
          <a:lstStyle/>
          <a:p>
            <a:pPr algn="ctr" eaLnBrk="0" hangingPunct="0"/>
            <a:endParaRPr lang="en-US" sz="1200" i="1" u="sng">
              <a:solidFill>
                <a:schemeClr val="bg2"/>
              </a:solidFill>
              <a:latin typeface="Century Gothic" pitchFamily="34" charset="0"/>
              <a:ea typeface="ＭＳ Ｐゴシック" charset="-128"/>
            </a:endParaRPr>
          </a:p>
        </p:txBody>
      </p:sp>
      <p:sp>
        <p:nvSpPr>
          <p:cNvPr id="1026" name="Rectangle 2"/>
          <p:cNvSpPr>
            <a:spLocks noGrp="1" noChangeArrowheads="1"/>
          </p:cNvSpPr>
          <p:nvPr>
            <p:ph type="title"/>
          </p:nvPr>
        </p:nvSpPr>
        <p:spPr bwMode="auto">
          <a:xfrm>
            <a:off x="457200" y="152400"/>
            <a:ext cx="8229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001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1228725" y="6451600"/>
            <a:ext cx="4365625" cy="214313"/>
          </a:xfrm>
          <a:prstGeom prst="rect">
            <a:avLst/>
          </a:prstGeom>
          <a:noFill/>
          <a:ln w="9525">
            <a:noFill/>
            <a:miter lim="800000"/>
            <a:headEnd/>
            <a:tailEnd/>
          </a:ln>
          <a:effectLst/>
        </p:spPr>
        <p:txBody>
          <a:bodyPr vert="horz" wrap="square" lIns="45720" tIns="45720" rIns="45720" bIns="45720" numCol="1" anchor="ctr" anchorCtr="0" compatLnSpc="1">
            <a:prstTxWarp prst="textNoShape">
              <a:avLst/>
            </a:prstTxWarp>
            <a:spAutoFit/>
          </a:bodyPr>
          <a:lstStyle>
            <a:lvl1pPr eaLnBrk="0" hangingPunct="0">
              <a:buClr>
                <a:srgbClr val="F4001D"/>
              </a:buClr>
              <a:buSzPct val="85000"/>
              <a:buFont typeface="Wingdings" pitchFamily="2" charset="2"/>
              <a:buNone/>
              <a:defRPr sz="800">
                <a:solidFill>
                  <a:schemeClr val="bg2"/>
                </a:solidFill>
                <a:cs typeface="Arial" charset="0"/>
              </a:defRPr>
            </a:lvl1pPr>
          </a:lstStyle>
          <a:p>
            <a:r>
              <a:rPr lang="en-US"/>
              <a:t>© 2008 Avenue A | Razorfish. All rights reserved. Confidential and proprietary.</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p:txStyles>
    <p:titleStyle>
      <a:lvl1pPr algn="l" rtl="0" eaLnBrk="0" fontAlgn="base" hangingPunct="0">
        <a:spcBef>
          <a:spcPct val="0"/>
        </a:spcBef>
        <a:spcAft>
          <a:spcPct val="0"/>
        </a:spcAft>
        <a:defRPr sz="2800">
          <a:solidFill>
            <a:srgbClr val="DEDEDE"/>
          </a:solidFill>
          <a:latin typeface="+mj-lt"/>
          <a:ea typeface="+mj-ea"/>
          <a:cs typeface="+mj-cs"/>
        </a:defRPr>
      </a:lvl1pPr>
      <a:lvl2pPr algn="l" rtl="0" eaLnBrk="0" fontAlgn="base" hangingPunct="0">
        <a:spcBef>
          <a:spcPct val="0"/>
        </a:spcBef>
        <a:spcAft>
          <a:spcPct val="0"/>
        </a:spcAft>
        <a:defRPr sz="2800">
          <a:solidFill>
            <a:srgbClr val="DEDEDE"/>
          </a:solidFill>
          <a:latin typeface="Arial" charset="0"/>
        </a:defRPr>
      </a:lvl2pPr>
      <a:lvl3pPr algn="l" rtl="0" eaLnBrk="0" fontAlgn="base" hangingPunct="0">
        <a:spcBef>
          <a:spcPct val="0"/>
        </a:spcBef>
        <a:spcAft>
          <a:spcPct val="0"/>
        </a:spcAft>
        <a:defRPr sz="2800">
          <a:solidFill>
            <a:srgbClr val="DEDEDE"/>
          </a:solidFill>
          <a:latin typeface="Arial" charset="0"/>
        </a:defRPr>
      </a:lvl3pPr>
      <a:lvl4pPr algn="l" rtl="0" eaLnBrk="0" fontAlgn="base" hangingPunct="0">
        <a:spcBef>
          <a:spcPct val="0"/>
        </a:spcBef>
        <a:spcAft>
          <a:spcPct val="0"/>
        </a:spcAft>
        <a:defRPr sz="2800">
          <a:solidFill>
            <a:srgbClr val="DEDEDE"/>
          </a:solidFill>
          <a:latin typeface="Arial" charset="0"/>
        </a:defRPr>
      </a:lvl4pPr>
      <a:lvl5pPr algn="l" rtl="0" eaLnBrk="0" fontAlgn="base" hangingPunct="0">
        <a:spcBef>
          <a:spcPct val="0"/>
        </a:spcBef>
        <a:spcAft>
          <a:spcPct val="0"/>
        </a:spcAft>
        <a:defRPr sz="2800">
          <a:solidFill>
            <a:srgbClr val="DEDEDE"/>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folHlink"/>
        </a:buClr>
        <a:buChar char="»"/>
        <a:defRPr sz="2400">
          <a:solidFill>
            <a:srgbClr val="434343"/>
          </a:solidFill>
          <a:latin typeface="+mn-lt"/>
          <a:ea typeface="+mn-ea"/>
          <a:cs typeface="+mn-cs"/>
        </a:defRPr>
      </a:lvl1pPr>
      <a:lvl2pPr marL="742950" indent="-285750" algn="l" rtl="0" eaLnBrk="0" fontAlgn="base" hangingPunct="0">
        <a:spcBef>
          <a:spcPct val="20000"/>
        </a:spcBef>
        <a:spcAft>
          <a:spcPct val="0"/>
        </a:spcAft>
        <a:buClr>
          <a:schemeClr val="folHlink"/>
        </a:buClr>
        <a:buFont typeface="Times" pitchFamily="-128" charset="0"/>
        <a:buChar char="•"/>
        <a:defRPr sz="2000">
          <a:solidFill>
            <a:srgbClr val="434343"/>
          </a:solidFill>
          <a:latin typeface="+mn-lt"/>
        </a:defRPr>
      </a:lvl2pPr>
      <a:lvl3pPr marL="1143000" indent="-228600" algn="l" rtl="0" eaLnBrk="0" fontAlgn="base" hangingPunct="0">
        <a:spcBef>
          <a:spcPct val="20000"/>
        </a:spcBef>
        <a:spcAft>
          <a:spcPct val="0"/>
        </a:spcAft>
        <a:buClr>
          <a:schemeClr val="folHlink"/>
        </a:buClr>
        <a:buChar char="•"/>
        <a:defRPr sz="2000">
          <a:solidFill>
            <a:srgbClr val="434343"/>
          </a:solidFill>
          <a:latin typeface="+mn-lt"/>
        </a:defRPr>
      </a:lvl3pPr>
      <a:lvl4pPr marL="1600200" indent="-228600" algn="l" rtl="0" eaLnBrk="0" fontAlgn="base" hangingPunct="0">
        <a:spcBef>
          <a:spcPct val="20000"/>
        </a:spcBef>
        <a:spcAft>
          <a:spcPct val="0"/>
        </a:spcAft>
        <a:buClr>
          <a:schemeClr val="folHlink"/>
        </a:buClr>
        <a:buFont typeface="Times" pitchFamily="-128" charset="0"/>
        <a:buChar char="•"/>
        <a:defRPr sz="2000">
          <a:solidFill>
            <a:srgbClr val="434343"/>
          </a:solidFill>
          <a:latin typeface="+mn-lt"/>
        </a:defRPr>
      </a:lvl4pPr>
      <a:lvl5pPr marL="2057400" indent="-228600" algn="l" rtl="0" eaLnBrk="0" fontAlgn="base" hangingPunct="0">
        <a:spcBef>
          <a:spcPct val="20000"/>
        </a:spcBef>
        <a:spcAft>
          <a:spcPct val="0"/>
        </a:spcAft>
        <a:buClr>
          <a:schemeClr val="folHlink"/>
        </a:buClr>
        <a:buFont typeface="Times" pitchFamily="-128" charset="0"/>
        <a:buChar char="•"/>
        <a:defRPr>
          <a:solidFill>
            <a:srgbClr val="434343"/>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adaptivepath.com/" TargetMode="External"/><Relationship Id="rId3" Type="http://schemas.openxmlformats.org/officeDocument/2006/relationships/hyperlink" Target="http://boxesandarrows.com/" TargetMode="External"/><Relationship Id="rId7" Type="http://schemas.openxmlformats.org/officeDocument/2006/relationships/hyperlink" Target="http://finance.groups.yahoo.com/group/TaxoCoP/"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www.uie.com/brainsparks/author/jared/" TargetMode="External"/><Relationship Id="rId5" Type="http://schemas.openxmlformats.org/officeDocument/2006/relationships/hyperlink" Target="http://www.digital-web.com/" TargetMode="External"/><Relationship Id="rId4" Type="http://schemas.openxmlformats.org/officeDocument/2006/relationships/hyperlink" Target="http://www.alistapart.com/"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143000"/>
            <a:ext cx="7772400" cy="1069975"/>
          </a:xfrm>
        </p:spPr>
        <p:txBody>
          <a:bodyPr/>
          <a:lstStyle/>
          <a:p>
            <a:pPr algn="ctr"/>
            <a:r>
              <a:rPr lang="en-US" sz="3200" dirty="0" smtClean="0">
                <a:solidFill>
                  <a:srgbClr val="7030A0"/>
                </a:solidFill>
              </a:rPr>
              <a:t>The Intersection of Library Science </a:t>
            </a:r>
            <a:br>
              <a:rPr lang="en-US" sz="3200" dirty="0" smtClean="0">
                <a:solidFill>
                  <a:srgbClr val="7030A0"/>
                </a:solidFill>
              </a:rPr>
            </a:br>
            <a:r>
              <a:rPr lang="en-US" sz="3200" dirty="0" smtClean="0">
                <a:solidFill>
                  <a:srgbClr val="7030A0"/>
                </a:solidFill>
              </a:rPr>
              <a:t>and User Experience</a:t>
            </a:r>
            <a:endParaRPr lang="en-US" sz="3200" dirty="0">
              <a:solidFill>
                <a:srgbClr val="7030A0"/>
              </a:solidFill>
            </a:endParaRPr>
          </a:p>
        </p:txBody>
      </p:sp>
      <p:sp>
        <p:nvSpPr>
          <p:cNvPr id="6" name="Subtitle 5"/>
          <p:cNvSpPr>
            <a:spLocks noGrp="1"/>
          </p:cNvSpPr>
          <p:nvPr>
            <p:ph type="subTitle" idx="1"/>
          </p:nvPr>
        </p:nvSpPr>
        <p:spPr>
          <a:xfrm>
            <a:off x="838200" y="2743200"/>
            <a:ext cx="7467600" cy="1219200"/>
          </a:xfrm>
        </p:spPr>
        <p:txBody>
          <a:bodyPr/>
          <a:lstStyle/>
          <a:p>
            <a:r>
              <a:rPr lang="en-US" sz="2000" dirty="0" smtClean="0"/>
              <a:t>A presentation to LIS650: Passive Site Architecture and Design</a:t>
            </a:r>
          </a:p>
          <a:p>
            <a:r>
              <a:rPr lang="en-US" sz="2000" dirty="0" smtClean="0"/>
              <a:t>Palmer School of Library &amp; Information Science</a:t>
            </a:r>
          </a:p>
          <a:p>
            <a:r>
              <a:rPr lang="en-US" sz="2000" dirty="0" smtClean="0"/>
              <a:t>Prof. Thomas Krichel</a:t>
            </a:r>
            <a:endParaRPr lang="en-US" sz="2000" dirty="0"/>
          </a:p>
        </p:txBody>
      </p:sp>
      <p:pic>
        <p:nvPicPr>
          <p:cNvPr id="7" name="Picture 6" descr="Razorfish_Mark_RGB_Small"/>
          <p:cNvPicPr/>
          <p:nvPr/>
        </p:nvPicPr>
        <p:blipFill>
          <a:blip r:embed="rId2" cstate="print"/>
          <a:srcRect/>
          <a:stretch>
            <a:fillRect/>
          </a:stretch>
        </p:blipFill>
        <p:spPr bwMode="auto">
          <a:xfrm>
            <a:off x="6934200" y="6324600"/>
            <a:ext cx="2031365" cy="352425"/>
          </a:xfrm>
          <a:prstGeom prst="rect">
            <a:avLst/>
          </a:prstGeom>
          <a:noFill/>
          <a:ln w="9525">
            <a:noFill/>
            <a:miter lim="800000"/>
            <a:headEnd/>
            <a:tailEnd/>
          </a:ln>
        </p:spPr>
      </p:pic>
      <p:sp>
        <p:nvSpPr>
          <p:cNvPr id="5" name="Rectangle 4"/>
          <p:cNvSpPr/>
          <p:nvPr/>
        </p:nvSpPr>
        <p:spPr>
          <a:xfrm>
            <a:off x="914400" y="4191000"/>
            <a:ext cx="7543800" cy="830997"/>
          </a:xfrm>
          <a:prstGeom prst="rect">
            <a:avLst/>
          </a:prstGeom>
        </p:spPr>
        <p:txBody>
          <a:bodyPr wrap="square">
            <a:spAutoFit/>
          </a:bodyPr>
          <a:lstStyle/>
          <a:p>
            <a:pPr algn="ctr"/>
            <a:r>
              <a:rPr lang="en-US" sz="2400" dirty="0" smtClean="0">
                <a:solidFill>
                  <a:srgbClr val="7030A0"/>
                </a:solidFill>
              </a:rPr>
              <a:t>Dawn Bovasso, Content Strategist @ Razorfish</a:t>
            </a:r>
          </a:p>
          <a:p>
            <a:pPr algn="ctr"/>
            <a:r>
              <a:rPr lang="en-US" sz="2400" dirty="0" smtClean="0">
                <a:solidFill>
                  <a:srgbClr val="7030A0"/>
                </a:solidFill>
              </a:rPr>
              <a:t>Lynn Leitte, Sr. Content Strategist @ Razorfish</a:t>
            </a:r>
            <a:endParaRPr lang="en-US" sz="2400" dirty="0">
              <a:solidFill>
                <a:srgbClr val="7030A0"/>
              </a:solidFill>
            </a:endParaRPr>
          </a:p>
        </p:txBody>
      </p:sp>
      <p:sp>
        <p:nvSpPr>
          <p:cNvPr id="8" name="TextBox 7"/>
          <p:cNvSpPr txBox="1"/>
          <p:nvPr/>
        </p:nvSpPr>
        <p:spPr>
          <a:xfrm>
            <a:off x="3276600" y="5105400"/>
            <a:ext cx="2819400" cy="369332"/>
          </a:xfrm>
          <a:prstGeom prst="rect">
            <a:avLst/>
          </a:prstGeom>
          <a:noFill/>
        </p:spPr>
        <p:txBody>
          <a:bodyPr wrap="square" rtlCol="0">
            <a:spAutoFit/>
          </a:bodyPr>
          <a:lstStyle/>
          <a:p>
            <a:pPr algn="ctr"/>
            <a:r>
              <a:rPr lang="en-US" dirty="0" smtClean="0"/>
              <a:t>February 8, 2009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ChangeArrowheads="1"/>
          </p:cNvSpPr>
          <p:nvPr/>
        </p:nvSpPr>
        <p:spPr bwMode="auto">
          <a:xfrm flipH="1">
            <a:off x="0" y="0"/>
            <a:ext cx="9144000" cy="838200"/>
          </a:xfrm>
          <a:prstGeom prst="rect">
            <a:avLst/>
          </a:prstGeom>
          <a:solidFill>
            <a:srgbClr val="7030A0"/>
          </a:solidFill>
          <a:ln w="9525">
            <a:noFill/>
            <a:miter lim="800000"/>
            <a:headEnd/>
            <a:tailEnd/>
          </a:ln>
        </p:spPr>
        <p:txBody>
          <a:bodyPr wrap="none" anchor="ctr"/>
          <a:lstStyle/>
          <a:p>
            <a:pPr algn="ctr" eaLnBrk="0" hangingPunct="0"/>
            <a:endParaRPr lang="en-US" sz="2400" i="1" u="sng">
              <a:solidFill>
                <a:schemeClr val="bg2"/>
              </a:solidFill>
              <a:ea typeface="ＭＳ Ｐゴシック" charset="-128"/>
            </a:endParaRPr>
          </a:p>
        </p:txBody>
      </p:sp>
      <p:sp>
        <p:nvSpPr>
          <p:cNvPr id="3074" name="Title 1"/>
          <p:cNvSpPr>
            <a:spLocks noGrp="1"/>
          </p:cNvSpPr>
          <p:nvPr>
            <p:ph type="title"/>
          </p:nvPr>
        </p:nvSpPr>
        <p:spPr>
          <a:xfrm>
            <a:off x="0" y="76200"/>
            <a:ext cx="9144000" cy="914400"/>
          </a:xfrm>
        </p:spPr>
        <p:txBody>
          <a:bodyPr/>
          <a:lstStyle/>
          <a:p>
            <a:r>
              <a:rPr lang="en-US" dirty="0" smtClean="0">
                <a:solidFill>
                  <a:schemeClr val="bg1"/>
                </a:solidFill>
              </a:rPr>
              <a:t>How are UX /Content Strategy </a:t>
            </a:r>
            <a:r>
              <a:rPr lang="en-US" dirty="0" smtClean="0">
                <a:solidFill>
                  <a:schemeClr val="bg1"/>
                </a:solidFill>
              </a:rPr>
              <a:t>Related </a:t>
            </a:r>
            <a:r>
              <a:rPr lang="en-US" dirty="0" smtClean="0">
                <a:solidFill>
                  <a:schemeClr val="bg1"/>
                </a:solidFill>
              </a:rPr>
              <a:t>to </a:t>
            </a:r>
            <a:r>
              <a:rPr lang="en-US" dirty="0" smtClean="0">
                <a:solidFill>
                  <a:schemeClr val="bg1"/>
                </a:solidFill>
              </a:rPr>
              <a:t>Librarianship</a:t>
            </a:r>
            <a:r>
              <a:rPr lang="en-US" dirty="0" smtClean="0">
                <a:solidFill>
                  <a:schemeClr val="bg1"/>
                </a:solidFill>
              </a:rPr>
              <a:t>?</a:t>
            </a:r>
            <a:endParaRPr lang="en-US" dirty="0">
              <a:solidFill>
                <a:schemeClr val="bg1"/>
              </a:solidFill>
            </a:endParaRPr>
          </a:p>
        </p:txBody>
      </p:sp>
      <p:sp>
        <p:nvSpPr>
          <p:cNvPr id="3075" name="Content Placeholder 2"/>
          <p:cNvSpPr>
            <a:spLocks noGrp="1"/>
          </p:cNvSpPr>
          <p:nvPr>
            <p:ph idx="1"/>
          </p:nvPr>
        </p:nvSpPr>
        <p:spPr>
          <a:xfrm>
            <a:off x="228600" y="838200"/>
            <a:ext cx="8915400" cy="990600"/>
          </a:xfrm>
        </p:spPr>
        <p:txBody>
          <a:bodyPr/>
          <a:lstStyle/>
          <a:p>
            <a:pPr marL="0" lvl="1" indent="0">
              <a:buClr>
                <a:srgbClr val="C00000"/>
              </a:buClr>
              <a:buNone/>
            </a:pPr>
            <a:r>
              <a:rPr lang="en-US" sz="2200" dirty="0" smtClean="0"/>
              <a:t>Traditional library-centric skills such as classification, data organization, provenance, and reference services translate into UX</a:t>
            </a:r>
            <a:r>
              <a:rPr lang="en-US" dirty="0" smtClean="0"/>
              <a:t/>
            </a:r>
            <a:br>
              <a:rPr lang="en-US" dirty="0" smtClean="0"/>
            </a:br>
            <a:endParaRPr lang="en-US" dirty="0" smtClean="0"/>
          </a:p>
        </p:txBody>
      </p:sp>
      <p:pic>
        <p:nvPicPr>
          <p:cNvPr id="5" name="Picture 4" descr="Razorfish_Mark_RGB_Small"/>
          <p:cNvPicPr/>
          <p:nvPr/>
        </p:nvPicPr>
        <p:blipFill>
          <a:blip r:embed="rId3" cstate="print"/>
          <a:srcRect/>
          <a:stretch>
            <a:fillRect/>
          </a:stretch>
        </p:blipFill>
        <p:spPr bwMode="auto">
          <a:xfrm>
            <a:off x="6934200" y="6042660"/>
            <a:ext cx="2031365" cy="352425"/>
          </a:xfrm>
          <a:prstGeom prst="rect">
            <a:avLst/>
          </a:prstGeom>
          <a:noFill/>
          <a:ln w="9525">
            <a:noFill/>
            <a:miter lim="800000"/>
            <a:headEnd/>
            <a:tailEnd/>
          </a:ln>
        </p:spPr>
      </p:pic>
      <p:graphicFrame>
        <p:nvGraphicFramePr>
          <p:cNvPr id="11" name="Table 10"/>
          <p:cNvGraphicFramePr>
            <a:graphicFrameLocks noGrp="1"/>
          </p:cNvGraphicFramePr>
          <p:nvPr/>
        </p:nvGraphicFramePr>
        <p:xfrm>
          <a:off x="609600" y="1828800"/>
          <a:ext cx="8077200" cy="4191001"/>
        </p:xfrm>
        <a:graphic>
          <a:graphicData uri="http://schemas.openxmlformats.org/drawingml/2006/table">
            <a:tbl>
              <a:tblPr firstRow="1" bandRow="1">
                <a:tableStyleId>{5C22544A-7EE6-4342-B048-85BDC9FD1C3A}</a:tableStyleId>
              </a:tblPr>
              <a:tblGrid>
                <a:gridCol w="4038600"/>
                <a:gridCol w="4038600"/>
              </a:tblGrid>
              <a:tr h="403341">
                <a:tc>
                  <a:txBody>
                    <a:bodyPr/>
                    <a:lstStyle/>
                    <a:p>
                      <a:r>
                        <a:rPr lang="en-US" dirty="0" smtClean="0"/>
                        <a:t> Library area</a:t>
                      </a:r>
                      <a:endParaRPr lang="en-US" dirty="0"/>
                    </a:p>
                  </a:txBody>
                  <a:tcPr>
                    <a:solidFill>
                      <a:srgbClr val="7030A0"/>
                    </a:solidFill>
                  </a:tcPr>
                </a:tc>
                <a:tc>
                  <a:txBody>
                    <a:bodyPr/>
                    <a:lstStyle/>
                    <a:p>
                      <a:r>
                        <a:rPr lang="en-US" dirty="0" smtClean="0"/>
                        <a:t>UX</a:t>
                      </a:r>
                      <a:r>
                        <a:rPr lang="en-US" baseline="0" dirty="0" smtClean="0"/>
                        <a:t> area</a:t>
                      </a:r>
                      <a:endParaRPr lang="en-US" dirty="0"/>
                    </a:p>
                  </a:txBody>
                  <a:tcPr>
                    <a:solidFill>
                      <a:srgbClr val="7030A0"/>
                    </a:solidFill>
                  </a:tcPr>
                </a:tc>
              </a:tr>
              <a:tr h="4033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MARC Cataloging</a:t>
                      </a: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User access points,</a:t>
                      </a:r>
                      <a:r>
                        <a:rPr lang="en-US" baseline="0" dirty="0" smtClean="0"/>
                        <a:t> standards</a:t>
                      </a:r>
                      <a:endParaRPr lang="en-US" dirty="0" smtClean="0"/>
                    </a:p>
                  </a:txBody>
                  <a:tcPr>
                    <a:solidFill>
                      <a:schemeClr val="accent6">
                        <a:lumMod val="20000"/>
                        <a:lumOff val="80000"/>
                      </a:schemeClr>
                    </a:solidFill>
                  </a:tcPr>
                </a:tc>
              </a:tr>
              <a:tr h="9616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Classification and subject headings</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Metadata</a:t>
                      </a:r>
                      <a:r>
                        <a:rPr lang="en-US" baseline="0" dirty="0" smtClean="0"/>
                        <a:t> schema, semantic technologies, user access points, navigation, site nomenclature, SEO</a:t>
                      </a:r>
                      <a:endParaRPr lang="en-US" dirty="0" smtClean="0"/>
                    </a:p>
                  </a:txBody>
                  <a:tcPr>
                    <a:solidFill>
                      <a:schemeClr val="bg1"/>
                    </a:solidFill>
                  </a:tcPr>
                </a:tc>
              </a:tr>
              <a:tr h="673124">
                <a:tc>
                  <a:txBody>
                    <a:bodyPr/>
                    <a:lstStyle/>
                    <a:p>
                      <a:r>
                        <a:rPr lang="en-US" dirty="0" smtClean="0"/>
                        <a:t>Provenance</a:t>
                      </a:r>
                      <a:endParaRPr lang="en-US" dirty="0"/>
                    </a:p>
                  </a:txBody>
                  <a:tcPr>
                    <a:solidFill>
                      <a:schemeClr val="accent6">
                        <a:lumMod val="20000"/>
                        <a:lumOff val="80000"/>
                      </a:schemeClr>
                    </a:solidFill>
                  </a:tcPr>
                </a:tc>
                <a:tc>
                  <a:txBody>
                    <a:bodyPr/>
                    <a:lstStyle/>
                    <a:p>
                      <a:r>
                        <a:rPr lang="en-US" dirty="0" smtClean="0"/>
                        <a:t>Pre-existing conditions, business goals</a:t>
                      </a:r>
                      <a:endParaRPr lang="en-US" dirty="0"/>
                    </a:p>
                  </a:txBody>
                  <a:tcPr>
                    <a:solidFill>
                      <a:schemeClr val="accent6">
                        <a:lumMod val="20000"/>
                        <a:lumOff val="80000"/>
                      </a:schemeClr>
                    </a:solidFill>
                  </a:tcPr>
                </a:tc>
              </a:tr>
              <a:tr h="403341">
                <a:tc>
                  <a:txBody>
                    <a:bodyPr/>
                    <a:lstStyle/>
                    <a:p>
                      <a:r>
                        <a:rPr lang="en-US" dirty="0" smtClean="0"/>
                        <a:t>Reference desk &amp; reference interview</a:t>
                      </a:r>
                      <a:endParaRPr lang="en-US" dirty="0"/>
                    </a:p>
                  </a:txBody>
                  <a:tcPr>
                    <a:solidFill>
                      <a:schemeClr val="bg1"/>
                    </a:solidFill>
                  </a:tcPr>
                </a:tc>
                <a:tc>
                  <a:txBody>
                    <a:bodyPr/>
                    <a:lstStyle/>
                    <a:p>
                      <a:r>
                        <a:rPr lang="en-US" dirty="0" smtClean="0"/>
                        <a:t>Stakeholder</a:t>
                      </a:r>
                      <a:r>
                        <a:rPr lang="en-US" baseline="0" dirty="0" smtClean="0"/>
                        <a:t> interviews, user research</a:t>
                      </a:r>
                      <a:endParaRPr lang="en-US" dirty="0"/>
                    </a:p>
                  </a:txBody>
                  <a:tcPr>
                    <a:solidFill>
                      <a:schemeClr val="bg1"/>
                    </a:solidFill>
                  </a:tcPr>
                </a:tc>
              </a:tr>
              <a:tr h="673124">
                <a:tc>
                  <a:txBody>
                    <a:bodyPr/>
                    <a:lstStyle/>
                    <a:p>
                      <a:r>
                        <a:rPr lang="en-US" dirty="0" smtClean="0"/>
                        <a:t>Patron types &amp; interests</a:t>
                      </a:r>
                      <a:endParaRPr lang="en-US" dirty="0"/>
                    </a:p>
                  </a:txBody>
                  <a:tcPr>
                    <a:solidFill>
                      <a:schemeClr val="accent6">
                        <a:lumMod val="20000"/>
                        <a:lumOff val="80000"/>
                      </a:schemeClr>
                    </a:solidFill>
                  </a:tcPr>
                </a:tc>
                <a:tc>
                  <a:txBody>
                    <a:bodyPr/>
                    <a:lstStyle/>
                    <a:p>
                      <a:r>
                        <a:rPr lang="en-US" dirty="0" smtClean="0"/>
                        <a:t>Personas,</a:t>
                      </a:r>
                      <a:r>
                        <a:rPr lang="en-US" baseline="0" dirty="0" smtClean="0"/>
                        <a:t> user-groups, demographics</a:t>
                      </a:r>
                      <a:endParaRPr lang="en-US" dirty="0"/>
                    </a:p>
                  </a:txBody>
                  <a:tcPr>
                    <a:solidFill>
                      <a:schemeClr val="accent6">
                        <a:lumMod val="20000"/>
                        <a:lumOff val="80000"/>
                      </a:schemeClr>
                    </a:solidFill>
                  </a:tcPr>
                </a:tc>
              </a:tr>
              <a:tr h="6731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Acquisition</a:t>
                      </a:r>
                      <a:r>
                        <a:rPr lang="en-US" baseline="0" dirty="0" smtClean="0">
                          <a:solidFill>
                            <a:schemeClr val="tx1"/>
                          </a:solidFill>
                        </a:rPr>
                        <a:t> &amp; appraisal</a:t>
                      </a:r>
                      <a:endParaRPr lang="en-US" dirty="0" smtClean="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Content</a:t>
                      </a:r>
                      <a:r>
                        <a:rPr lang="en-US" baseline="0" dirty="0" smtClean="0">
                          <a:solidFill>
                            <a:schemeClr val="tx1"/>
                          </a:solidFill>
                        </a:rPr>
                        <a:t> Audit, content inventory, gap analysis, nomenclature </a:t>
                      </a:r>
                      <a:endParaRPr lang="en-US" dirty="0" smtClean="0"/>
                    </a:p>
                  </a:txBody>
                  <a:tcPr>
                    <a:solidFill>
                      <a:schemeClr val="bg1"/>
                    </a:solidFill>
                  </a:tcPr>
                </a:tc>
              </a:tr>
            </a:tbl>
          </a:graphicData>
        </a:graphic>
      </p:graphicFrame>
      <p:sp>
        <p:nvSpPr>
          <p:cNvPr id="8" name="Slide Number Placeholder 12"/>
          <p:cNvSpPr>
            <a:spLocks noGrp="1"/>
          </p:cNvSpPr>
          <p:nvPr>
            <p:ph type="sldNum" sz="quarter" idx="10"/>
          </p:nvPr>
        </p:nvSpPr>
        <p:spPr>
          <a:xfrm>
            <a:off x="152401" y="6477000"/>
            <a:ext cx="1066799" cy="228600"/>
          </a:xfrm>
        </p:spPr>
        <p:txBody>
          <a:bodyPr/>
          <a:lstStyle/>
          <a:p>
            <a:r>
              <a:rPr lang="en-US" sz="1100" dirty="0" smtClean="0">
                <a:solidFill>
                  <a:schemeClr val="tx1"/>
                </a:solidFill>
              </a:rPr>
              <a:t>Slide </a:t>
            </a:r>
            <a:fld id="{F34A3443-5EB4-4B06-8A49-EDF416B1B9AE}" type="slidenum">
              <a:rPr lang="en-US" sz="1100" smtClean="0">
                <a:solidFill>
                  <a:schemeClr val="tx1"/>
                </a:solidFill>
              </a: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ChangeArrowheads="1"/>
          </p:cNvSpPr>
          <p:nvPr/>
        </p:nvSpPr>
        <p:spPr bwMode="auto">
          <a:xfrm flipH="1">
            <a:off x="0" y="0"/>
            <a:ext cx="9144000" cy="838200"/>
          </a:xfrm>
          <a:prstGeom prst="rect">
            <a:avLst/>
          </a:prstGeom>
          <a:solidFill>
            <a:srgbClr val="7030A0"/>
          </a:solidFill>
          <a:ln w="9525">
            <a:noFill/>
            <a:miter lim="800000"/>
            <a:headEnd/>
            <a:tailEnd/>
          </a:ln>
        </p:spPr>
        <p:txBody>
          <a:bodyPr wrap="none" anchor="ctr"/>
          <a:lstStyle/>
          <a:p>
            <a:pPr algn="ctr" eaLnBrk="0" hangingPunct="0"/>
            <a:endParaRPr lang="en-US" sz="2400" i="1" u="sng">
              <a:solidFill>
                <a:schemeClr val="bg2"/>
              </a:solidFill>
              <a:ea typeface="ＭＳ Ｐゴシック" charset="-128"/>
            </a:endParaRPr>
          </a:p>
        </p:txBody>
      </p:sp>
      <p:sp>
        <p:nvSpPr>
          <p:cNvPr id="3074" name="Title 1"/>
          <p:cNvSpPr>
            <a:spLocks noGrp="1"/>
          </p:cNvSpPr>
          <p:nvPr>
            <p:ph type="title"/>
          </p:nvPr>
        </p:nvSpPr>
        <p:spPr>
          <a:xfrm>
            <a:off x="76200" y="76200"/>
            <a:ext cx="8229600" cy="533400"/>
          </a:xfrm>
        </p:spPr>
        <p:txBody>
          <a:bodyPr/>
          <a:lstStyle/>
          <a:p>
            <a:r>
              <a:rPr lang="en-US" sz="3200" dirty="0" err="1" smtClean="0"/>
              <a:t>UX</a:t>
            </a:r>
            <a:r>
              <a:rPr lang="en-US" sz="3200" dirty="0" smtClean="0"/>
              <a:t> Deliverables</a:t>
            </a:r>
          </a:p>
        </p:txBody>
      </p:sp>
      <p:sp>
        <p:nvSpPr>
          <p:cNvPr id="3075" name="Content Placeholder 2"/>
          <p:cNvSpPr>
            <a:spLocks noGrp="1"/>
          </p:cNvSpPr>
          <p:nvPr>
            <p:ph idx="1"/>
          </p:nvPr>
        </p:nvSpPr>
        <p:spPr>
          <a:xfrm>
            <a:off x="304800" y="4572000"/>
            <a:ext cx="8763000" cy="1981200"/>
          </a:xfrm>
        </p:spPr>
        <p:txBody>
          <a:bodyPr/>
          <a:lstStyle/>
          <a:p>
            <a:pPr>
              <a:buNone/>
            </a:pPr>
            <a:r>
              <a:rPr lang="en-US" sz="2000" dirty="0" smtClean="0">
                <a:solidFill>
                  <a:srgbClr val="C00000"/>
                </a:solidFill>
              </a:rPr>
              <a:t>How Library Skills Connect</a:t>
            </a:r>
            <a:r>
              <a:rPr lang="en-US" sz="2000" dirty="0" smtClean="0"/>
              <a:t/>
            </a:r>
            <a:br>
              <a:rPr lang="en-US" sz="2000" dirty="0" smtClean="0"/>
            </a:br>
            <a:endParaRPr lang="en-US" sz="800" dirty="0" smtClean="0"/>
          </a:p>
          <a:p>
            <a:pPr marL="228600" lvl="1" indent="-228600">
              <a:buClr>
                <a:srgbClr val="C00000"/>
              </a:buClr>
            </a:pPr>
            <a:r>
              <a:rPr lang="en-US" sz="1800" b="1" dirty="0" smtClean="0"/>
              <a:t>General librarianship</a:t>
            </a:r>
            <a:r>
              <a:rPr lang="en-US" sz="1800" dirty="0" smtClean="0"/>
              <a:t>: Similar to identifying types of patrons</a:t>
            </a:r>
            <a:br>
              <a:rPr lang="en-US" sz="1800" dirty="0" smtClean="0"/>
            </a:br>
            <a:endParaRPr lang="en-US" sz="1800" dirty="0" smtClean="0"/>
          </a:p>
          <a:p>
            <a:pPr marL="228600" lvl="1" indent="-228600">
              <a:buClr>
                <a:srgbClr val="C00000"/>
              </a:buClr>
            </a:pPr>
            <a:r>
              <a:rPr lang="en-US" sz="1800" b="1" dirty="0" smtClean="0"/>
              <a:t>Archives</a:t>
            </a:r>
            <a:r>
              <a:rPr lang="en-US" sz="1800" dirty="0" smtClean="0"/>
              <a:t>: Reference services and the skill of being attentive to what people do and ask while researching</a:t>
            </a:r>
          </a:p>
        </p:txBody>
      </p:sp>
      <p:pic>
        <p:nvPicPr>
          <p:cNvPr id="5" name="Picture 4" descr="Razorfish_Mark_RGB_Small"/>
          <p:cNvPicPr/>
          <p:nvPr/>
        </p:nvPicPr>
        <p:blipFill>
          <a:blip r:embed="rId3" cstate="print"/>
          <a:srcRect/>
          <a:stretch>
            <a:fillRect/>
          </a:stretch>
        </p:blipFill>
        <p:spPr bwMode="auto">
          <a:xfrm>
            <a:off x="6934200" y="6324600"/>
            <a:ext cx="2031365" cy="352425"/>
          </a:xfrm>
          <a:prstGeom prst="rect">
            <a:avLst/>
          </a:prstGeom>
          <a:noFill/>
          <a:ln w="9525">
            <a:noFill/>
            <a:miter lim="800000"/>
            <a:headEnd/>
            <a:tailEnd/>
          </a:ln>
        </p:spPr>
      </p:pic>
      <p:cxnSp>
        <p:nvCxnSpPr>
          <p:cNvPr id="7" name="Straight Connector 6"/>
          <p:cNvCxnSpPr/>
          <p:nvPr/>
        </p:nvCxnSpPr>
        <p:spPr>
          <a:xfrm>
            <a:off x="228600" y="4570412"/>
            <a:ext cx="86868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 y="990600"/>
            <a:ext cx="4419600" cy="461665"/>
          </a:xfrm>
          <a:prstGeom prst="rect">
            <a:avLst/>
          </a:prstGeom>
          <a:noFill/>
        </p:spPr>
        <p:txBody>
          <a:bodyPr wrap="square" rtlCol="0">
            <a:spAutoFit/>
          </a:bodyPr>
          <a:lstStyle/>
          <a:p>
            <a:r>
              <a:rPr lang="en-US" sz="2400" dirty="0" smtClean="0">
                <a:solidFill>
                  <a:srgbClr val="C00000"/>
                </a:solidFill>
              </a:rPr>
              <a:t>Persona Development</a:t>
            </a:r>
            <a:endParaRPr lang="en-US" sz="2400" dirty="0">
              <a:solidFill>
                <a:srgbClr val="C00000"/>
              </a:solidFill>
            </a:endParaRPr>
          </a:p>
        </p:txBody>
      </p:sp>
      <p:sp>
        <p:nvSpPr>
          <p:cNvPr id="9" name="TextBox 8"/>
          <p:cNvSpPr txBox="1"/>
          <p:nvPr/>
        </p:nvSpPr>
        <p:spPr>
          <a:xfrm>
            <a:off x="152400" y="1678698"/>
            <a:ext cx="4267200" cy="2283702"/>
          </a:xfrm>
          <a:prstGeom prst="rect">
            <a:avLst/>
          </a:prstGeom>
          <a:noFill/>
        </p:spPr>
        <p:txBody>
          <a:bodyPr wrap="square" rtlCol="0">
            <a:spAutoFit/>
          </a:bodyPr>
          <a:lstStyle/>
          <a:p>
            <a:pPr marL="228600" indent="-228600">
              <a:lnSpc>
                <a:spcPct val="80000"/>
              </a:lnSpc>
              <a:buClr>
                <a:srgbClr val="C00000"/>
              </a:buClr>
              <a:buFont typeface="Arial" pitchFamily="34" charset="0"/>
              <a:buChar char="•"/>
            </a:pPr>
            <a:r>
              <a:rPr lang="en-US" sz="2000" dirty="0" smtClean="0">
                <a:solidFill>
                  <a:srgbClr val="434343"/>
                </a:solidFill>
                <a:cs typeface="Arial" charset="0"/>
              </a:rPr>
              <a:t> Archetypes of website visitors who that have similar needs, goals, attitudes, and behaviors</a:t>
            </a:r>
            <a:br>
              <a:rPr lang="en-US" sz="2000" dirty="0" smtClean="0">
                <a:solidFill>
                  <a:srgbClr val="434343"/>
                </a:solidFill>
                <a:cs typeface="Arial" charset="0"/>
              </a:rPr>
            </a:br>
            <a:endParaRPr lang="en-US" sz="2000" dirty="0" smtClean="0">
              <a:solidFill>
                <a:srgbClr val="434343"/>
              </a:solidFill>
              <a:cs typeface="Arial" charset="0"/>
            </a:endParaRPr>
          </a:p>
          <a:p>
            <a:pPr marL="228600" indent="-228600">
              <a:lnSpc>
                <a:spcPct val="80000"/>
              </a:lnSpc>
              <a:buClr>
                <a:srgbClr val="C00000"/>
              </a:buClr>
              <a:buFont typeface="Arial" pitchFamily="34" charset="0"/>
              <a:buChar char="•"/>
            </a:pPr>
            <a:r>
              <a:rPr lang="en-US" sz="2000" dirty="0" smtClean="0">
                <a:solidFill>
                  <a:srgbClr val="434343"/>
                </a:solidFill>
                <a:cs typeface="Arial" charset="0"/>
              </a:rPr>
              <a:t>They help test decisions around information architecture, content strategy, tone of voice, visual design and interface design</a:t>
            </a:r>
          </a:p>
          <a:p>
            <a:pPr marL="0" indent="0">
              <a:lnSpc>
                <a:spcPct val="80000"/>
              </a:lnSpc>
            </a:pPr>
            <a:endParaRPr lang="en-US" dirty="0" smtClean="0">
              <a:cs typeface="Arial" charset="0"/>
            </a:endParaRPr>
          </a:p>
        </p:txBody>
      </p:sp>
      <p:pic>
        <p:nvPicPr>
          <p:cNvPr id="14" name="Picture 13" descr="persona screen shot.png"/>
          <p:cNvPicPr>
            <a:picLocks noChangeAspect="1"/>
          </p:cNvPicPr>
          <p:nvPr/>
        </p:nvPicPr>
        <p:blipFill>
          <a:blip r:embed="rId4"/>
          <a:srcRect r="4389"/>
          <a:stretch>
            <a:fillRect/>
          </a:stretch>
        </p:blipFill>
        <p:spPr>
          <a:xfrm>
            <a:off x="4648200" y="984354"/>
            <a:ext cx="4191000" cy="3435246"/>
          </a:xfrm>
          <a:prstGeom prst="rect">
            <a:avLst/>
          </a:prstGeom>
        </p:spPr>
      </p:pic>
      <p:sp>
        <p:nvSpPr>
          <p:cNvPr id="13" name="Oval 12"/>
          <p:cNvSpPr/>
          <p:nvPr/>
        </p:nvSpPr>
        <p:spPr>
          <a:xfrm>
            <a:off x="5638800" y="914400"/>
            <a:ext cx="2362200" cy="45720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2"/>
          <p:cNvSpPr>
            <a:spLocks noGrp="1"/>
          </p:cNvSpPr>
          <p:nvPr>
            <p:ph type="sldNum" sz="quarter" idx="10"/>
          </p:nvPr>
        </p:nvSpPr>
        <p:spPr>
          <a:xfrm>
            <a:off x="152401" y="6477000"/>
            <a:ext cx="1066799" cy="228600"/>
          </a:xfrm>
        </p:spPr>
        <p:txBody>
          <a:bodyPr/>
          <a:lstStyle/>
          <a:p>
            <a:r>
              <a:rPr lang="en-US" sz="1100" dirty="0" smtClean="0">
                <a:solidFill>
                  <a:schemeClr val="tx1"/>
                </a:solidFill>
              </a:rPr>
              <a:t>Slide </a:t>
            </a:r>
            <a:fld id="{F34A3443-5EB4-4B06-8A49-EDF416B1B9AE}" type="slidenum">
              <a:rPr lang="en-US" sz="1100" smtClean="0">
                <a:solidFill>
                  <a:schemeClr val="tx1"/>
                </a:solidFill>
              </a: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ChangeArrowheads="1"/>
          </p:cNvSpPr>
          <p:nvPr/>
        </p:nvSpPr>
        <p:spPr bwMode="auto">
          <a:xfrm flipH="1">
            <a:off x="0" y="0"/>
            <a:ext cx="9144000" cy="838200"/>
          </a:xfrm>
          <a:prstGeom prst="rect">
            <a:avLst/>
          </a:prstGeom>
          <a:solidFill>
            <a:srgbClr val="7030A0"/>
          </a:solidFill>
          <a:ln w="9525">
            <a:noFill/>
            <a:miter lim="800000"/>
            <a:headEnd/>
            <a:tailEnd/>
          </a:ln>
        </p:spPr>
        <p:txBody>
          <a:bodyPr wrap="none" anchor="ctr"/>
          <a:lstStyle/>
          <a:p>
            <a:pPr algn="ctr" eaLnBrk="0" hangingPunct="0"/>
            <a:endParaRPr lang="en-US" sz="2400" i="1" u="sng">
              <a:solidFill>
                <a:schemeClr val="bg2"/>
              </a:solidFill>
              <a:ea typeface="ＭＳ Ｐゴシック" charset="-128"/>
            </a:endParaRPr>
          </a:p>
        </p:txBody>
      </p:sp>
      <p:sp>
        <p:nvSpPr>
          <p:cNvPr id="3074" name="Title 1"/>
          <p:cNvSpPr>
            <a:spLocks noGrp="1"/>
          </p:cNvSpPr>
          <p:nvPr>
            <p:ph type="title"/>
          </p:nvPr>
        </p:nvSpPr>
        <p:spPr>
          <a:xfrm>
            <a:off x="76200" y="76200"/>
            <a:ext cx="8229600" cy="533400"/>
          </a:xfrm>
        </p:spPr>
        <p:txBody>
          <a:bodyPr/>
          <a:lstStyle/>
          <a:p>
            <a:r>
              <a:rPr lang="en-US" sz="3200" dirty="0" err="1" smtClean="0"/>
              <a:t>UX</a:t>
            </a:r>
            <a:r>
              <a:rPr lang="en-US" sz="3200" dirty="0" smtClean="0"/>
              <a:t> Deliverables</a:t>
            </a:r>
          </a:p>
        </p:txBody>
      </p:sp>
      <p:sp>
        <p:nvSpPr>
          <p:cNvPr id="3075" name="Content Placeholder 2"/>
          <p:cNvSpPr>
            <a:spLocks noGrp="1"/>
          </p:cNvSpPr>
          <p:nvPr>
            <p:ph idx="1"/>
          </p:nvPr>
        </p:nvSpPr>
        <p:spPr>
          <a:xfrm>
            <a:off x="304800" y="4572000"/>
            <a:ext cx="8763000" cy="1981200"/>
          </a:xfrm>
        </p:spPr>
        <p:txBody>
          <a:bodyPr/>
          <a:lstStyle/>
          <a:p>
            <a:pPr>
              <a:buNone/>
            </a:pPr>
            <a:r>
              <a:rPr lang="en-US" sz="2000" dirty="0" smtClean="0">
                <a:solidFill>
                  <a:srgbClr val="C00000"/>
                </a:solidFill>
              </a:rPr>
              <a:t>How Library Skills Connect</a:t>
            </a:r>
            <a:r>
              <a:rPr lang="en-US" sz="2000" dirty="0" smtClean="0"/>
              <a:t/>
            </a:r>
            <a:br>
              <a:rPr lang="en-US" sz="2000" dirty="0" smtClean="0"/>
            </a:br>
            <a:endParaRPr lang="en-US" sz="800" dirty="0" smtClean="0"/>
          </a:p>
          <a:p>
            <a:pPr marL="228600" lvl="1" indent="-228600">
              <a:buClr>
                <a:srgbClr val="C00000"/>
              </a:buClr>
            </a:pPr>
            <a:r>
              <a:rPr lang="en-US" sz="1800" b="1" dirty="0" smtClean="0"/>
              <a:t>General librarianship</a:t>
            </a:r>
            <a:r>
              <a:rPr lang="en-US" sz="1800" dirty="0" smtClean="0"/>
              <a:t>: Collection assessment</a:t>
            </a:r>
            <a:br>
              <a:rPr lang="en-US" sz="1800" dirty="0" smtClean="0"/>
            </a:br>
            <a:endParaRPr lang="en-US" sz="1800" dirty="0" smtClean="0"/>
          </a:p>
          <a:p>
            <a:pPr marL="228600" lvl="1" indent="-228600">
              <a:buClr>
                <a:srgbClr val="C00000"/>
              </a:buClr>
            </a:pPr>
            <a:r>
              <a:rPr lang="en-US" sz="1800" b="1" dirty="0" smtClean="0"/>
              <a:t>Archives</a:t>
            </a:r>
            <a:r>
              <a:rPr lang="en-US" sz="1800" dirty="0" smtClean="0"/>
              <a:t>: Acquisition and accessioning skills; knowing what is valuable and pertinent to a content set or audience</a:t>
            </a:r>
          </a:p>
        </p:txBody>
      </p:sp>
      <p:pic>
        <p:nvPicPr>
          <p:cNvPr id="5" name="Picture 4" descr="Razorfish_Mark_RGB_Small"/>
          <p:cNvPicPr/>
          <p:nvPr/>
        </p:nvPicPr>
        <p:blipFill>
          <a:blip r:embed="rId3" cstate="print"/>
          <a:srcRect/>
          <a:stretch>
            <a:fillRect/>
          </a:stretch>
        </p:blipFill>
        <p:spPr bwMode="auto">
          <a:xfrm>
            <a:off x="6934200" y="6324600"/>
            <a:ext cx="2031365" cy="352425"/>
          </a:xfrm>
          <a:prstGeom prst="rect">
            <a:avLst/>
          </a:prstGeom>
          <a:noFill/>
          <a:ln w="9525">
            <a:noFill/>
            <a:miter lim="800000"/>
            <a:headEnd/>
            <a:tailEnd/>
          </a:ln>
        </p:spPr>
      </p:pic>
      <p:cxnSp>
        <p:nvCxnSpPr>
          <p:cNvPr id="7" name="Straight Connector 6"/>
          <p:cNvCxnSpPr/>
          <p:nvPr/>
        </p:nvCxnSpPr>
        <p:spPr>
          <a:xfrm>
            <a:off x="228600" y="4570412"/>
            <a:ext cx="86868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 y="990600"/>
            <a:ext cx="4419600" cy="461665"/>
          </a:xfrm>
          <a:prstGeom prst="rect">
            <a:avLst/>
          </a:prstGeom>
          <a:noFill/>
        </p:spPr>
        <p:txBody>
          <a:bodyPr wrap="square" rtlCol="0">
            <a:spAutoFit/>
          </a:bodyPr>
          <a:lstStyle/>
          <a:p>
            <a:r>
              <a:rPr lang="en-US" sz="2400" dirty="0" smtClean="0">
                <a:solidFill>
                  <a:srgbClr val="C00000"/>
                </a:solidFill>
              </a:rPr>
              <a:t>Content Audit</a:t>
            </a:r>
            <a:endParaRPr lang="en-US" sz="2400" dirty="0">
              <a:solidFill>
                <a:srgbClr val="C00000"/>
              </a:solidFill>
            </a:endParaRPr>
          </a:p>
        </p:txBody>
      </p:sp>
      <p:sp>
        <p:nvSpPr>
          <p:cNvPr id="9" name="TextBox 8"/>
          <p:cNvSpPr txBox="1"/>
          <p:nvPr/>
        </p:nvSpPr>
        <p:spPr>
          <a:xfrm>
            <a:off x="152400" y="1524000"/>
            <a:ext cx="3962400" cy="2529923"/>
          </a:xfrm>
          <a:prstGeom prst="rect">
            <a:avLst/>
          </a:prstGeom>
          <a:noFill/>
        </p:spPr>
        <p:txBody>
          <a:bodyPr wrap="square" rtlCol="0">
            <a:spAutoFit/>
          </a:bodyPr>
          <a:lstStyle/>
          <a:p>
            <a:pPr>
              <a:lnSpc>
                <a:spcPct val="80000"/>
              </a:lnSpc>
              <a:buClr>
                <a:srgbClr val="C00000"/>
              </a:buClr>
            </a:pPr>
            <a:r>
              <a:rPr lang="en-US" sz="2000" dirty="0" smtClean="0">
                <a:solidFill>
                  <a:srgbClr val="434343"/>
                </a:solidFill>
                <a:cs typeface="Arial" charset="0"/>
              </a:rPr>
              <a:t/>
            </a:r>
            <a:br>
              <a:rPr lang="en-US" sz="2000" dirty="0" smtClean="0">
                <a:solidFill>
                  <a:srgbClr val="434343"/>
                </a:solidFill>
                <a:cs typeface="Arial" charset="0"/>
              </a:rPr>
            </a:br>
            <a:endParaRPr lang="en-US" sz="2000" dirty="0" smtClean="0">
              <a:solidFill>
                <a:srgbClr val="434343"/>
              </a:solidFill>
              <a:cs typeface="Arial" charset="0"/>
            </a:endParaRPr>
          </a:p>
          <a:p>
            <a:pPr marL="228600" indent="-228600">
              <a:lnSpc>
                <a:spcPct val="80000"/>
              </a:lnSpc>
              <a:buClr>
                <a:srgbClr val="C00000"/>
              </a:buClr>
              <a:buFont typeface="Arial" pitchFamily="34" charset="0"/>
              <a:buChar char="•"/>
            </a:pPr>
            <a:r>
              <a:rPr lang="en-US" sz="2000" dirty="0" smtClean="0">
                <a:solidFill>
                  <a:srgbClr val="434343"/>
                </a:solidFill>
                <a:cs typeface="Arial" charset="0"/>
              </a:rPr>
              <a:t>What works/what doesn’t</a:t>
            </a:r>
          </a:p>
          <a:p>
            <a:pPr marL="228600" indent="-228600">
              <a:lnSpc>
                <a:spcPct val="80000"/>
              </a:lnSpc>
              <a:buClr>
                <a:srgbClr val="C00000"/>
              </a:buClr>
            </a:pPr>
            <a:endParaRPr lang="en-US" sz="2000" dirty="0" smtClean="0">
              <a:solidFill>
                <a:srgbClr val="434343"/>
              </a:solidFill>
              <a:cs typeface="Arial" charset="0"/>
            </a:endParaRPr>
          </a:p>
          <a:p>
            <a:pPr marL="228600" indent="-228600">
              <a:lnSpc>
                <a:spcPct val="80000"/>
              </a:lnSpc>
              <a:buClr>
                <a:srgbClr val="C00000"/>
              </a:buClr>
              <a:buFont typeface="Arial" pitchFamily="34" charset="0"/>
              <a:buChar char="•"/>
            </a:pPr>
            <a:r>
              <a:rPr lang="en-US" sz="2000" dirty="0" smtClean="0">
                <a:solidFill>
                  <a:srgbClr val="434343"/>
                </a:solidFill>
                <a:cs typeface="Arial" charset="0"/>
              </a:rPr>
              <a:t>Content (or lack there of) that makes users leave the site</a:t>
            </a:r>
            <a:br>
              <a:rPr lang="en-US" sz="2000" dirty="0" smtClean="0">
                <a:solidFill>
                  <a:srgbClr val="434343"/>
                </a:solidFill>
                <a:cs typeface="Arial" charset="0"/>
              </a:rPr>
            </a:br>
            <a:endParaRPr lang="en-US" sz="2000" dirty="0" smtClean="0">
              <a:solidFill>
                <a:srgbClr val="434343"/>
              </a:solidFill>
              <a:cs typeface="Arial" charset="0"/>
            </a:endParaRPr>
          </a:p>
          <a:p>
            <a:pPr marL="228600" indent="-228600">
              <a:lnSpc>
                <a:spcPct val="80000"/>
              </a:lnSpc>
              <a:buClr>
                <a:srgbClr val="C00000"/>
              </a:buClr>
              <a:buFont typeface="Arial" pitchFamily="34" charset="0"/>
              <a:buChar char="•"/>
            </a:pPr>
            <a:r>
              <a:rPr lang="en-US" sz="2000" dirty="0" smtClean="0">
                <a:solidFill>
                  <a:srgbClr val="434343"/>
                </a:solidFill>
                <a:cs typeface="Arial" charset="0"/>
              </a:rPr>
              <a:t>What is becoming passé/what is the newest trend</a:t>
            </a:r>
          </a:p>
          <a:p>
            <a:pPr marL="0" indent="0">
              <a:lnSpc>
                <a:spcPct val="80000"/>
              </a:lnSpc>
            </a:pPr>
            <a:endParaRPr lang="en-US" dirty="0" smtClean="0">
              <a:cs typeface="Arial" charset="0"/>
            </a:endParaRPr>
          </a:p>
        </p:txBody>
      </p:sp>
      <p:sp>
        <p:nvSpPr>
          <p:cNvPr id="15" name="Slide Number Placeholder 12"/>
          <p:cNvSpPr>
            <a:spLocks noGrp="1"/>
          </p:cNvSpPr>
          <p:nvPr>
            <p:ph type="sldNum" sz="quarter" idx="10"/>
          </p:nvPr>
        </p:nvSpPr>
        <p:spPr>
          <a:xfrm>
            <a:off x="152401" y="6477000"/>
            <a:ext cx="1066799" cy="228600"/>
          </a:xfrm>
        </p:spPr>
        <p:txBody>
          <a:bodyPr/>
          <a:lstStyle/>
          <a:p>
            <a:r>
              <a:rPr lang="en-US" sz="1100" dirty="0" smtClean="0">
                <a:solidFill>
                  <a:schemeClr val="tx1"/>
                </a:solidFill>
              </a:rPr>
              <a:t>Slide </a:t>
            </a:r>
            <a:fld id="{F34A3443-5EB4-4B06-8A49-EDF416B1B9AE}" type="slidenum">
              <a:rPr lang="en-US" sz="1100" smtClean="0">
                <a:solidFill>
                  <a:schemeClr val="tx1"/>
                </a:solidFill>
              </a:rPr>
              <a:pPr/>
              <a:t>12</a:t>
            </a:fld>
            <a:endParaRPr lang="en-US" dirty="0"/>
          </a:p>
        </p:txBody>
      </p:sp>
      <p:pic>
        <p:nvPicPr>
          <p:cNvPr id="12" name="Picture 11" descr="calls to action screen shot.png"/>
          <p:cNvPicPr>
            <a:picLocks noChangeAspect="1"/>
          </p:cNvPicPr>
          <p:nvPr/>
        </p:nvPicPr>
        <p:blipFill>
          <a:blip r:embed="rId4"/>
          <a:stretch>
            <a:fillRect/>
          </a:stretch>
        </p:blipFill>
        <p:spPr>
          <a:xfrm>
            <a:off x="4191000" y="986181"/>
            <a:ext cx="4800600" cy="343341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ChangeArrowheads="1"/>
          </p:cNvSpPr>
          <p:nvPr/>
        </p:nvSpPr>
        <p:spPr bwMode="auto">
          <a:xfrm flipH="1">
            <a:off x="0" y="0"/>
            <a:ext cx="9144000" cy="838200"/>
          </a:xfrm>
          <a:prstGeom prst="rect">
            <a:avLst/>
          </a:prstGeom>
          <a:solidFill>
            <a:srgbClr val="7030A0"/>
          </a:solidFill>
          <a:ln w="9525">
            <a:noFill/>
            <a:miter lim="800000"/>
            <a:headEnd/>
            <a:tailEnd/>
          </a:ln>
        </p:spPr>
        <p:txBody>
          <a:bodyPr wrap="none" anchor="ctr"/>
          <a:lstStyle/>
          <a:p>
            <a:pPr algn="ctr" eaLnBrk="0" hangingPunct="0"/>
            <a:endParaRPr lang="en-US" sz="2400" i="1" u="sng">
              <a:solidFill>
                <a:schemeClr val="bg2"/>
              </a:solidFill>
              <a:ea typeface="ＭＳ Ｐゴシック" charset="-128"/>
            </a:endParaRPr>
          </a:p>
        </p:txBody>
      </p:sp>
      <p:sp>
        <p:nvSpPr>
          <p:cNvPr id="3074" name="Title 1"/>
          <p:cNvSpPr>
            <a:spLocks noGrp="1"/>
          </p:cNvSpPr>
          <p:nvPr>
            <p:ph type="title"/>
          </p:nvPr>
        </p:nvSpPr>
        <p:spPr>
          <a:xfrm>
            <a:off x="76200" y="76200"/>
            <a:ext cx="8229600" cy="533400"/>
          </a:xfrm>
        </p:spPr>
        <p:txBody>
          <a:bodyPr/>
          <a:lstStyle/>
          <a:p>
            <a:r>
              <a:rPr lang="en-US" sz="3200" dirty="0" err="1" smtClean="0"/>
              <a:t>UX</a:t>
            </a:r>
            <a:r>
              <a:rPr lang="en-US" sz="3200" dirty="0" smtClean="0"/>
              <a:t> Deliverables</a:t>
            </a:r>
          </a:p>
        </p:txBody>
      </p:sp>
      <p:sp>
        <p:nvSpPr>
          <p:cNvPr id="3075" name="Content Placeholder 2"/>
          <p:cNvSpPr>
            <a:spLocks noGrp="1"/>
          </p:cNvSpPr>
          <p:nvPr>
            <p:ph idx="1"/>
          </p:nvPr>
        </p:nvSpPr>
        <p:spPr>
          <a:xfrm>
            <a:off x="304800" y="4572000"/>
            <a:ext cx="8763000" cy="1981200"/>
          </a:xfrm>
        </p:spPr>
        <p:txBody>
          <a:bodyPr/>
          <a:lstStyle/>
          <a:p>
            <a:pPr>
              <a:buNone/>
            </a:pPr>
            <a:r>
              <a:rPr lang="en-US" sz="2000" dirty="0" smtClean="0">
                <a:solidFill>
                  <a:srgbClr val="C00000"/>
                </a:solidFill>
              </a:rPr>
              <a:t>How Library Skills Connect</a:t>
            </a:r>
            <a:r>
              <a:rPr lang="en-US" sz="2000" dirty="0" smtClean="0"/>
              <a:t/>
            </a:r>
            <a:br>
              <a:rPr lang="en-US" sz="2000" dirty="0" smtClean="0"/>
            </a:br>
            <a:endParaRPr lang="en-US" sz="800" dirty="0" smtClean="0"/>
          </a:p>
          <a:p>
            <a:pPr marL="228600" lvl="1" indent="-228600">
              <a:buClr>
                <a:srgbClr val="C00000"/>
              </a:buClr>
            </a:pPr>
            <a:r>
              <a:rPr lang="en-US" sz="1800" b="1" dirty="0" smtClean="0"/>
              <a:t>General librarianship</a:t>
            </a:r>
            <a:r>
              <a:rPr lang="en-US" sz="1800" dirty="0" smtClean="0"/>
              <a:t>: Flow of physical library space</a:t>
            </a:r>
            <a:br>
              <a:rPr lang="en-US" sz="1800" dirty="0" smtClean="0"/>
            </a:br>
            <a:endParaRPr lang="en-US" sz="1800" dirty="0" smtClean="0"/>
          </a:p>
          <a:p>
            <a:pPr marL="228600" lvl="1" indent="-228600">
              <a:buClr>
                <a:srgbClr val="C00000"/>
              </a:buClr>
            </a:pPr>
            <a:r>
              <a:rPr lang="en-US" sz="1800" b="1" dirty="0" smtClean="0"/>
              <a:t>Archives</a:t>
            </a:r>
            <a:r>
              <a:rPr lang="en-US" sz="1800" dirty="0" smtClean="0"/>
              <a:t>: The flow and relationship of the topics and content presented together. Biggest difference: this is visual as much as text</a:t>
            </a:r>
          </a:p>
        </p:txBody>
      </p:sp>
      <p:pic>
        <p:nvPicPr>
          <p:cNvPr id="5" name="Picture 4" descr="Razorfish_Mark_RGB_Small"/>
          <p:cNvPicPr/>
          <p:nvPr/>
        </p:nvPicPr>
        <p:blipFill>
          <a:blip r:embed="rId3" cstate="print"/>
          <a:srcRect/>
          <a:stretch>
            <a:fillRect/>
          </a:stretch>
        </p:blipFill>
        <p:spPr bwMode="auto">
          <a:xfrm>
            <a:off x="6934200" y="6324600"/>
            <a:ext cx="2031365" cy="352425"/>
          </a:xfrm>
          <a:prstGeom prst="rect">
            <a:avLst/>
          </a:prstGeom>
          <a:noFill/>
          <a:ln w="9525">
            <a:noFill/>
            <a:miter lim="800000"/>
            <a:headEnd/>
            <a:tailEnd/>
          </a:ln>
        </p:spPr>
      </p:pic>
      <p:cxnSp>
        <p:nvCxnSpPr>
          <p:cNvPr id="7" name="Straight Connector 6"/>
          <p:cNvCxnSpPr/>
          <p:nvPr/>
        </p:nvCxnSpPr>
        <p:spPr>
          <a:xfrm>
            <a:off x="228600" y="4570412"/>
            <a:ext cx="86868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2400" y="838200"/>
            <a:ext cx="5105400" cy="461665"/>
          </a:xfrm>
          <a:prstGeom prst="rect">
            <a:avLst/>
          </a:prstGeom>
          <a:noFill/>
        </p:spPr>
        <p:txBody>
          <a:bodyPr wrap="square" rtlCol="0">
            <a:spAutoFit/>
          </a:bodyPr>
          <a:lstStyle/>
          <a:p>
            <a:r>
              <a:rPr lang="en-US" sz="2400" dirty="0" smtClean="0">
                <a:solidFill>
                  <a:srgbClr val="C00000"/>
                </a:solidFill>
              </a:rPr>
              <a:t>Wireframe Review</a:t>
            </a:r>
            <a:endParaRPr lang="en-US" sz="2400" dirty="0">
              <a:solidFill>
                <a:srgbClr val="C00000"/>
              </a:solidFill>
            </a:endParaRPr>
          </a:p>
        </p:txBody>
      </p:sp>
      <p:sp>
        <p:nvSpPr>
          <p:cNvPr id="9" name="TextBox 8"/>
          <p:cNvSpPr txBox="1"/>
          <p:nvPr/>
        </p:nvSpPr>
        <p:spPr>
          <a:xfrm>
            <a:off x="152400" y="1752600"/>
            <a:ext cx="3429000" cy="1892826"/>
          </a:xfrm>
          <a:prstGeom prst="rect">
            <a:avLst/>
          </a:prstGeom>
          <a:noFill/>
        </p:spPr>
        <p:txBody>
          <a:bodyPr wrap="square" rtlCol="0">
            <a:spAutoFit/>
          </a:bodyPr>
          <a:lstStyle/>
          <a:p>
            <a:pPr marL="228600" indent="-228600">
              <a:lnSpc>
                <a:spcPct val="80000"/>
              </a:lnSpc>
              <a:spcBef>
                <a:spcPts val="300"/>
              </a:spcBef>
              <a:buClr>
                <a:srgbClr val="C00000"/>
              </a:buClr>
              <a:buFont typeface="Arial" pitchFamily="34" charset="0"/>
              <a:buChar char="•"/>
            </a:pPr>
            <a:endParaRPr lang="en-US" sz="2000" dirty="0" smtClean="0">
              <a:solidFill>
                <a:srgbClr val="434343"/>
              </a:solidFill>
              <a:cs typeface="Arial" charset="0"/>
            </a:endParaRPr>
          </a:p>
          <a:p>
            <a:pPr marL="228600" indent="-228600">
              <a:lnSpc>
                <a:spcPct val="80000"/>
              </a:lnSpc>
              <a:spcBef>
                <a:spcPts val="300"/>
              </a:spcBef>
              <a:buClr>
                <a:srgbClr val="C00000"/>
              </a:buClr>
              <a:buFont typeface="Arial" pitchFamily="34" charset="0"/>
              <a:buChar char="•"/>
            </a:pPr>
            <a:r>
              <a:rPr lang="en-US" sz="2000" dirty="0" smtClean="0">
                <a:solidFill>
                  <a:srgbClr val="434343"/>
                </a:solidFill>
                <a:cs typeface="Arial" charset="0"/>
              </a:rPr>
              <a:t>Review of content elements (e.g., copy, tools, related links)</a:t>
            </a:r>
            <a:br>
              <a:rPr lang="en-US" sz="2000" dirty="0" smtClean="0">
                <a:solidFill>
                  <a:srgbClr val="434343"/>
                </a:solidFill>
                <a:cs typeface="Arial" charset="0"/>
              </a:rPr>
            </a:br>
            <a:endParaRPr lang="en-US" sz="2000" dirty="0" smtClean="0">
              <a:solidFill>
                <a:srgbClr val="434343"/>
              </a:solidFill>
              <a:cs typeface="Arial" charset="0"/>
            </a:endParaRPr>
          </a:p>
          <a:p>
            <a:pPr marL="228600" indent="-228600">
              <a:lnSpc>
                <a:spcPct val="80000"/>
              </a:lnSpc>
              <a:spcBef>
                <a:spcPts val="300"/>
              </a:spcBef>
              <a:buClr>
                <a:srgbClr val="C00000"/>
              </a:buClr>
              <a:buFont typeface="Arial" pitchFamily="34" charset="0"/>
              <a:buChar char="•"/>
            </a:pPr>
            <a:r>
              <a:rPr lang="en-US" sz="2000" dirty="0" smtClean="0">
                <a:solidFill>
                  <a:srgbClr val="434343"/>
                </a:solidFill>
                <a:cs typeface="Arial" charset="0"/>
              </a:rPr>
              <a:t>How much goes on the page?</a:t>
            </a:r>
          </a:p>
        </p:txBody>
      </p:sp>
      <p:pic>
        <p:nvPicPr>
          <p:cNvPr id="11" name="Picture 2"/>
          <p:cNvPicPr>
            <a:picLocks noChangeAspect="1" noChangeArrowheads="1"/>
          </p:cNvPicPr>
          <p:nvPr/>
        </p:nvPicPr>
        <p:blipFill>
          <a:blip r:embed="rId4"/>
          <a:srcRect b="26744"/>
          <a:stretch>
            <a:fillRect/>
          </a:stretch>
        </p:blipFill>
        <p:spPr bwMode="auto">
          <a:xfrm>
            <a:off x="3651926" y="1524000"/>
            <a:ext cx="5418336" cy="2743200"/>
          </a:xfrm>
          <a:prstGeom prst="rect">
            <a:avLst/>
          </a:prstGeom>
          <a:noFill/>
          <a:ln w="9525">
            <a:noFill/>
            <a:miter lim="800000"/>
            <a:headEnd/>
            <a:tailEnd/>
          </a:ln>
          <a:effectLst/>
        </p:spPr>
      </p:pic>
      <p:sp>
        <p:nvSpPr>
          <p:cNvPr id="14" name="Oval 13"/>
          <p:cNvSpPr/>
          <p:nvPr/>
        </p:nvSpPr>
        <p:spPr>
          <a:xfrm>
            <a:off x="3645011" y="1676400"/>
            <a:ext cx="926989" cy="842211"/>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257800" y="2895600"/>
            <a:ext cx="1299754" cy="76200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flipV="1">
            <a:off x="5638800" y="1828800"/>
            <a:ext cx="685800" cy="762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15000" y="2362200"/>
            <a:ext cx="685800" cy="762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2"/>
          <p:cNvSpPr txBox="1">
            <a:spLocks/>
          </p:cNvSpPr>
          <p:nvPr/>
        </p:nvSpPr>
        <p:spPr bwMode="auto">
          <a:xfrm>
            <a:off x="152401" y="6477000"/>
            <a:ext cx="1066799" cy="228600"/>
          </a:xfrm>
          <a:prstGeom prst="rect">
            <a:avLst/>
          </a:prstGeom>
          <a:noFill/>
          <a:ln w="9525">
            <a:noFill/>
            <a:miter lim="800000"/>
            <a:headEnd/>
            <a:tailEnd/>
          </a:ln>
          <a:effectLst/>
        </p:spPr>
        <p:txBody>
          <a:bodyPr vert="horz" wrap="square" lIns="45720" tIns="45720" rIns="4572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
                <a:srgbClr val="F4001D"/>
              </a:buClr>
              <a:buSzPct val="85000"/>
              <a:buFont typeface="Wingdings" pitchFamily="2" charset="2"/>
              <a:buNone/>
              <a:tabLst/>
              <a:defRPr/>
            </a:pPr>
            <a:r>
              <a:rPr kumimoji="0" lang="en-US" sz="1100" b="0" i="0" u="none" strike="noStrike" kern="1200" cap="none" spc="0" normalizeH="0" baseline="0" noProof="0" smtClean="0">
                <a:ln>
                  <a:noFill/>
                </a:ln>
                <a:solidFill>
                  <a:schemeClr val="tx1"/>
                </a:solidFill>
                <a:effectLst/>
                <a:uLnTx/>
                <a:uFillTx/>
                <a:latin typeface="Arial" charset="0"/>
                <a:ea typeface="+mn-ea"/>
                <a:cs typeface="Arial" charset="0"/>
              </a:rPr>
              <a:t>Slide </a:t>
            </a:r>
            <a:fld id="{F34A3443-5EB4-4B06-8A49-EDF416B1B9AE}" type="slidenum">
              <a:rPr kumimoji="0" lang="en-US" sz="11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0" fontAlgn="base" latinLnBrk="0" hangingPunct="0">
                <a:lnSpc>
                  <a:spcPct val="100000"/>
                </a:lnSpc>
                <a:spcBef>
                  <a:spcPct val="0"/>
                </a:spcBef>
                <a:spcAft>
                  <a:spcPct val="0"/>
                </a:spcAft>
                <a:buClr>
                  <a:srgbClr val="F4001D"/>
                </a:buClr>
                <a:buSzPct val="85000"/>
                <a:buFont typeface="Wingdings" pitchFamily="2" charset="2"/>
                <a:buNone/>
                <a:tabLst/>
                <a:defRPr/>
              </a:pPr>
              <a:t>13</a:t>
            </a:fld>
            <a:endParaRPr kumimoji="0" lang="en-US" sz="1000" b="0" i="0" u="none" strike="noStrike" kern="1200" cap="none" spc="0" normalizeH="0" baseline="0" noProof="0" dirty="0">
              <a:ln>
                <a:noFill/>
              </a:ln>
              <a:solidFill>
                <a:schemeClr val="bg2"/>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ChangeArrowheads="1"/>
          </p:cNvSpPr>
          <p:nvPr/>
        </p:nvSpPr>
        <p:spPr bwMode="auto">
          <a:xfrm flipH="1">
            <a:off x="0" y="0"/>
            <a:ext cx="9144000" cy="838200"/>
          </a:xfrm>
          <a:prstGeom prst="rect">
            <a:avLst/>
          </a:prstGeom>
          <a:solidFill>
            <a:srgbClr val="7030A0"/>
          </a:solidFill>
          <a:ln w="9525">
            <a:noFill/>
            <a:miter lim="800000"/>
            <a:headEnd/>
            <a:tailEnd/>
          </a:ln>
        </p:spPr>
        <p:txBody>
          <a:bodyPr wrap="none" anchor="ctr"/>
          <a:lstStyle/>
          <a:p>
            <a:pPr algn="ctr" eaLnBrk="0" hangingPunct="0"/>
            <a:endParaRPr lang="en-US" sz="2400" i="1" u="sng">
              <a:solidFill>
                <a:schemeClr val="bg2"/>
              </a:solidFill>
              <a:ea typeface="ＭＳ Ｐゴシック" charset="-128"/>
            </a:endParaRPr>
          </a:p>
        </p:txBody>
      </p:sp>
      <p:sp>
        <p:nvSpPr>
          <p:cNvPr id="3074" name="Title 1"/>
          <p:cNvSpPr>
            <a:spLocks noGrp="1"/>
          </p:cNvSpPr>
          <p:nvPr>
            <p:ph type="title"/>
          </p:nvPr>
        </p:nvSpPr>
        <p:spPr>
          <a:xfrm>
            <a:off x="76200" y="76200"/>
            <a:ext cx="8229600" cy="533400"/>
          </a:xfrm>
        </p:spPr>
        <p:txBody>
          <a:bodyPr/>
          <a:lstStyle/>
          <a:p>
            <a:r>
              <a:rPr lang="en-US" sz="3200" dirty="0" smtClean="0"/>
              <a:t>UX Deliverables</a:t>
            </a:r>
          </a:p>
        </p:txBody>
      </p:sp>
      <p:sp>
        <p:nvSpPr>
          <p:cNvPr id="3075" name="Content Placeholder 2"/>
          <p:cNvSpPr>
            <a:spLocks noGrp="1"/>
          </p:cNvSpPr>
          <p:nvPr>
            <p:ph idx="1"/>
          </p:nvPr>
        </p:nvSpPr>
        <p:spPr>
          <a:xfrm>
            <a:off x="304800" y="4572000"/>
            <a:ext cx="8763000" cy="1981200"/>
          </a:xfrm>
        </p:spPr>
        <p:txBody>
          <a:bodyPr/>
          <a:lstStyle/>
          <a:p>
            <a:pPr>
              <a:buNone/>
            </a:pPr>
            <a:r>
              <a:rPr lang="en-US" sz="2000" dirty="0" smtClean="0">
                <a:solidFill>
                  <a:srgbClr val="C00000"/>
                </a:solidFill>
              </a:rPr>
              <a:t>How Library Skills Connect</a:t>
            </a:r>
            <a:r>
              <a:rPr lang="en-US" sz="2000" dirty="0" smtClean="0"/>
              <a:t/>
            </a:r>
            <a:br>
              <a:rPr lang="en-US" sz="2000" dirty="0" smtClean="0"/>
            </a:br>
            <a:endParaRPr lang="en-US" sz="800" dirty="0" smtClean="0"/>
          </a:p>
          <a:p>
            <a:pPr marL="228600" lvl="1" indent="-228600">
              <a:buClr>
                <a:srgbClr val="C00000"/>
              </a:buClr>
            </a:pPr>
            <a:r>
              <a:rPr lang="en-US" sz="1800" b="1" dirty="0" smtClean="0"/>
              <a:t>General librarianship</a:t>
            </a:r>
            <a:r>
              <a:rPr lang="en-US" sz="1800" dirty="0" smtClean="0"/>
              <a:t>: Flow of physical library space </a:t>
            </a:r>
            <a:br>
              <a:rPr lang="en-US" sz="1800" dirty="0" smtClean="0"/>
            </a:br>
            <a:endParaRPr lang="en-US" sz="1800" dirty="0" smtClean="0"/>
          </a:p>
          <a:p>
            <a:pPr marL="228600" lvl="1" indent="-228600">
              <a:buClr>
                <a:srgbClr val="C00000"/>
              </a:buClr>
            </a:pPr>
            <a:r>
              <a:rPr lang="en-US" sz="1800" b="1" dirty="0" smtClean="0"/>
              <a:t>Archives</a:t>
            </a:r>
            <a:r>
              <a:rPr lang="en-US" sz="1800" dirty="0" smtClean="0"/>
              <a:t>: The flow and relationship of the topics and content presented together. Biggest difference: this is visual as much as text</a:t>
            </a:r>
          </a:p>
        </p:txBody>
      </p:sp>
      <p:pic>
        <p:nvPicPr>
          <p:cNvPr id="5" name="Picture 4" descr="Razorfish_Mark_RGB_Small"/>
          <p:cNvPicPr/>
          <p:nvPr/>
        </p:nvPicPr>
        <p:blipFill>
          <a:blip r:embed="rId3" cstate="print"/>
          <a:srcRect/>
          <a:stretch>
            <a:fillRect/>
          </a:stretch>
        </p:blipFill>
        <p:spPr bwMode="auto">
          <a:xfrm>
            <a:off x="6934200" y="6324600"/>
            <a:ext cx="2031365" cy="352425"/>
          </a:xfrm>
          <a:prstGeom prst="rect">
            <a:avLst/>
          </a:prstGeom>
          <a:noFill/>
          <a:ln w="9525">
            <a:noFill/>
            <a:miter lim="800000"/>
            <a:headEnd/>
            <a:tailEnd/>
          </a:ln>
        </p:spPr>
      </p:pic>
      <p:cxnSp>
        <p:nvCxnSpPr>
          <p:cNvPr id="7" name="Straight Connector 6"/>
          <p:cNvCxnSpPr/>
          <p:nvPr/>
        </p:nvCxnSpPr>
        <p:spPr>
          <a:xfrm>
            <a:off x="228600" y="4570412"/>
            <a:ext cx="86868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200" y="838200"/>
            <a:ext cx="5029200" cy="461665"/>
          </a:xfrm>
          <a:prstGeom prst="rect">
            <a:avLst/>
          </a:prstGeom>
          <a:noFill/>
        </p:spPr>
        <p:txBody>
          <a:bodyPr wrap="square" rtlCol="0">
            <a:spAutoFit/>
          </a:bodyPr>
          <a:lstStyle/>
          <a:p>
            <a:r>
              <a:rPr lang="en-US" sz="2400" dirty="0" smtClean="0">
                <a:solidFill>
                  <a:srgbClr val="C00000"/>
                </a:solidFill>
              </a:rPr>
              <a:t>Wireframe Review</a:t>
            </a:r>
            <a:endParaRPr lang="en-US" sz="2400" dirty="0">
              <a:solidFill>
                <a:srgbClr val="C00000"/>
              </a:solidFill>
            </a:endParaRPr>
          </a:p>
        </p:txBody>
      </p:sp>
      <p:sp>
        <p:nvSpPr>
          <p:cNvPr id="9" name="TextBox 8"/>
          <p:cNvSpPr txBox="1"/>
          <p:nvPr/>
        </p:nvSpPr>
        <p:spPr>
          <a:xfrm>
            <a:off x="228600" y="1981200"/>
            <a:ext cx="4038600" cy="2037481"/>
          </a:xfrm>
          <a:prstGeom prst="rect">
            <a:avLst/>
          </a:prstGeom>
          <a:noFill/>
        </p:spPr>
        <p:txBody>
          <a:bodyPr wrap="square" rtlCol="0">
            <a:spAutoFit/>
          </a:bodyPr>
          <a:lstStyle/>
          <a:p>
            <a:pPr marL="0" indent="0">
              <a:lnSpc>
                <a:spcPct val="80000"/>
              </a:lnSpc>
            </a:pPr>
            <a:endParaRPr lang="en-US" sz="2000" dirty="0" smtClean="0">
              <a:solidFill>
                <a:srgbClr val="434343"/>
              </a:solidFill>
              <a:cs typeface="Arial" charset="0"/>
            </a:endParaRPr>
          </a:p>
          <a:p>
            <a:pPr marL="228600" indent="-228600">
              <a:lnSpc>
                <a:spcPct val="80000"/>
              </a:lnSpc>
              <a:buClr>
                <a:srgbClr val="C00000"/>
              </a:buClr>
              <a:buFont typeface="Arial" pitchFamily="34" charset="0"/>
              <a:buChar char="•"/>
            </a:pPr>
            <a:r>
              <a:rPr lang="en-US" sz="2000" dirty="0" smtClean="0">
                <a:solidFill>
                  <a:srgbClr val="434343"/>
                </a:solidFill>
                <a:cs typeface="Arial" charset="0"/>
              </a:rPr>
              <a:t>What’s most important and how do things related to each other?</a:t>
            </a:r>
            <a:br>
              <a:rPr lang="en-US" sz="2000" dirty="0" smtClean="0">
                <a:solidFill>
                  <a:srgbClr val="434343"/>
                </a:solidFill>
                <a:cs typeface="Arial" charset="0"/>
              </a:rPr>
            </a:br>
            <a:endParaRPr lang="en-US" sz="2000" dirty="0" smtClean="0">
              <a:solidFill>
                <a:srgbClr val="434343"/>
              </a:solidFill>
              <a:cs typeface="Arial" charset="0"/>
            </a:endParaRPr>
          </a:p>
          <a:p>
            <a:pPr marL="228600" indent="-228600">
              <a:lnSpc>
                <a:spcPct val="80000"/>
              </a:lnSpc>
              <a:buClr>
                <a:srgbClr val="C00000"/>
              </a:buClr>
              <a:buFont typeface="Arial" pitchFamily="34" charset="0"/>
              <a:buChar char="•"/>
            </a:pPr>
            <a:endParaRPr lang="en-US" sz="2000" dirty="0" smtClean="0">
              <a:solidFill>
                <a:srgbClr val="434343"/>
              </a:solidFill>
              <a:cs typeface="Arial" charset="0"/>
            </a:endParaRPr>
          </a:p>
          <a:p>
            <a:pPr marL="228600" indent="-228600">
              <a:lnSpc>
                <a:spcPct val="80000"/>
              </a:lnSpc>
              <a:buClr>
                <a:srgbClr val="C00000"/>
              </a:buClr>
              <a:buFont typeface="Arial" pitchFamily="34" charset="0"/>
              <a:buChar char="•"/>
            </a:pPr>
            <a:r>
              <a:rPr lang="en-US" sz="2000" dirty="0" smtClean="0">
                <a:solidFill>
                  <a:srgbClr val="434343"/>
                </a:solidFill>
                <a:cs typeface="Arial" charset="0"/>
              </a:rPr>
              <a:t>Navigation  and nomenclature </a:t>
            </a:r>
          </a:p>
          <a:p>
            <a:pPr marL="0" indent="0">
              <a:lnSpc>
                <a:spcPct val="80000"/>
              </a:lnSpc>
            </a:pPr>
            <a:endParaRPr lang="en-US" sz="2000" dirty="0" smtClean="0">
              <a:solidFill>
                <a:srgbClr val="434343"/>
              </a:solidFill>
              <a:cs typeface="Arial" charset="0"/>
            </a:endParaRPr>
          </a:p>
          <a:p>
            <a:pPr marL="0" indent="0">
              <a:lnSpc>
                <a:spcPct val="80000"/>
              </a:lnSpc>
            </a:pPr>
            <a:endParaRPr lang="en-US" dirty="0" smtClean="0">
              <a:cs typeface="Arial" charset="0"/>
            </a:endParaRPr>
          </a:p>
        </p:txBody>
      </p:sp>
      <p:pic>
        <p:nvPicPr>
          <p:cNvPr id="13" name="Picture 12" descr="Wireframe #1.png"/>
          <p:cNvPicPr>
            <a:picLocks noChangeAspect="1"/>
          </p:cNvPicPr>
          <p:nvPr/>
        </p:nvPicPr>
        <p:blipFill>
          <a:blip r:embed="rId4"/>
          <a:stretch>
            <a:fillRect/>
          </a:stretch>
        </p:blipFill>
        <p:spPr>
          <a:xfrm>
            <a:off x="5029200" y="838200"/>
            <a:ext cx="3926560" cy="3641135"/>
          </a:xfrm>
          <a:prstGeom prst="rect">
            <a:avLst/>
          </a:prstGeom>
        </p:spPr>
      </p:pic>
      <p:sp>
        <p:nvSpPr>
          <p:cNvPr id="14" name="Slide Number Placeholder 12"/>
          <p:cNvSpPr>
            <a:spLocks noGrp="1"/>
          </p:cNvSpPr>
          <p:nvPr>
            <p:ph type="sldNum" sz="quarter" idx="10"/>
          </p:nvPr>
        </p:nvSpPr>
        <p:spPr>
          <a:xfrm>
            <a:off x="152401" y="6477000"/>
            <a:ext cx="1066799" cy="228600"/>
          </a:xfrm>
        </p:spPr>
        <p:txBody>
          <a:bodyPr/>
          <a:lstStyle/>
          <a:p>
            <a:r>
              <a:rPr lang="en-US" sz="1100" dirty="0" smtClean="0">
                <a:solidFill>
                  <a:schemeClr val="tx1"/>
                </a:solidFill>
              </a:rPr>
              <a:t>Slide </a:t>
            </a:r>
            <a:fld id="{F34A3443-5EB4-4B06-8A49-EDF416B1B9AE}" type="slidenum">
              <a:rPr lang="en-US" sz="1100" smtClean="0">
                <a:solidFill>
                  <a:schemeClr val="tx1"/>
                </a:solidFill>
              </a:rPr>
              <a:pPr/>
              <a:t>14</a:t>
            </a:fld>
            <a:endParaRPr lang="en-US" dirty="0"/>
          </a:p>
        </p:txBody>
      </p:sp>
      <p:sp>
        <p:nvSpPr>
          <p:cNvPr id="12" name="Oval 11"/>
          <p:cNvSpPr/>
          <p:nvPr/>
        </p:nvSpPr>
        <p:spPr>
          <a:xfrm>
            <a:off x="4876800" y="1143000"/>
            <a:ext cx="1981200" cy="38100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ChangeArrowheads="1"/>
          </p:cNvSpPr>
          <p:nvPr/>
        </p:nvSpPr>
        <p:spPr bwMode="auto">
          <a:xfrm flipH="1">
            <a:off x="0" y="0"/>
            <a:ext cx="9144000" cy="838200"/>
          </a:xfrm>
          <a:prstGeom prst="rect">
            <a:avLst/>
          </a:prstGeom>
          <a:solidFill>
            <a:srgbClr val="7030A0"/>
          </a:solidFill>
          <a:ln w="9525">
            <a:noFill/>
            <a:miter lim="800000"/>
            <a:headEnd/>
            <a:tailEnd/>
          </a:ln>
        </p:spPr>
        <p:txBody>
          <a:bodyPr wrap="none" anchor="ctr"/>
          <a:lstStyle/>
          <a:p>
            <a:pPr algn="ctr" eaLnBrk="0" hangingPunct="0"/>
            <a:endParaRPr lang="en-US" sz="2400" i="1" u="sng">
              <a:solidFill>
                <a:schemeClr val="bg2"/>
              </a:solidFill>
              <a:ea typeface="ＭＳ Ｐゴシック" charset="-128"/>
            </a:endParaRPr>
          </a:p>
        </p:txBody>
      </p:sp>
      <p:sp>
        <p:nvSpPr>
          <p:cNvPr id="3074" name="Title 1"/>
          <p:cNvSpPr>
            <a:spLocks noGrp="1"/>
          </p:cNvSpPr>
          <p:nvPr>
            <p:ph type="title"/>
          </p:nvPr>
        </p:nvSpPr>
        <p:spPr>
          <a:xfrm>
            <a:off x="152400" y="152400"/>
            <a:ext cx="8229600" cy="533400"/>
          </a:xfrm>
        </p:spPr>
        <p:txBody>
          <a:bodyPr/>
          <a:lstStyle/>
          <a:p>
            <a:r>
              <a:rPr lang="en-US" sz="3200" dirty="0" err="1" smtClean="0"/>
              <a:t>UX</a:t>
            </a:r>
            <a:r>
              <a:rPr lang="en-US" sz="3200" dirty="0" smtClean="0"/>
              <a:t> Deliverables</a:t>
            </a:r>
          </a:p>
        </p:txBody>
      </p:sp>
      <p:sp>
        <p:nvSpPr>
          <p:cNvPr id="3075" name="Content Placeholder 2"/>
          <p:cNvSpPr>
            <a:spLocks noGrp="1"/>
          </p:cNvSpPr>
          <p:nvPr>
            <p:ph idx="1"/>
          </p:nvPr>
        </p:nvSpPr>
        <p:spPr>
          <a:xfrm>
            <a:off x="304800" y="4572000"/>
            <a:ext cx="8763000" cy="1981200"/>
          </a:xfrm>
        </p:spPr>
        <p:txBody>
          <a:bodyPr/>
          <a:lstStyle/>
          <a:p>
            <a:pPr>
              <a:buNone/>
            </a:pPr>
            <a:r>
              <a:rPr lang="en-US" sz="2000" dirty="0" smtClean="0">
                <a:solidFill>
                  <a:srgbClr val="C00000"/>
                </a:solidFill>
              </a:rPr>
              <a:t>How Library Skills Connect </a:t>
            </a:r>
            <a:r>
              <a:rPr lang="en-US" sz="2000" dirty="0" smtClean="0"/>
              <a:t/>
            </a:r>
            <a:br>
              <a:rPr lang="en-US" sz="2000" dirty="0" smtClean="0"/>
            </a:br>
            <a:endParaRPr lang="en-US" sz="800" dirty="0" smtClean="0"/>
          </a:p>
          <a:p>
            <a:pPr marL="228600" lvl="1" indent="-228600">
              <a:buClr>
                <a:srgbClr val="C00000"/>
              </a:buClr>
            </a:pPr>
            <a:r>
              <a:rPr lang="en-US" sz="1800" b="1" dirty="0" smtClean="0"/>
              <a:t>General librarianship</a:t>
            </a:r>
            <a:r>
              <a:rPr lang="en-US" sz="1800" dirty="0" smtClean="0"/>
              <a:t>: What does the patron look for when surfing/searching?</a:t>
            </a:r>
            <a:br>
              <a:rPr lang="en-US" sz="1800" dirty="0" smtClean="0"/>
            </a:br>
            <a:endParaRPr lang="en-US" sz="1800" dirty="0" smtClean="0"/>
          </a:p>
          <a:p>
            <a:pPr marL="228600" lvl="1" indent="-228600">
              <a:buClr>
                <a:srgbClr val="C00000"/>
              </a:buClr>
            </a:pPr>
            <a:r>
              <a:rPr lang="en-US" sz="1800" b="1" dirty="0" smtClean="0"/>
              <a:t>Archives</a:t>
            </a:r>
            <a:r>
              <a:rPr lang="en-US" sz="1800" dirty="0" smtClean="0"/>
              <a:t>: Not much cross-over between archives work and creative comps. </a:t>
            </a:r>
          </a:p>
        </p:txBody>
      </p:sp>
      <p:pic>
        <p:nvPicPr>
          <p:cNvPr id="5" name="Picture 4" descr="Razorfish_Mark_RGB_Small"/>
          <p:cNvPicPr/>
          <p:nvPr/>
        </p:nvPicPr>
        <p:blipFill>
          <a:blip r:embed="rId3" cstate="print"/>
          <a:srcRect/>
          <a:stretch>
            <a:fillRect/>
          </a:stretch>
        </p:blipFill>
        <p:spPr bwMode="auto">
          <a:xfrm>
            <a:off x="6934200" y="6324600"/>
            <a:ext cx="2031365" cy="352425"/>
          </a:xfrm>
          <a:prstGeom prst="rect">
            <a:avLst/>
          </a:prstGeom>
          <a:noFill/>
          <a:ln w="9525">
            <a:noFill/>
            <a:miter lim="800000"/>
            <a:headEnd/>
            <a:tailEnd/>
          </a:ln>
        </p:spPr>
      </p:pic>
      <p:cxnSp>
        <p:nvCxnSpPr>
          <p:cNvPr id="7" name="Straight Connector 6"/>
          <p:cNvCxnSpPr/>
          <p:nvPr/>
        </p:nvCxnSpPr>
        <p:spPr>
          <a:xfrm>
            <a:off x="228600" y="4495800"/>
            <a:ext cx="86868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 y="914400"/>
            <a:ext cx="3124200" cy="461665"/>
          </a:xfrm>
          <a:prstGeom prst="rect">
            <a:avLst/>
          </a:prstGeom>
          <a:noFill/>
        </p:spPr>
        <p:txBody>
          <a:bodyPr wrap="square" rtlCol="0">
            <a:spAutoFit/>
          </a:bodyPr>
          <a:lstStyle/>
          <a:p>
            <a:r>
              <a:rPr lang="en-US" sz="2400" dirty="0" smtClean="0">
                <a:solidFill>
                  <a:srgbClr val="C00000"/>
                </a:solidFill>
              </a:rPr>
              <a:t>Design Comp Review </a:t>
            </a:r>
            <a:endParaRPr lang="en-US" sz="2400" dirty="0">
              <a:solidFill>
                <a:srgbClr val="C00000"/>
              </a:solidFill>
            </a:endParaRPr>
          </a:p>
        </p:txBody>
      </p:sp>
      <p:sp>
        <p:nvSpPr>
          <p:cNvPr id="9" name="TextBox 8"/>
          <p:cNvSpPr txBox="1"/>
          <p:nvPr/>
        </p:nvSpPr>
        <p:spPr>
          <a:xfrm>
            <a:off x="228600" y="1371600"/>
            <a:ext cx="3810000" cy="2862322"/>
          </a:xfrm>
          <a:prstGeom prst="rect">
            <a:avLst/>
          </a:prstGeom>
          <a:noFill/>
        </p:spPr>
        <p:txBody>
          <a:bodyPr wrap="square" rtlCol="0">
            <a:spAutoFit/>
          </a:bodyPr>
          <a:lstStyle/>
          <a:p>
            <a:pPr marL="228600" indent="-228600">
              <a:buClr>
                <a:srgbClr val="C00000"/>
              </a:buClr>
              <a:buFont typeface="Arial" pitchFamily="34" charset="0"/>
              <a:buChar char="•"/>
            </a:pPr>
            <a:r>
              <a:rPr lang="en-US" dirty="0" smtClean="0"/>
              <a:t>Evaluate the creative design execution against the usability and content delivery questions</a:t>
            </a:r>
          </a:p>
          <a:p>
            <a:pPr marL="228600" indent="-228600">
              <a:buClr>
                <a:srgbClr val="C00000"/>
              </a:buClr>
            </a:pPr>
            <a:endParaRPr lang="en-US" dirty="0" smtClean="0"/>
          </a:p>
          <a:p>
            <a:pPr marL="228600" indent="-228600">
              <a:buClr>
                <a:srgbClr val="C00000"/>
              </a:buClr>
              <a:buFont typeface="Arial" pitchFamily="34" charset="0"/>
              <a:buChar char="•"/>
            </a:pPr>
            <a:r>
              <a:rPr lang="en-US" dirty="0" smtClean="0"/>
              <a:t>Check for consistency between the wireframes and the comps</a:t>
            </a:r>
          </a:p>
          <a:p>
            <a:pPr marL="228600" indent="-228600">
              <a:buClr>
                <a:srgbClr val="C00000"/>
              </a:buClr>
              <a:buFont typeface="Arial" pitchFamily="34" charset="0"/>
              <a:buChar char="•"/>
            </a:pPr>
            <a:endParaRPr lang="en-US" dirty="0" smtClean="0"/>
          </a:p>
          <a:p>
            <a:pPr marL="228600" indent="-228600">
              <a:buClr>
                <a:srgbClr val="C00000"/>
              </a:buClr>
              <a:buFont typeface="Arial" pitchFamily="34" charset="0"/>
              <a:buChar char="•"/>
            </a:pPr>
            <a:r>
              <a:rPr lang="en-US" dirty="0" smtClean="0"/>
              <a:t>Does the content support the overall artistic message? (and vice versa) </a:t>
            </a:r>
          </a:p>
        </p:txBody>
      </p:sp>
      <p:pic>
        <p:nvPicPr>
          <p:cNvPr id="11" name="Picture 2"/>
          <p:cNvPicPr>
            <a:picLocks noChangeAspect="1" noChangeArrowheads="1"/>
          </p:cNvPicPr>
          <p:nvPr/>
        </p:nvPicPr>
        <p:blipFill>
          <a:blip r:embed="rId4"/>
          <a:srcRect/>
          <a:stretch>
            <a:fillRect/>
          </a:stretch>
        </p:blipFill>
        <p:spPr bwMode="auto">
          <a:xfrm>
            <a:off x="4267200" y="914400"/>
            <a:ext cx="4648200" cy="3445410"/>
          </a:xfrm>
          <a:prstGeom prst="rect">
            <a:avLst/>
          </a:prstGeom>
          <a:noFill/>
          <a:ln w="9525">
            <a:noFill/>
            <a:miter lim="800000"/>
            <a:headEnd/>
            <a:tailEnd/>
          </a:ln>
          <a:effectLst/>
        </p:spPr>
      </p:pic>
      <p:sp>
        <p:nvSpPr>
          <p:cNvPr id="14" name="Oval 13"/>
          <p:cNvSpPr/>
          <p:nvPr/>
        </p:nvSpPr>
        <p:spPr>
          <a:xfrm>
            <a:off x="4114800" y="1371600"/>
            <a:ext cx="990600" cy="38100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629400" y="2514600"/>
            <a:ext cx="1219200" cy="38100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05400" y="2209800"/>
            <a:ext cx="685800" cy="762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096000" y="2209800"/>
            <a:ext cx="685800" cy="762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010400" y="2209800"/>
            <a:ext cx="685800" cy="762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001000" y="2209800"/>
            <a:ext cx="685800" cy="762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12"/>
          <p:cNvSpPr>
            <a:spLocks noGrp="1"/>
          </p:cNvSpPr>
          <p:nvPr>
            <p:ph type="sldNum" sz="quarter" idx="10"/>
          </p:nvPr>
        </p:nvSpPr>
        <p:spPr>
          <a:xfrm>
            <a:off x="152401" y="6477000"/>
            <a:ext cx="1066799" cy="228600"/>
          </a:xfrm>
        </p:spPr>
        <p:txBody>
          <a:bodyPr/>
          <a:lstStyle/>
          <a:p>
            <a:r>
              <a:rPr lang="en-US" sz="1100" dirty="0" smtClean="0">
                <a:solidFill>
                  <a:schemeClr val="tx1"/>
                </a:solidFill>
              </a:rPr>
              <a:t>Slide </a:t>
            </a:r>
            <a:fld id="{F34A3443-5EB4-4B06-8A49-EDF416B1B9AE}" type="slidenum">
              <a:rPr lang="en-US" sz="1100" smtClean="0">
                <a:solidFill>
                  <a:schemeClr val="tx1"/>
                </a:solidFill>
              </a: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ChangeArrowheads="1"/>
          </p:cNvSpPr>
          <p:nvPr/>
        </p:nvSpPr>
        <p:spPr bwMode="auto">
          <a:xfrm flipH="1">
            <a:off x="0" y="0"/>
            <a:ext cx="9144000" cy="838200"/>
          </a:xfrm>
          <a:prstGeom prst="rect">
            <a:avLst/>
          </a:prstGeom>
          <a:solidFill>
            <a:srgbClr val="7030A0"/>
          </a:solidFill>
          <a:ln w="9525">
            <a:noFill/>
            <a:miter lim="800000"/>
            <a:headEnd/>
            <a:tailEnd/>
          </a:ln>
        </p:spPr>
        <p:txBody>
          <a:bodyPr wrap="none" anchor="ctr"/>
          <a:lstStyle/>
          <a:p>
            <a:pPr algn="ctr" eaLnBrk="0" hangingPunct="0"/>
            <a:endParaRPr lang="en-US" sz="2400" i="1" u="sng">
              <a:solidFill>
                <a:schemeClr val="bg2"/>
              </a:solidFill>
              <a:ea typeface="ＭＳ Ｐゴシック" charset="-128"/>
            </a:endParaRPr>
          </a:p>
        </p:txBody>
      </p:sp>
      <p:sp>
        <p:nvSpPr>
          <p:cNvPr id="3074" name="Title 1"/>
          <p:cNvSpPr>
            <a:spLocks noGrp="1"/>
          </p:cNvSpPr>
          <p:nvPr>
            <p:ph type="title"/>
          </p:nvPr>
        </p:nvSpPr>
        <p:spPr>
          <a:xfrm>
            <a:off x="76200" y="76200"/>
            <a:ext cx="8229600" cy="533400"/>
          </a:xfrm>
        </p:spPr>
        <p:txBody>
          <a:bodyPr/>
          <a:lstStyle/>
          <a:p>
            <a:r>
              <a:rPr lang="en-US" sz="3200" dirty="0" smtClean="0"/>
              <a:t>UX Deliverables</a:t>
            </a:r>
          </a:p>
        </p:txBody>
      </p:sp>
      <p:sp>
        <p:nvSpPr>
          <p:cNvPr id="3075" name="Content Placeholder 2"/>
          <p:cNvSpPr>
            <a:spLocks noGrp="1"/>
          </p:cNvSpPr>
          <p:nvPr>
            <p:ph idx="1"/>
          </p:nvPr>
        </p:nvSpPr>
        <p:spPr>
          <a:xfrm>
            <a:off x="304800" y="4572000"/>
            <a:ext cx="8763000" cy="1981200"/>
          </a:xfrm>
        </p:spPr>
        <p:txBody>
          <a:bodyPr/>
          <a:lstStyle/>
          <a:p>
            <a:pPr>
              <a:buNone/>
            </a:pPr>
            <a:r>
              <a:rPr lang="en-US" sz="2000" dirty="0" smtClean="0">
                <a:solidFill>
                  <a:srgbClr val="C00000"/>
                </a:solidFill>
              </a:rPr>
              <a:t>How Library Skills Connect </a:t>
            </a:r>
            <a:r>
              <a:rPr lang="en-US" sz="2000" dirty="0" smtClean="0"/>
              <a:t/>
            </a:r>
            <a:br>
              <a:rPr lang="en-US" sz="2000" dirty="0" smtClean="0"/>
            </a:br>
            <a:endParaRPr lang="en-US" sz="800" dirty="0" smtClean="0"/>
          </a:p>
          <a:p>
            <a:pPr marL="228600" lvl="1" indent="-228600">
              <a:buClr>
                <a:srgbClr val="C00000"/>
              </a:buClr>
            </a:pPr>
            <a:r>
              <a:rPr lang="en-US" sz="1800" b="1" dirty="0" smtClean="0"/>
              <a:t>General librarianship</a:t>
            </a:r>
            <a:r>
              <a:rPr lang="en-US" sz="1800" dirty="0" smtClean="0"/>
              <a:t>: Similar to determining LC Subject Headings</a:t>
            </a:r>
          </a:p>
          <a:p>
            <a:pPr marL="228600" lvl="1" indent="-228600">
              <a:buClr>
                <a:srgbClr val="C00000"/>
              </a:buClr>
            </a:pPr>
            <a:r>
              <a:rPr lang="en-US" sz="1800" b="1" dirty="0" smtClean="0"/>
              <a:t>Archives</a:t>
            </a:r>
            <a:r>
              <a:rPr lang="en-US" sz="1800" dirty="0" smtClean="0"/>
              <a:t>: Manuscripts processing and finding aid creation very closely replicates this kind of work and required thinking. You are questioning what items belong together, are subordinate to other groups, and make sense together</a:t>
            </a:r>
          </a:p>
        </p:txBody>
      </p:sp>
      <p:pic>
        <p:nvPicPr>
          <p:cNvPr id="5" name="Picture 4" descr="Razorfish_Mark_RGB_Small"/>
          <p:cNvPicPr/>
          <p:nvPr/>
        </p:nvPicPr>
        <p:blipFill>
          <a:blip r:embed="rId3" cstate="print"/>
          <a:srcRect/>
          <a:stretch>
            <a:fillRect/>
          </a:stretch>
        </p:blipFill>
        <p:spPr bwMode="auto">
          <a:xfrm>
            <a:off x="6934200" y="6324600"/>
            <a:ext cx="2031365" cy="352425"/>
          </a:xfrm>
          <a:prstGeom prst="rect">
            <a:avLst/>
          </a:prstGeom>
          <a:noFill/>
          <a:ln w="9525">
            <a:noFill/>
            <a:miter lim="800000"/>
            <a:headEnd/>
            <a:tailEnd/>
          </a:ln>
        </p:spPr>
      </p:pic>
      <p:cxnSp>
        <p:nvCxnSpPr>
          <p:cNvPr id="7" name="Straight Connector 6"/>
          <p:cNvCxnSpPr/>
          <p:nvPr/>
        </p:nvCxnSpPr>
        <p:spPr>
          <a:xfrm>
            <a:off x="228600" y="4570412"/>
            <a:ext cx="86868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 y="914400"/>
            <a:ext cx="3962400" cy="461665"/>
          </a:xfrm>
          <a:prstGeom prst="rect">
            <a:avLst/>
          </a:prstGeom>
          <a:noFill/>
        </p:spPr>
        <p:txBody>
          <a:bodyPr wrap="square" rtlCol="0">
            <a:spAutoFit/>
          </a:bodyPr>
          <a:lstStyle/>
          <a:p>
            <a:r>
              <a:rPr lang="en-US" sz="2400" dirty="0" smtClean="0">
                <a:solidFill>
                  <a:srgbClr val="C00000"/>
                </a:solidFill>
              </a:rPr>
              <a:t>Navigation</a:t>
            </a:r>
            <a:endParaRPr lang="en-US" sz="2400" dirty="0">
              <a:solidFill>
                <a:srgbClr val="C00000"/>
              </a:solidFill>
            </a:endParaRPr>
          </a:p>
        </p:txBody>
      </p:sp>
      <p:sp>
        <p:nvSpPr>
          <p:cNvPr id="9" name="TextBox 8"/>
          <p:cNvSpPr txBox="1"/>
          <p:nvPr/>
        </p:nvSpPr>
        <p:spPr>
          <a:xfrm>
            <a:off x="76200" y="1524000"/>
            <a:ext cx="3505200" cy="2185214"/>
          </a:xfrm>
          <a:prstGeom prst="rect">
            <a:avLst/>
          </a:prstGeom>
          <a:noFill/>
        </p:spPr>
        <p:txBody>
          <a:bodyPr wrap="square" rtlCol="0">
            <a:spAutoFit/>
          </a:bodyPr>
          <a:lstStyle/>
          <a:p>
            <a:pPr marL="228600" indent="-228600">
              <a:spcAft>
                <a:spcPts val="600"/>
              </a:spcAft>
              <a:buClr>
                <a:srgbClr val="C00000"/>
              </a:buClr>
              <a:buFont typeface="Arial" pitchFamily="34" charset="0"/>
              <a:buChar char="•"/>
            </a:pPr>
            <a:r>
              <a:rPr lang="en-US" dirty="0" smtClean="0"/>
              <a:t>Decide the format (hierarchical or categorical)</a:t>
            </a:r>
            <a:br>
              <a:rPr lang="en-US" dirty="0" smtClean="0"/>
            </a:br>
            <a:endParaRPr lang="en-US" dirty="0" smtClean="0"/>
          </a:p>
          <a:p>
            <a:pPr marL="228600" indent="-228600">
              <a:spcAft>
                <a:spcPts val="600"/>
              </a:spcAft>
              <a:buClr>
                <a:srgbClr val="C00000"/>
              </a:buClr>
              <a:buFont typeface="Arial" pitchFamily="34" charset="0"/>
              <a:buChar char="•"/>
            </a:pPr>
            <a:r>
              <a:rPr lang="en-US" dirty="0" smtClean="0"/>
              <a:t>Decide the function (faceted, assisted, etc.)</a:t>
            </a:r>
            <a:br>
              <a:rPr lang="en-US" dirty="0" smtClean="0"/>
            </a:br>
            <a:endParaRPr lang="en-US" dirty="0" smtClean="0"/>
          </a:p>
          <a:p>
            <a:pPr marL="228600" indent="-228600">
              <a:spcAft>
                <a:spcPts val="600"/>
              </a:spcAft>
              <a:buClr>
                <a:srgbClr val="C00000"/>
              </a:buClr>
              <a:buFont typeface="Arial" pitchFamily="34" charset="0"/>
              <a:buChar char="•"/>
            </a:pPr>
            <a:r>
              <a:rPr lang="en-US" dirty="0" smtClean="0"/>
              <a:t>Decide the nomenclature</a:t>
            </a:r>
          </a:p>
        </p:txBody>
      </p:sp>
      <p:pic>
        <p:nvPicPr>
          <p:cNvPr id="1026" name="Picture 2"/>
          <p:cNvPicPr>
            <a:picLocks noChangeAspect="1" noChangeArrowheads="1"/>
          </p:cNvPicPr>
          <p:nvPr/>
        </p:nvPicPr>
        <p:blipFill>
          <a:blip r:embed="rId4"/>
          <a:srcRect l="849" r="38843" b="34848"/>
          <a:stretch>
            <a:fillRect/>
          </a:stretch>
        </p:blipFill>
        <p:spPr bwMode="auto">
          <a:xfrm>
            <a:off x="3505200" y="1066800"/>
            <a:ext cx="5410200" cy="3276600"/>
          </a:xfrm>
          <a:prstGeom prst="rect">
            <a:avLst/>
          </a:prstGeom>
          <a:noFill/>
          <a:ln w="9525">
            <a:noFill/>
            <a:miter lim="800000"/>
            <a:headEnd/>
            <a:tailEnd/>
          </a:ln>
          <a:effectLst/>
        </p:spPr>
      </p:pic>
      <p:sp>
        <p:nvSpPr>
          <p:cNvPr id="13" name="Oval 12"/>
          <p:cNvSpPr/>
          <p:nvPr/>
        </p:nvSpPr>
        <p:spPr>
          <a:xfrm>
            <a:off x="3429000" y="2286000"/>
            <a:ext cx="5715000" cy="60960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2"/>
          <p:cNvSpPr>
            <a:spLocks noGrp="1"/>
          </p:cNvSpPr>
          <p:nvPr>
            <p:ph type="sldNum" sz="quarter" idx="10"/>
          </p:nvPr>
        </p:nvSpPr>
        <p:spPr>
          <a:xfrm>
            <a:off x="152401" y="6477000"/>
            <a:ext cx="1066799" cy="228600"/>
          </a:xfrm>
        </p:spPr>
        <p:txBody>
          <a:bodyPr/>
          <a:lstStyle/>
          <a:p>
            <a:r>
              <a:rPr lang="en-US" sz="1100" dirty="0" smtClean="0">
                <a:solidFill>
                  <a:schemeClr val="tx1"/>
                </a:solidFill>
              </a:rPr>
              <a:t>Slide </a:t>
            </a:r>
            <a:fld id="{F34A3443-5EB4-4B06-8A49-EDF416B1B9AE}" type="slidenum">
              <a:rPr lang="en-US" sz="1100" smtClean="0">
                <a:solidFill>
                  <a:schemeClr val="tx1"/>
                </a:solidFill>
              </a: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ChangeArrowheads="1"/>
          </p:cNvSpPr>
          <p:nvPr/>
        </p:nvSpPr>
        <p:spPr bwMode="auto">
          <a:xfrm flipH="1">
            <a:off x="0" y="0"/>
            <a:ext cx="9144000" cy="838200"/>
          </a:xfrm>
          <a:prstGeom prst="rect">
            <a:avLst/>
          </a:prstGeom>
          <a:solidFill>
            <a:srgbClr val="7030A0"/>
          </a:solidFill>
          <a:ln w="9525">
            <a:noFill/>
            <a:miter lim="800000"/>
            <a:headEnd/>
            <a:tailEnd/>
          </a:ln>
        </p:spPr>
        <p:txBody>
          <a:bodyPr wrap="none" anchor="ctr"/>
          <a:lstStyle/>
          <a:p>
            <a:pPr algn="ctr" eaLnBrk="0" hangingPunct="0"/>
            <a:endParaRPr lang="en-US" sz="2400" i="1" u="sng">
              <a:solidFill>
                <a:schemeClr val="bg2"/>
              </a:solidFill>
              <a:ea typeface="ＭＳ Ｐゴシック" charset="-128"/>
            </a:endParaRPr>
          </a:p>
        </p:txBody>
      </p:sp>
      <p:sp>
        <p:nvSpPr>
          <p:cNvPr id="3074" name="Title 1"/>
          <p:cNvSpPr>
            <a:spLocks noGrp="1"/>
          </p:cNvSpPr>
          <p:nvPr>
            <p:ph type="title"/>
          </p:nvPr>
        </p:nvSpPr>
        <p:spPr>
          <a:xfrm>
            <a:off x="76200" y="76200"/>
            <a:ext cx="8229600" cy="533400"/>
          </a:xfrm>
        </p:spPr>
        <p:txBody>
          <a:bodyPr/>
          <a:lstStyle/>
          <a:p>
            <a:r>
              <a:rPr lang="en-US" sz="3200" dirty="0" err="1" smtClean="0"/>
              <a:t>UX</a:t>
            </a:r>
            <a:r>
              <a:rPr lang="en-US" sz="3200" dirty="0" smtClean="0"/>
              <a:t> Deliverables</a:t>
            </a:r>
          </a:p>
        </p:txBody>
      </p:sp>
      <p:sp>
        <p:nvSpPr>
          <p:cNvPr id="3075" name="Content Placeholder 2"/>
          <p:cNvSpPr>
            <a:spLocks noGrp="1"/>
          </p:cNvSpPr>
          <p:nvPr>
            <p:ph idx="1"/>
          </p:nvPr>
        </p:nvSpPr>
        <p:spPr>
          <a:xfrm>
            <a:off x="304800" y="4572000"/>
            <a:ext cx="8763000" cy="1981200"/>
          </a:xfrm>
        </p:spPr>
        <p:txBody>
          <a:bodyPr/>
          <a:lstStyle/>
          <a:p>
            <a:pPr>
              <a:buNone/>
            </a:pPr>
            <a:r>
              <a:rPr lang="en-US" sz="2000" dirty="0" smtClean="0">
                <a:solidFill>
                  <a:srgbClr val="C00000"/>
                </a:solidFill>
              </a:rPr>
              <a:t>How Library Skills Connect </a:t>
            </a:r>
            <a:r>
              <a:rPr lang="en-US" sz="2000" dirty="0" smtClean="0"/>
              <a:t/>
            </a:r>
            <a:br>
              <a:rPr lang="en-US" sz="2000" dirty="0" smtClean="0"/>
            </a:br>
            <a:endParaRPr lang="en-US" sz="800" dirty="0" smtClean="0"/>
          </a:p>
          <a:p>
            <a:pPr marL="228600" lvl="1" indent="-228600">
              <a:buClr>
                <a:srgbClr val="C00000"/>
              </a:buClr>
            </a:pPr>
            <a:r>
              <a:rPr lang="en-US" sz="1800" b="1" dirty="0" smtClean="0"/>
              <a:t>General librarianship</a:t>
            </a:r>
            <a:r>
              <a:rPr lang="en-US" sz="1800" dirty="0" smtClean="0"/>
              <a:t>: Developing metadata for digital libraries</a:t>
            </a:r>
          </a:p>
          <a:p>
            <a:pPr marL="228600" lvl="1" indent="-228600">
              <a:buClr>
                <a:srgbClr val="C00000"/>
              </a:buClr>
            </a:pPr>
            <a:r>
              <a:rPr lang="en-US" sz="1800" b="1" dirty="0" smtClean="0"/>
              <a:t>Archives</a:t>
            </a:r>
            <a:r>
              <a:rPr lang="en-US" sz="1800" dirty="0" smtClean="0"/>
              <a:t>: User access points and original cataloging – thinking about the different ways a piece can be described or what it contains</a:t>
            </a:r>
          </a:p>
        </p:txBody>
      </p:sp>
      <p:pic>
        <p:nvPicPr>
          <p:cNvPr id="5" name="Picture 4" descr="Razorfish_Mark_RGB_Small"/>
          <p:cNvPicPr/>
          <p:nvPr/>
        </p:nvPicPr>
        <p:blipFill>
          <a:blip r:embed="rId3" cstate="print"/>
          <a:srcRect/>
          <a:stretch>
            <a:fillRect/>
          </a:stretch>
        </p:blipFill>
        <p:spPr bwMode="auto">
          <a:xfrm>
            <a:off x="6934200" y="6324600"/>
            <a:ext cx="2031365" cy="352425"/>
          </a:xfrm>
          <a:prstGeom prst="rect">
            <a:avLst/>
          </a:prstGeom>
          <a:noFill/>
          <a:ln w="9525">
            <a:noFill/>
            <a:miter lim="800000"/>
            <a:headEnd/>
            <a:tailEnd/>
          </a:ln>
        </p:spPr>
      </p:pic>
      <p:cxnSp>
        <p:nvCxnSpPr>
          <p:cNvPr id="7" name="Straight Connector 6"/>
          <p:cNvCxnSpPr/>
          <p:nvPr/>
        </p:nvCxnSpPr>
        <p:spPr>
          <a:xfrm>
            <a:off x="228600" y="4570412"/>
            <a:ext cx="86868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 y="914400"/>
            <a:ext cx="4495800" cy="461665"/>
          </a:xfrm>
          <a:prstGeom prst="rect">
            <a:avLst/>
          </a:prstGeom>
          <a:noFill/>
        </p:spPr>
        <p:txBody>
          <a:bodyPr wrap="square" rtlCol="0">
            <a:spAutoFit/>
          </a:bodyPr>
          <a:lstStyle/>
          <a:p>
            <a:r>
              <a:rPr lang="en-US" sz="2400" dirty="0" smtClean="0">
                <a:solidFill>
                  <a:srgbClr val="C00000"/>
                </a:solidFill>
              </a:rPr>
              <a:t>Metadata Schema</a:t>
            </a:r>
            <a:endParaRPr lang="en-US" sz="2400" dirty="0">
              <a:solidFill>
                <a:srgbClr val="C00000"/>
              </a:solidFill>
            </a:endParaRPr>
          </a:p>
        </p:txBody>
      </p:sp>
      <p:sp>
        <p:nvSpPr>
          <p:cNvPr id="9" name="TextBox 8"/>
          <p:cNvSpPr txBox="1"/>
          <p:nvPr/>
        </p:nvSpPr>
        <p:spPr>
          <a:xfrm>
            <a:off x="304800" y="1451789"/>
            <a:ext cx="3733800" cy="2739211"/>
          </a:xfrm>
          <a:prstGeom prst="rect">
            <a:avLst/>
          </a:prstGeom>
          <a:noFill/>
        </p:spPr>
        <p:txBody>
          <a:bodyPr wrap="square" rtlCol="0">
            <a:spAutoFit/>
          </a:bodyPr>
          <a:lstStyle/>
          <a:p>
            <a:pPr marL="228600" indent="-228600">
              <a:spcAft>
                <a:spcPts val="600"/>
              </a:spcAft>
              <a:buClr>
                <a:srgbClr val="C00000"/>
              </a:buClr>
              <a:buFont typeface="Arial" pitchFamily="34" charset="0"/>
              <a:buChar char="•"/>
            </a:pPr>
            <a:r>
              <a:rPr lang="en-US" dirty="0" smtClean="0"/>
              <a:t>Lists, tables, and graphs to describe and define the metadata</a:t>
            </a:r>
            <a:br>
              <a:rPr lang="en-US" dirty="0" smtClean="0"/>
            </a:br>
            <a:endParaRPr lang="en-US" dirty="0" smtClean="0"/>
          </a:p>
          <a:p>
            <a:pPr marL="228600" indent="-228600">
              <a:spcAft>
                <a:spcPts val="600"/>
              </a:spcAft>
              <a:buClr>
                <a:srgbClr val="C00000"/>
              </a:buClr>
              <a:buFont typeface="Arial" pitchFamily="34" charset="0"/>
              <a:buChar char="•"/>
            </a:pPr>
            <a:r>
              <a:rPr lang="en-US" dirty="0" smtClean="0"/>
              <a:t>How does the metadata function? What are the rules?</a:t>
            </a:r>
            <a:br>
              <a:rPr lang="en-US" dirty="0" smtClean="0"/>
            </a:br>
            <a:endParaRPr lang="en-US" dirty="0" smtClean="0"/>
          </a:p>
          <a:p>
            <a:pPr marL="228600" indent="-228600">
              <a:spcAft>
                <a:spcPts val="600"/>
              </a:spcAft>
              <a:buClr>
                <a:srgbClr val="C00000"/>
              </a:buClr>
              <a:buFont typeface="Arial" pitchFamily="34" charset="0"/>
              <a:buChar char="•"/>
            </a:pPr>
            <a:r>
              <a:rPr lang="en-US" dirty="0" smtClean="0"/>
              <a:t>How is the metadata connected?</a:t>
            </a:r>
            <a:endParaRPr lang="en-US" dirty="0"/>
          </a:p>
        </p:txBody>
      </p:sp>
      <p:pic>
        <p:nvPicPr>
          <p:cNvPr id="11" name="Picture 10" descr="Taxonomy map.jpg"/>
          <p:cNvPicPr>
            <a:picLocks noChangeAspect="1"/>
          </p:cNvPicPr>
          <p:nvPr/>
        </p:nvPicPr>
        <p:blipFill>
          <a:blip r:embed="rId4"/>
          <a:stretch>
            <a:fillRect/>
          </a:stretch>
        </p:blipFill>
        <p:spPr>
          <a:xfrm>
            <a:off x="4038600" y="990600"/>
            <a:ext cx="4800600" cy="3401122"/>
          </a:xfrm>
          <a:prstGeom prst="rect">
            <a:avLst/>
          </a:prstGeom>
        </p:spPr>
      </p:pic>
      <p:sp>
        <p:nvSpPr>
          <p:cNvPr id="13" name="Slide Number Placeholder 12"/>
          <p:cNvSpPr>
            <a:spLocks noGrp="1"/>
          </p:cNvSpPr>
          <p:nvPr>
            <p:ph type="sldNum" sz="quarter" idx="10"/>
          </p:nvPr>
        </p:nvSpPr>
        <p:spPr>
          <a:xfrm>
            <a:off x="152401" y="6477000"/>
            <a:ext cx="1066799" cy="228600"/>
          </a:xfrm>
        </p:spPr>
        <p:txBody>
          <a:bodyPr/>
          <a:lstStyle/>
          <a:p>
            <a:r>
              <a:rPr lang="en-US" sz="1100" dirty="0" smtClean="0">
                <a:solidFill>
                  <a:schemeClr val="tx1"/>
                </a:solidFill>
              </a:rPr>
              <a:t>Slide </a:t>
            </a:r>
            <a:fld id="{F34A3443-5EB4-4B06-8A49-EDF416B1B9AE}" type="slidenum">
              <a:rPr lang="en-US" sz="1100" smtClean="0">
                <a:solidFill>
                  <a:schemeClr val="tx1"/>
                </a:solidFill>
              </a: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ChangeArrowheads="1"/>
          </p:cNvSpPr>
          <p:nvPr/>
        </p:nvSpPr>
        <p:spPr bwMode="auto">
          <a:xfrm flipH="1">
            <a:off x="0" y="0"/>
            <a:ext cx="9144000" cy="838200"/>
          </a:xfrm>
          <a:prstGeom prst="rect">
            <a:avLst/>
          </a:prstGeom>
          <a:solidFill>
            <a:srgbClr val="7030A0"/>
          </a:solidFill>
          <a:ln w="9525">
            <a:noFill/>
            <a:miter lim="800000"/>
            <a:headEnd/>
            <a:tailEnd/>
          </a:ln>
        </p:spPr>
        <p:txBody>
          <a:bodyPr wrap="none" anchor="ctr"/>
          <a:lstStyle/>
          <a:p>
            <a:pPr algn="ctr" eaLnBrk="0" hangingPunct="0"/>
            <a:endParaRPr lang="en-US" sz="2400" i="1" u="sng">
              <a:solidFill>
                <a:schemeClr val="bg2"/>
              </a:solidFill>
              <a:ea typeface="ＭＳ Ｐゴシック" charset="-128"/>
            </a:endParaRPr>
          </a:p>
        </p:txBody>
      </p:sp>
      <p:sp>
        <p:nvSpPr>
          <p:cNvPr id="3074" name="Title 1"/>
          <p:cNvSpPr>
            <a:spLocks noGrp="1"/>
          </p:cNvSpPr>
          <p:nvPr>
            <p:ph type="title"/>
          </p:nvPr>
        </p:nvSpPr>
        <p:spPr>
          <a:xfrm>
            <a:off x="76200" y="76200"/>
            <a:ext cx="8229600" cy="533400"/>
          </a:xfrm>
        </p:spPr>
        <p:txBody>
          <a:bodyPr/>
          <a:lstStyle/>
          <a:p>
            <a:r>
              <a:rPr lang="en-US" sz="3200" dirty="0" err="1" smtClean="0"/>
              <a:t>UX</a:t>
            </a:r>
            <a:r>
              <a:rPr lang="en-US" sz="3200" dirty="0" smtClean="0"/>
              <a:t> Deliverables</a:t>
            </a:r>
          </a:p>
        </p:txBody>
      </p:sp>
      <p:sp>
        <p:nvSpPr>
          <p:cNvPr id="3075" name="Content Placeholder 2"/>
          <p:cNvSpPr>
            <a:spLocks noGrp="1"/>
          </p:cNvSpPr>
          <p:nvPr>
            <p:ph idx="1"/>
          </p:nvPr>
        </p:nvSpPr>
        <p:spPr>
          <a:xfrm>
            <a:off x="304800" y="4572000"/>
            <a:ext cx="8763000" cy="1981200"/>
          </a:xfrm>
        </p:spPr>
        <p:txBody>
          <a:bodyPr/>
          <a:lstStyle/>
          <a:p>
            <a:pPr>
              <a:buNone/>
            </a:pPr>
            <a:r>
              <a:rPr lang="en-US" sz="2000" dirty="0" smtClean="0">
                <a:solidFill>
                  <a:srgbClr val="C00000"/>
                </a:solidFill>
              </a:rPr>
              <a:t>How Library Skills Connect </a:t>
            </a:r>
            <a:r>
              <a:rPr lang="en-US" sz="2000" dirty="0" smtClean="0"/>
              <a:t/>
            </a:r>
            <a:br>
              <a:rPr lang="en-US" sz="2000" dirty="0" smtClean="0"/>
            </a:br>
            <a:endParaRPr lang="en-US" sz="800" dirty="0" smtClean="0"/>
          </a:p>
          <a:p>
            <a:pPr marL="228600" lvl="1" indent="-228600">
              <a:buClr>
                <a:srgbClr val="C00000"/>
              </a:buClr>
            </a:pPr>
            <a:r>
              <a:rPr lang="en-US" sz="1800" b="1" dirty="0" smtClean="0"/>
              <a:t>General librarianship</a:t>
            </a:r>
            <a:r>
              <a:rPr lang="en-US" sz="1800" dirty="0" smtClean="0"/>
              <a:t>: None?</a:t>
            </a:r>
          </a:p>
          <a:p>
            <a:pPr marL="228600" lvl="1" indent="-228600">
              <a:buClr>
                <a:srgbClr val="C00000"/>
              </a:buClr>
            </a:pPr>
            <a:r>
              <a:rPr lang="en-US" sz="1800" b="1" dirty="0" smtClean="0"/>
              <a:t>Archives</a:t>
            </a:r>
            <a:r>
              <a:rPr lang="en-US" sz="1800" dirty="0" smtClean="0"/>
              <a:t>: Standards for original cataloging and finding aid production will serve you here. Most of this work is capturing examples of academic standards such as Chicago Manual of Style </a:t>
            </a:r>
          </a:p>
        </p:txBody>
      </p:sp>
      <p:pic>
        <p:nvPicPr>
          <p:cNvPr id="5" name="Picture 4" descr="Razorfish_Mark_RGB_Small"/>
          <p:cNvPicPr/>
          <p:nvPr/>
        </p:nvPicPr>
        <p:blipFill>
          <a:blip r:embed="rId3" cstate="print"/>
          <a:srcRect/>
          <a:stretch>
            <a:fillRect/>
          </a:stretch>
        </p:blipFill>
        <p:spPr bwMode="auto">
          <a:xfrm>
            <a:off x="6934200" y="6324600"/>
            <a:ext cx="2031365" cy="352425"/>
          </a:xfrm>
          <a:prstGeom prst="rect">
            <a:avLst/>
          </a:prstGeom>
          <a:noFill/>
          <a:ln w="9525">
            <a:noFill/>
            <a:miter lim="800000"/>
            <a:headEnd/>
            <a:tailEnd/>
          </a:ln>
        </p:spPr>
      </p:pic>
      <p:cxnSp>
        <p:nvCxnSpPr>
          <p:cNvPr id="7" name="Straight Connector 6"/>
          <p:cNvCxnSpPr/>
          <p:nvPr/>
        </p:nvCxnSpPr>
        <p:spPr>
          <a:xfrm>
            <a:off x="228600" y="4570412"/>
            <a:ext cx="86868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 y="914400"/>
            <a:ext cx="3048000" cy="461665"/>
          </a:xfrm>
          <a:prstGeom prst="rect">
            <a:avLst/>
          </a:prstGeom>
          <a:noFill/>
        </p:spPr>
        <p:txBody>
          <a:bodyPr wrap="square" rtlCol="0">
            <a:spAutoFit/>
          </a:bodyPr>
          <a:lstStyle/>
          <a:p>
            <a:r>
              <a:rPr lang="en-US" sz="2400" dirty="0" smtClean="0">
                <a:solidFill>
                  <a:srgbClr val="C00000"/>
                </a:solidFill>
              </a:rPr>
              <a:t>Editorial Style Guide</a:t>
            </a:r>
            <a:endParaRPr lang="en-US" sz="2400" dirty="0">
              <a:solidFill>
                <a:srgbClr val="C00000"/>
              </a:solidFill>
            </a:endParaRPr>
          </a:p>
        </p:txBody>
      </p:sp>
      <p:sp>
        <p:nvSpPr>
          <p:cNvPr id="9" name="TextBox 8"/>
          <p:cNvSpPr txBox="1"/>
          <p:nvPr/>
        </p:nvSpPr>
        <p:spPr>
          <a:xfrm>
            <a:off x="304800" y="1652587"/>
            <a:ext cx="3733800" cy="2462213"/>
          </a:xfrm>
          <a:prstGeom prst="rect">
            <a:avLst/>
          </a:prstGeom>
          <a:noFill/>
        </p:spPr>
        <p:txBody>
          <a:bodyPr wrap="square" rtlCol="0">
            <a:spAutoFit/>
          </a:bodyPr>
          <a:lstStyle/>
          <a:p>
            <a:pPr marL="228600" indent="-228600">
              <a:spcAft>
                <a:spcPts val="600"/>
              </a:spcAft>
              <a:buClr>
                <a:srgbClr val="C00000"/>
              </a:buClr>
              <a:buFont typeface="Arial" pitchFamily="34" charset="0"/>
              <a:buChar char="•"/>
            </a:pPr>
            <a:r>
              <a:rPr lang="en-US" dirty="0" smtClean="0"/>
              <a:t>Documentation for content creators and editors for the site</a:t>
            </a:r>
            <a:br>
              <a:rPr lang="en-US" dirty="0" smtClean="0"/>
            </a:br>
            <a:endParaRPr lang="en-US" dirty="0" smtClean="0"/>
          </a:p>
          <a:p>
            <a:pPr marL="228600" indent="-228600">
              <a:spcAft>
                <a:spcPts val="600"/>
              </a:spcAft>
              <a:buClr>
                <a:srgbClr val="C00000"/>
              </a:buClr>
              <a:buFont typeface="Arial" pitchFamily="34" charset="0"/>
              <a:buChar char="•"/>
            </a:pPr>
            <a:r>
              <a:rPr lang="en-US" dirty="0" smtClean="0"/>
              <a:t>Defines grammatical and punctuation rules for the site</a:t>
            </a:r>
            <a:br>
              <a:rPr lang="en-US" dirty="0" smtClean="0"/>
            </a:br>
            <a:endParaRPr lang="en-US" dirty="0" smtClean="0"/>
          </a:p>
          <a:p>
            <a:pPr marL="228600" indent="-228600">
              <a:spcAft>
                <a:spcPts val="600"/>
              </a:spcAft>
              <a:buClr>
                <a:srgbClr val="C00000"/>
              </a:buClr>
              <a:buFont typeface="Arial" pitchFamily="34" charset="0"/>
              <a:buChar char="•"/>
            </a:pPr>
            <a:r>
              <a:rPr lang="en-US" dirty="0" smtClean="0"/>
              <a:t>Often addresses language use in the site – tone &amp; voice</a:t>
            </a:r>
            <a:endParaRPr lang="en-US" dirty="0"/>
          </a:p>
        </p:txBody>
      </p:sp>
      <p:pic>
        <p:nvPicPr>
          <p:cNvPr id="11" name="Picture 10" descr="style guide screen shot.png"/>
          <p:cNvPicPr>
            <a:picLocks noChangeAspect="1"/>
          </p:cNvPicPr>
          <p:nvPr/>
        </p:nvPicPr>
        <p:blipFill>
          <a:blip r:embed="rId4"/>
          <a:srcRect b="9456"/>
          <a:stretch>
            <a:fillRect/>
          </a:stretch>
        </p:blipFill>
        <p:spPr>
          <a:xfrm>
            <a:off x="4876800" y="934781"/>
            <a:ext cx="4038600" cy="3498507"/>
          </a:xfrm>
          <a:prstGeom prst="rect">
            <a:avLst/>
          </a:prstGeom>
        </p:spPr>
      </p:pic>
      <p:sp>
        <p:nvSpPr>
          <p:cNvPr id="13" name="Slide Number Placeholder 12"/>
          <p:cNvSpPr>
            <a:spLocks noGrp="1"/>
          </p:cNvSpPr>
          <p:nvPr>
            <p:ph type="sldNum" sz="quarter" idx="10"/>
          </p:nvPr>
        </p:nvSpPr>
        <p:spPr>
          <a:xfrm>
            <a:off x="152401" y="6477000"/>
            <a:ext cx="1066799" cy="228600"/>
          </a:xfrm>
        </p:spPr>
        <p:txBody>
          <a:bodyPr/>
          <a:lstStyle/>
          <a:p>
            <a:r>
              <a:rPr lang="en-US" sz="1100" dirty="0" smtClean="0">
                <a:solidFill>
                  <a:schemeClr val="tx1"/>
                </a:solidFill>
              </a:rPr>
              <a:t>Slide </a:t>
            </a:r>
            <a:fld id="{F34A3443-5EB4-4B06-8A49-EDF416B1B9AE}" type="slidenum">
              <a:rPr lang="en-US" sz="1100" smtClean="0">
                <a:solidFill>
                  <a:schemeClr val="tx1"/>
                </a:solidFill>
              </a: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ChangeArrowheads="1"/>
          </p:cNvSpPr>
          <p:nvPr/>
        </p:nvSpPr>
        <p:spPr bwMode="auto">
          <a:xfrm flipH="1">
            <a:off x="0" y="0"/>
            <a:ext cx="9144000" cy="838200"/>
          </a:xfrm>
          <a:prstGeom prst="rect">
            <a:avLst/>
          </a:prstGeom>
          <a:solidFill>
            <a:srgbClr val="7030A0"/>
          </a:solidFill>
          <a:ln w="9525">
            <a:noFill/>
            <a:miter lim="800000"/>
            <a:headEnd/>
            <a:tailEnd/>
          </a:ln>
        </p:spPr>
        <p:txBody>
          <a:bodyPr wrap="none" anchor="ctr"/>
          <a:lstStyle/>
          <a:p>
            <a:pPr algn="ctr" eaLnBrk="0" hangingPunct="0"/>
            <a:endParaRPr lang="en-US" sz="2400" i="1" u="sng">
              <a:solidFill>
                <a:schemeClr val="bg2"/>
              </a:solidFill>
              <a:ea typeface="ＭＳ Ｐゴシック" charset="-128"/>
            </a:endParaRPr>
          </a:p>
        </p:txBody>
      </p:sp>
      <p:sp>
        <p:nvSpPr>
          <p:cNvPr id="3074" name="Title 1"/>
          <p:cNvSpPr>
            <a:spLocks noGrp="1"/>
          </p:cNvSpPr>
          <p:nvPr>
            <p:ph type="title"/>
          </p:nvPr>
        </p:nvSpPr>
        <p:spPr>
          <a:xfrm>
            <a:off x="0" y="0"/>
            <a:ext cx="8229600" cy="533400"/>
          </a:xfrm>
        </p:spPr>
        <p:txBody>
          <a:bodyPr/>
          <a:lstStyle/>
          <a:p>
            <a:r>
              <a:rPr lang="en-US" sz="3200" dirty="0" smtClean="0"/>
              <a:t>UX Deliverables</a:t>
            </a:r>
          </a:p>
        </p:txBody>
      </p:sp>
      <p:sp>
        <p:nvSpPr>
          <p:cNvPr id="3075" name="Content Placeholder 2"/>
          <p:cNvSpPr>
            <a:spLocks noGrp="1"/>
          </p:cNvSpPr>
          <p:nvPr>
            <p:ph idx="1"/>
          </p:nvPr>
        </p:nvSpPr>
        <p:spPr>
          <a:xfrm>
            <a:off x="304800" y="4572000"/>
            <a:ext cx="8763000" cy="1981200"/>
          </a:xfrm>
        </p:spPr>
        <p:txBody>
          <a:bodyPr/>
          <a:lstStyle/>
          <a:p>
            <a:pPr>
              <a:buNone/>
            </a:pPr>
            <a:r>
              <a:rPr lang="en-US" sz="2000" dirty="0" smtClean="0">
                <a:solidFill>
                  <a:srgbClr val="C00000"/>
                </a:solidFill>
              </a:rPr>
              <a:t>How Library Skills Connect </a:t>
            </a:r>
            <a:r>
              <a:rPr lang="en-US" sz="2000" dirty="0" smtClean="0"/>
              <a:t/>
            </a:r>
            <a:br>
              <a:rPr lang="en-US" sz="2000" dirty="0" smtClean="0"/>
            </a:br>
            <a:endParaRPr lang="en-US" sz="800" dirty="0" smtClean="0"/>
          </a:p>
          <a:p>
            <a:pPr marL="228600" lvl="1" indent="-228600">
              <a:buClr>
                <a:srgbClr val="C00000"/>
              </a:buClr>
            </a:pPr>
            <a:r>
              <a:rPr lang="en-US" sz="1800" b="1" dirty="0" smtClean="0"/>
              <a:t>General librarianship</a:t>
            </a:r>
            <a:r>
              <a:rPr lang="en-US" sz="1800" dirty="0" smtClean="0"/>
              <a:t>: General reference materials indexing</a:t>
            </a:r>
          </a:p>
          <a:p>
            <a:pPr marL="228600" lvl="1" indent="-228600">
              <a:buClr>
                <a:srgbClr val="C00000"/>
              </a:buClr>
            </a:pPr>
            <a:r>
              <a:rPr lang="en-US" sz="1800" b="1" dirty="0" smtClean="0"/>
              <a:t>Archives</a:t>
            </a:r>
            <a:r>
              <a:rPr lang="en-US" sz="1800" dirty="0" smtClean="0"/>
              <a:t>: Finding aid production and processing tasks help you keep a lot of content and a lot of moving parts under control</a:t>
            </a:r>
          </a:p>
        </p:txBody>
      </p:sp>
      <p:pic>
        <p:nvPicPr>
          <p:cNvPr id="5" name="Picture 4" descr="Razorfish_Mark_RGB_Small"/>
          <p:cNvPicPr/>
          <p:nvPr/>
        </p:nvPicPr>
        <p:blipFill>
          <a:blip r:embed="rId3" cstate="print"/>
          <a:srcRect/>
          <a:stretch>
            <a:fillRect/>
          </a:stretch>
        </p:blipFill>
        <p:spPr bwMode="auto">
          <a:xfrm>
            <a:off x="6934200" y="6324600"/>
            <a:ext cx="2031365" cy="352425"/>
          </a:xfrm>
          <a:prstGeom prst="rect">
            <a:avLst/>
          </a:prstGeom>
          <a:noFill/>
          <a:ln w="9525">
            <a:noFill/>
            <a:miter lim="800000"/>
            <a:headEnd/>
            <a:tailEnd/>
          </a:ln>
        </p:spPr>
      </p:pic>
      <p:cxnSp>
        <p:nvCxnSpPr>
          <p:cNvPr id="7" name="Straight Connector 6"/>
          <p:cNvCxnSpPr/>
          <p:nvPr/>
        </p:nvCxnSpPr>
        <p:spPr>
          <a:xfrm>
            <a:off x="228600" y="4570412"/>
            <a:ext cx="86868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 y="914400"/>
            <a:ext cx="4495800" cy="461665"/>
          </a:xfrm>
          <a:prstGeom prst="rect">
            <a:avLst/>
          </a:prstGeom>
          <a:noFill/>
        </p:spPr>
        <p:txBody>
          <a:bodyPr wrap="square" rtlCol="0">
            <a:spAutoFit/>
          </a:bodyPr>
          <a:lstStyle/>
          <a:p>
            <a:r>
              <a:rPr lang="en-US" sz="2400" dirty="0" smtClean="0">
                <a:solidFill>
                  <a:srgbClr val="C00000"/>
                </a:solidFill>
              </a:rPr>
              <a:t>Content Matrix</a:t>
            </a:r>
            <a:endParaRPr lang="en-US" sz="2400" dirty="0">
              <a:solidFill>
                <a:srgbClr val="C00000"/>
              </a:solidFill>
            </a:endParaRPr>
          </a:p>
        </p:txBody>
      </p:sp>
      <p:sp>
        <p:nvSpPr>
          <p:cNvPr id="9" name="TextBox 8"/>
          <p:cNvSpPr txBox="1"/>
          <p:nvPr/>
        </p:nvSpPr>
        <p:spPr>
          <a:xfrm>
            <a:off x="304800" y="1547843"/>
            <a:ext cx="3733800" cy="3370153"/>
          </a:xfrm>
          <a:prstGeom prst="rect">
            <a:avLst/>
          </a:prstGeom>
          <a:noFill/>
        </p:spPr>
        <p:txBody>
          <a:bodyPr wrap="square" rtlCol="0">
            <a:spAutoFit/>
          </a:bodyPr>
          <a:lstStyle/>
          <a:p>
            <a:pPr marL="228600" indent="-228600">
              <a:spcAft>
                <a:spcPts val="600"/>
              </a:spcAft>
              <a:buClr>
                <a:srgbClr val="C00000"/>
              </a:buClr>
              <a:buFont typeface="Arial" pitchFamily="34" charset="0"/>
              <a:buChar char="•"/>
            </a:pPr>
            <a:r>
              <a:rPr lang="en-US" dirty="0" smtClean="0"/>
              <a:t>Captures the content for each page of the site </a:t>
            </a:r>
            <a:br>
              <a:rPr lang="en-US" dirty="0" smtClean="0"/>
            </a:br>
            <a:endParaRPr lang="en-US" dirty="0" smtClean="0"/>
          </a:p>
          <a:p>
            <a:pPr marL="228600" indent="-228600">
              <a:spcAft>
                <a:spcPts val="600"/>
              </a:spcAft>
              <a:buClr>
                <a:srgbClr val="C00000"/>
              </a:buClr>
              <a:buFont typeface="Arial" pitchFamily="34" charset="0"/>
              <a:buChar char="•"/>
            </a:pPr>
            <a:r>
              <a:rPr lang="en-US" dirty="0" smtClean="0"/>
              <a:t>Ties nomenclature &amp; copy writing to the wireframes</a:t>
            </a:r>
            <a:br>
              <a:rPr lang="en-US" dirty="0" smtClean="0"/>
            </a:br>
            <a:endParaRPr lang="en-US" dirty="0" smtClean="0"/>
          </a:p>
          <a:p>
            <a:pPr marL="228600" indent="-228600">
              <a:spcAft>
                <a:spcPts val="600"/>
              </a:spcAft>
              <a:buClr>
                <a:srgbClr val="C00000"/>
              </a:buClr>
              <a:buFont typeface="Arial" pitchFamily="34" charset="0"/>
              <a:buChar char="•"/>
            </a:pPr>
            <a:r>
              <a:rPr lang="en-US" dirty="0" smtClean="0"/>
              <a:t>Can become a tool to aid migration efforts by tracking content from the old site into the new site</a:t>
            </a:r>
          </a:p>
          <a:p>
            <a:pPr marL="228600" indent="-228600">
              <a:spcAft>
                <a:spcPts val="600"/>
              </a:spcAft>
              <a:buClr>
                <a:srgbClr val="C00000"/>
              </a:buClr>
              <a:buFont typeface="Arial" pitchFamily="34" charset="0"/>
              <a:buChar char="•"/>
            </a:pPr>
            <a:endParaRPr lang="en-US" dirty="0" smtClean="0"/>
          </a:p>
        </p:txBody>
      </p:sp>
      <p:pic>
        <p:nvPicPr>
          <p:cNvPr id="11" name="Picture 10" descr="content matrix screen shot.png"/>
          <p:cNvPicPr>
            <a:picLocks noChangeAspect="1"/>
          </p:cNvPicPr>
          <p:nvPr/>
        </p:nvPicPr>
        <p:blipFill>
          <a:blip r:embed="rId4"/>
          <a:srcRect b="7273"/>
          <a:stretch>
            <a:fillRect/>
          </a:stretch>
        </p:blipFill>
        <p:spPr>
          <a:xfrm>
            <a:off x="4522267" y="914400"/>
            <a:ext cx="4393133" cy="3581400"/>
          </a:xfrm>
          <a:prstGeom prst="rect">
            <a:avLst/>
          </a:prstGeom>
        </p:spPr>
      </p:pic>
      <p:sp>
        <p:nvSpPr>
          <p:cNvPr id="13" name="Slide Number Placeholder 12"/>
          <p:cNvSpPr>
            <a:spLocks noGrp="1"/>
          </p:cNvSpPr>
          <p:nvPr>
            <p:ph type="sldNum" sz="quarter" idx="10"/>
          </p:nvPr>
        </p:nvSpPr>
        <p:spPr>
          <a:xfrm>
            <a:off x="152401" y="6477000"/>
            <a:ext cx="1066799" cy="228600"/>
          </a:xfrm>
        </p:spPr>
        <p:txBody>
          <a:bodyPr/>
          <a:lstStyle/>
          <a:p>
            <a:r>
              <a:rPr lang="en-US" sz="1100" dirty="0" smtClean="0">
                <a:solidFill>
                  <a:schemeClr val="tx1"/>
                </a:solidFill>
              </a:rPr>
              <a:t>Slide </a:t>
            </a:r>
            <a:fld id="{F34A3443-5EB4-4B06-8A49-EDF416B1B9AE}" type="slidenum">
              <a:rPr lang="en-US" sz="1100" smtClean="0">
                <a:solidFill>
                  <a:schemeClr val="tx1"/>
                </a:solidFill>
              </a: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ChangeArrowheads="1"/>
          </p:cNvSpPr>
          <p:nvPr/>
        </p:nvSpPr>
        <p:spPr bwMode="auto">
          <a:xfrm flipH="1">
            <a:off x="0" y="0"/>
            <a:ext cx="9144000" cy="838200"/>
          </a:xfrm>
          <a:prstGeom prst="rect">
            <a:avLst/>
          </a:prstGeom>
          <a:solidFill>
            <a:srgbClr val="7030A0"/>
          </a:solidFill>
          <a:ln w="9525">
            <a:noFill/>
            <a:miter lim="800000"/>
            <a:headEnd/>
            <a:tailEnd/>
          </a:ln>
        </p:spPr>
        <p:txBody>
          <a:bodyPr wrap="none" anchor="ctr"/>
          <a:lstStyle/>
          <a:p>
            <a:pPr algn="ctr" eaLnBrk="0" hangingPunct="0"/>
            <a:endParaRPr lang="en-US" sz="2400" i="1" u="sng">
              <a:solidFill>
                <a:schemeClr val="bg2"/>
              </a:solidFill>
              <a:ea typeface="ＭＳ Ｐゴシック" charset="-128"/>
            </a:endParaRPr>
          </a:p>
        </p:txBody>
      </p:sp>
      <p:sp>
        <p:nvSpPr>
          <p:cNvPr id="3074" name="Title 1"/>
          <p:cNvSpPr>
            <a:spLocks noGrp="1"/>
          </p:cNvSpPr>
          <p:nvPr>
            <p:ph type="title"/>
          </p:nvPr>
        </p:nvSpPr>
        <p:spPr>
          <a:xfrm>
            <a:off x="304800" y="152400"/>
            <a:ext cx="8229600" cy="533400"/>
          </a:xfrm>
        </p:spPr>
        <p:txBody>
          <a:bodyPr/>
          <a:lstStyle/>
          <a:p>
            <a:r>
              <a:rPr lang="en-US" sz="3200" dirty="0" smtClean="0"/>
              <a:t>Agenda</a:t>
            </a:r>
          </a:p>
        </p:txBody>
      </p:sp>
      <p:sp>
        <p:nvSpPr>
          <p:cNvPr id="3075" name="Content Placeholder 2"/>
          <p:cNvSpPr>
            <a:spLocks noGrp="1"/>
          </p:cNvSpPr>
          <p:nvPr>
            <p:ph idx="1"/>
          </p:nvPr>
        </p:nvSpPr>
        <p:spPr>
          <a:xfrm>
            <a:off x="381000" y="1295400"/>
            <a:ext cx="8305800" cy="4648200"/>
          </a:xfrm>
        </p:spPr>
        <p:txBody>
          <a:bodyPr/>
          <a:lstStyle/>
          <a:p>
            <a:pPr lvl="1">
              <a:buClr>
                <a:srgbClr val="C00000"/>
              </a:buClr>
            </a:pPr>
            <a:r>
              <a:rPr lang="en-US" sz="2800" dirty="0" smtClean="0"/>
              <a:t>Why We’re Here</a:t>
            </a:r>
          </a:p>
          <a:p>
            <a:pPr lvl="1">
              <a:buClr>
                <a:srgbClr val="C00000"/>
              </a:buClr>
            </a:pPr>
            <a:r>
              <a:rPr lang="en-US" sz="2800" dirty="0" smtClean="0"/>
              <a:t>About Us</a:t>
            </a:r>
          </a:p>
          <a:p>
            <a:pPr lvl="1">
              <a:buClr>
                <a:srgbClr val="C00000"/>
              </a:buClr>
            </a:pPr>
            <a:r>
              <a:rPr lang="en-US" sz="2800" dirty="0" smtClean="0"/>
              <a:t>What Is User Experience?</a:t>
            </a:r>
          </a:p>
          <a:p>
            <a:pPr lvl="1">
              <a:buClr>
                <a:srgbClr val="C00000"/>
              </a:buClr>
            </a:pPr>
            <a:r>
              <a:rPr lang="en-US" sz="2800" dirty="0" smtClean="0"/>
              <a:t>Roles Within User Experience</a:t>
            </a:r>
          </a:p>
          <a:p>
            <a:pPr lvl="1">
              <a:buClr>
                <a:srgbClr val="C00000"/>
              </a:buClr>
            </a:pPr>
            <a:r>
              <a:rPr lang="en-US" sz="2800" dirty="0" smtClean="0"/>
              <a:t>How Are UX/Content Strategy Related to Librarianship?</a:t>
            </a:r>
          </a:p>
          <a:p>
            <a:pPr lvl="1">
              <a:buClr>
                <a:srgbClr val="C00000"/>
              </a:buClr>
            </a:pPr>
            <a:r>
              <a:rPr lang="en-US" sz="2800" dirty="0" err="1" smtClean="0"/>
              <a:t>UX</a:t>
            </a:r>
            <a:r>
              <a:rPr lang="en-US" sz="2800" dirty="0" smtClean="0"/>
              <a:t>/Content Strategy Deliverables </a:t>
            </a:r>
          </a:p>
          <a:p>
            <a:pPr lvl="1">
              <a:buClr>
                <a:srgbClr val="C00000"/>
              </a:buClr>
            </a:pPr>
            <a:r>
              <a:rPr lang="en-US" sz="2800" dirty="0" smtClean="0"/>
              <a:t>What We Think</a:t>
            </a:r>
          </a:p>
          <a:p>
            <a:pPr lvl="1">
              <a:buClr>
                <a:srgbClr val="C00000"/>
              </a:buClr>
            </a:pPr>
            <a:r>
              <a:rPr lang="en-US" sz="2800" dirty="0" smtClean="0"/>
              <a:t>Questions</a:t>
            </a:r>
          </a:p>
        </p:txBody>
      </p:sp>
      <p:pic>
        <p:nvPicPr>
          <p:cNvPr id="5" name="Picture 4" descr="Razorfish_Mark_RGB_Small"/>
          <p:cNvPicPr/>
          <p:nvPr/>
        </p:nvPicPr>
        <p:blipFill>
          <a:blip r:embed="rId3" cstate="print"/>
          <a:srcRect/>
          <a:stretch>
            <a:fillRect/>
          </a:stretch>
        </p:blipFill>
        <p:spPr bwMode="auto">
          <a:xfrm>
            <a:off x="6934200" y="6324600"/>
            <a:ext cx="2031365" cy="352425"/>
          </a:xfrm>
          <a:prstGeom prst="rect">
            <a:avLst/>
          </a:prstGeom>
          <a:noFill/>
          <a:ln w="9525">
            <a:noFill/>
            <a:miter lim="800000"/>
            <a:headEnd/>
            <a:tailEnd/>
          </a:ln>
        </p:spPr>
      </p:pic>
      <p:sp>
        <p:nvSpPr>
          <p:cNvPr id="13" name="Slide Number Placeholder 12"/>
          <p:cNvSpPr>
            <a:spLocks noGrp="1"/>
          </p:cNvSpPr>
          <p:nvPr>
            <p:ph type="sldNum" sz="quarter" idx="10"/>
          </p:nvPr>
        </p:nvSpPr>
        <p:spPr>
          <a:xfrm>
            <a:off x="152401" y="6477000"/>
            <a:ext cx="1066799" cy="228600"/>
          </a:xfrm>
        </p:spPr>
        <p:txBody>
          <a:bodyPr/>
          <a:lstStyle/>
          <a:p>
            <a:r>
              <a:rPr lang="en-US" sz="1100" dirty="0" smtClean="0">
                <a:solidFill>
                  <a:schemeClr val="tx1"/>
                </a:solidFill>
              </a:rPr>
              <a:t>Slide </a:t>
            </a:r>
            <a:fld id="{F34A3443-5EB4-4B06-8A49-EDF416B1B9AE}" type="slidenum">
              <a:rPr lang="en-US" sz="1100" smtClean="0">
                <a:solidFill>
                  <a:schemeClr val="tx1"/>
                </a:solidFill>
              </a: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ChangeArrowheads="1"/>
          </p:cNvSpPr>
          <p:nvPr/>
        </p:nvSpPr>
        <p:spPr bwMode="auto">
          <a:xfrm flipH="1">
            <a:off x="0" y="0"/>
            <a:ext cx="9144000" cy="838200"/>
          </a:xfrm>
          <a:prstGeom prst="rect">
            <a:avLst/>
          </a:prstGeom>
          <a:solidFill>
            <a:srgbClr val="7030A0"/>
          </a:solidFill>
          <a:ln w="9525">
            <a:noFill/>
            <a:miter lim="800000"/>
            <a:headEnd/>
            <a:tailEnd/>
          </a:ln>
        </p:spPr>
        <p:txBody>
          <a:bodyPr wrap="none" anchor="ctr"/>
          <a:lstStyle/>
          <a:p>
            <a:pPr algn="ctr" eaLnBrk="0" hangingPunct="0"/>
            <a:endParaRPr lang="en-US" sz="2400" i="1" u="sng">
              <a:solidFill>
                <a:schemeClr val="bg2"/>
              </a:solidFill>
              <a:ea typeface="ＭＳ Ｐゴシック" charset="-128"/>
            </a:endParaRPr>
          </a:p>
        </p:txBody>
      </p:sp>
      <p:sp>
        <p:nvSpPr>
          <p:cNvPr id="3074" name="Title 1"/>
          <p:cNvSpPr>
            <a:spLocks noGrp="1"/>
          </p:cNvSpPr>
          <p:nvPr>
            <p:ph type="title"/>
          </p:nvPr>
        </p:nvSpPr>
        <p:spPr>
          <a:xfrm>
            <a:off x="76200" y="76200"/>
            <a:ext cx="8686800" cy="533400"/>
          </a:xfrm>
        </p:spPr>
        <p:txBody>
          <a:bodyPr/>
          <a:lstStyle/>
          <a:p>
            <a:r>
              <a:rPr lang="en-US" sz="3200" dirty="0" smtClean="0"/>
              <a:t>What Do We Think: From Library to Corporate</a:t>
            </a:r>
          </a:p>
        </p:txBody>
      </p:sp>
      <p:sp>
        <p:nvSpPr>
          <p:cNvPr id="3075" name="Content Placeholder 2"/>
          <p:cNvSpPr>
            <a:spLocks noGrp="1"/>
          </p:cNvSpPr>
          <p:nvPr>
            <p:ph idx="1"/>
          </p:nvPr>
        </p:nvSpPr>
        <p:spPr>
          <a:xfrm>
            <a:off x="457200" y="1828800"/>
            <a:ext cx="8153400" cy="5105400"/>
          </a:xfrm>
        </p:spPr>
        <p:txBody>
          <a:bodyPr/>
          <a:lstStyle/>
          <a:p>
            <a:pPr marL="228600" lvl="1" indent="-228600">
              <a:buClr>
                <a:srgbClr val="C00000"/>
              </a:buClr>
            </a:pPr>
            <a:r>
              <a:rPr lang="en-US" dirty="0" smtClean="0"/>
              <a:t>We love:</a:t>
            </a:r>
          </a:p>
          <a:p>
            <a:pPr marL="800100" lvl="2">
              <a:buClr>
                <a:srgbClr val="C00000"/>
              </a:buClr>
            </a:pPr>
            <a:r>
              <a:rPr lang="en-US" sz="1800" dirty="0" smtClean="0"/>
              <a:t>The broad range of skills we use: </a:t>
            </a:r>
          </a:p>
          <a:p>
            <a:pPr marL="1257300" lvl="4">
              <a:buClr>
                <a:srgbClr val="C00000"/>
              </a:buClr>
            </a:pPr>
            <a:r>
              <a:rPr lang="en-US" dirty="0" smtClean="0"/>
              <a:t>Technology, creativity, organization, management</a:t>
            </a:r>
          </a:p>
          <a:p>
            <a:pPr marL="800100" lvl="2">
              <a:buClr>
                <a:srgbClr val="C00000"/>
              </a:buClr>
            </a:pPr>
            <a:r>
              <a:rPr lang="en-US" sz="1800" dirty="0" smtClean="0"/>
              <a:t>The pace, demand, and initiative</a:t>
            </a:r>
          </a:p>
          <a:p>
            <a:pPr marL="800100" lvl="2">
              <a:buClr>
                <a:srgbClr val="C00000"/>
              </a:buClr>
            </a:pPr>
            <a:r>
              <a:rPr lang="en-US" sz="1800" dirty="0" smtClean="0"/>
              <a:t>The pay</a:t>
            </a:r>
          </a:p>
          <a:p>
            <a:pPr marL="800100" lvl="2">
              <a:buClr>
                <a:srgbClr val="C00000"/>
              </a:buClr>
            </a:pPr>
            <a:r>
              <a:rPr lang="en-US" sz="1800" dirty="0" smtClean="0"/>
              <a:t>Collaborative teams</a:t>
            </a:r>
          </a:p>
          <a:p>
            <a:pPr marL="800100" lvl="2">
              <a:buClr>
                <a:srgbClr val="C00000"/>
              </a:buClr>
            </a:pPr>
            <a:r>
              <a:rPr lang="en-US" sz="1800" dirty="0" smtClean="0"/>
              <a:t>Bringing our skills to a place where they are needed and unique</a:t>
            </a:r>
          </a:p>
          <a:p>
            <a:pPr marL="228600" lvl="1" indent="-228600">
              <a:buClr>
                <a:srgbClr val="C00000"/>
              </a:buClr>
            </a:pPr>
            <a:r>
              <a:rPr lang="en-US" dirty="0" smtClean="0"/>
              <a:t>We miss:</a:t>
            </a:r>
          </a:p>
          <a:p>
            <a:pPr marL="800100" lvl="2">
              <a:buClr>
                <a:srgbClr val="C00000"/>
              </a:buClr>
            </a:pPr>
            <a:r>
              <a:rPr lang="en-US" sz="1800" dirty="0" smtClean="0"/>
              <a:t>Primary materials</a:t>
            </a:r>
          </a:p>
          <a:p>
            <a:pPr marL="800100" lvl="2">
              <a:buClr>
                <a:srgbClr val="C00000"/>
              </a:buClr>
            </a:pPr>
            <a:r>
              <a:rPr lang="en-US" sz="1800" dirty="0" smtClean="0"/>
              <a:t>Patron interaction</a:t>
            </a:r>
          </a:p>
          <a:p>
            <a:pPr marL="800100" lvl="2">
              <a:buClr>
                <a:srgbClr val="C00000"/>
              </a:buClr>
            </a:pPr>
            <a:r>
              <a:rPr lang="en-US" sz="1800" dirty="0" smtClean="0"/>
              <a:t>Interest in existing standards for data </a:t>
            </a:r>
          </a:p>
          <a:p>
            <a:pPr marL="800100" lvl="2">
              <a:buClr>
                <a:srgbClr val="C00000"/>
              </a:buClr>
            </a:pPr>
            <a:r>
              <a:rPr lang="en-US" sz="1800" dirty="0" smtClean="0"/>
              <a:t>Academic endeavor</a:t>
            </a:r>
          </a:p>
          <a:p>
            <a:pPr marL="800100" lvl="2">
              <a:buClr>
                <a:srgbClr val="C00000"/>
              </a:buClr>
            </a:pPr>
            <a:r>
              <a:rPr lang="en-US" sz="1800" dirty="0" smtClean="0"/>
              <a:t>Regular hours</a:t>
            </a:r>
          </a:p>
        </p:txBody>
      </p:sp>
      <p:pic>
        <p:nvPicPr>
          <p:cNvPr id="5" name="Picture 4" descr="Razorfish_Mark_RGB_Small"/>
          <p:cNvPicPr/>
          <p:nvPr/>
        </p:nvPicPr>
        <p:blipFill>
          <a:blip r:embed="rId3" cstate="print"/>
          <a:srcRect/>
          <a:stretch>
            <a:fillRect/>
          </a:stretch>
        </p:blipFill>
        <p:spPr bwMode="auto">
          <a:xfrm>
            <a:off x="6934200" y="6324600"/>
            <a:ext cx="2031365" cy="352425"/>
          </a:xfrm>
          <a:prstGeom prst="rect">
            <a:avLst/>
          </a:prstGeom>
          <a:noFill/>
          <a:ln w="9525">
            <a:noFill/>
            <a:miter lim="800000"/>
            <a:headEnd/>
            <a:tailEnd/>
          </a:ln>
        </p:spPr>
      </p:pic>
      <p:sp>
        <p:nvSpPr>
          <p:cNvPr id="8" name="TextBox 7"/>
          <p:cNvSpPr txBox="1"/>
          <p:nvPr/>
        </p:nvSpPr>
        <p:spPr>
          <a:xfrm>
            <a:off x="228600" y="990600"/>
            <a:ext cx="8686800" cy="523220"/>
          </a:xfrm>
          <a:prstGeom prst="rect">
            <a:avLst/>
          </a:prstGeom>
          <a:noFill/>
        </p:spPr>
        <p:txBody>
          <a:bodyPr wrap="square" rtlCol="0">
            <a:spAutoFit/>
          </a:bodyPr>
          <a:lstStyle/>
          <a:p>
            <a:r>
              <a:rPr lang="en-US" sz="2800" dirty="0" smtClean="0">
                <a:solidFill>
                  <a:srgbClr val="C00000"/>
                </a:solidFill>
              </a:rPr>
              <a:t>What We Like, What We Miss</a:t>
            </a:r>
            <a:endParaRPr lang="en-US" sz="2800" dirty="0">
              <a:solidFill>
                <a:srgbClr val="C00000"/>
              </a:solidFill>
            </a:endParaRPr>
          </a:p>
        </p:txBody>
      </p:sp>
      <p:sp>
        <p:nvSpPr>
          <p:cNvPr id="9" name="Slide Number Placeholder 12"/>
          <p:cNvSpPr txBox="1">
            <a:spLocks/>
          </p:cNvSpPr>
          <p:nvPr/>
        </p:nvSpPr>
        <p:spPr bwMode="auto">
          <a:xfrm>
            <a:off x="152401" y="6477000"/>
            <a:ext cx="1066799" cy="228600"/>
          </a:xfrm>
          <a:prstGeom prst="rect">
            <a:avLst/>
          </a:prstGeom>
          <a:noFill/>
          <a:ln w="9525">
            <a:noFill/>
            <a:miter lim="800000"/>
            <a:headEnd/>
            <a:tailEnd/>
          </a:ln>
          <a:effectLst/>
        </p:spPr>
        <p:txBody>
          <a:bodyPr vert="horz" wrap="square" lIns="45720" tIns="45720" rIns="4572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
                <a:srgbClr val="F4001D"/>
              </a:buClr>
              <a:buSzPct val="85000"/>
              <a:buFont typeface="Wingdings" pitchFamily="2" charset="2"/>
              <a:buNone/>
              <a:tabLst/>
              <a:defRPr/>
            </a:pPr>
            <a:r>
              <a:rPr kumimoji="0" lang="en-US" sz="1100" b="0" i="0" u="none" strike="noStrike" kern="1200" cap="none" spc="0" normalizeH="0" baseline="0" noProof="0" smtClean="0">
                <a:ln>
                  <a:noFill/>
                </a:ln>
                <a:solidFill>
                  <a:schemeClr val="tx1"/>
                </a:solidFill>
                <a:effectLst/>
                <a:uLnTx/>
                <a:uFillTx/>
                <a:latin typeface="Arial" charset="0"/>
                <a:ea typeface="+mn-ea"/>
                <a:cs typeface="Arial" charset="0"/>
              </a:rPr>
              <a:t>Slide </a:t>
            </a:r>
            <a:fld id="{F34A3443-5EB4-4B06-8A49-EDF416B1B9AE}" type="slidenum">
              <a:rPr kumimoji="0" lang="en-US" sz="11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0" fontAlgn="base" latinLnBrk="0" hangingPunct="0">
                <a:lnSpc>
                  <a:spcPct val="100000"/>
                </a:lnSpc>
                <a:spcBef>
                  <a:spcPct val="0"/>
                </a:spcBef>
                <a:spcAft>
                  <a:spcPct val="0"/>
                </a:spcAft>
                <a:buClr>
                  <a:srgbClr val="F4001D"/>
                </a:buClr>
                <a:buSzPct val="85000"/>
                <a:buFont typeface="Wingdings" pitchFamily="2" charset="2"/>
                <a:buNone/>
                <a:tabLst/>
                <a:defRPr/>
              </a:pPr>
              <a:t>20</a:t>
            </a:fld>
            <a:endParaRPr kumimoji="0" lang="en-US" sz="1000" b="0" i="0" u="none" strike="noStrike" kern="1200" cap="none" spc="0" normalizeH="0" baseline="0" noProof="0" dirty="0">
              <a:ln>
                <a:noFill/>
              </a:ln>
              <a:solidFill>
                <a:schemeClr val="bg2"/>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ChangeArrowheads="1"/>
          </p:cNvSpPr>
          <p:nvPr/>
        </p:nvSpPr>
        <p:spPr bwMode="auto">
          <a:xfrm flipH="1">
            <a:off x="0" y="0"/>
            <a:ext cx="9144000" cy="838200"/>
          </a:xfrm>
          <a:prstGeom prst="rect">
            <a:avLst/>
          </a:prstGeom>
          <a:solidFill>
            <a:srgbClr val="7030A0"/>
          </a:solidFill>
          <a:ln w="9525">
            <a:noFill/>
            <a:miter lim="800000"/>
            <a:headEnd/>
            <a:tailEnd/>
          </a:ln>
        </p:spPr>
        <p:txBody>
          <a:bodyPr wrap="none" anchor="ctr"/>
          <a:lstStyle/>
          <a:p>
            <a:pPr algn="ctr" eaLnBrk="0" hangingPunct="0"/>
            <a:endParaRPr lang="en-US" sz="2400" i="1" u="sng">
              <a:solidFill>
                <a:schemeClr val="bg2"/>
              </a:solidFill>
              <a:ea typeface="ＭＳ Ｐゴシック" charset="-128"/>
            </a:endParaRPr>
          </a:p>
        </p:txBody>
      </p:sp>
      <p:pic>
        <p:nvPicPr>
          <p:cNvPr id="5" name="Picture 4" descr="Razorfish_Mark_RGB_Small"/>
          <p:cNvPicPr/>
          <p:nvPr/>
        </p:nvPicPr>
        <p:blipFill>
          <a:blip r:embed="rId2" cstate="print"/>
          <a:srcRect/>
          <a:stretch>
            <a:fillRect/>
          </a:stretch>
        </p:blipFill>
        <p:spPr bwMode="auto">
          <a:xfrm>
            <a:off x="6934200" y="6324600"/>
            <a:ext cx="2031365" cy="352425"/>
          </a:xfrm>
          <a:prstGeom prst="rect">
            <a:avLst/>
          </a:prstGeom>
          <a:noFill/>
          <a:ln w="9525">
            <a:noFill/>
            <a:miter lim="800000"/>
            <a:headEnd/>
            <a:tailEnd/>
          </a:ln>
        </p:spPr>
      </p:pic>
      <p:sp>
        <p:nvSpPr>
          <p:cNvPr id="7" name="TextBox 6"/>
          <p:cNvSpPr txBox="1"/>
          <p:nvPr/>
        </p:nvSpPr>
        <p:spPr>
          <a:xfrm>
            <a:off x="228600" y="1066800"/>
            <a:ext cx="8686800" cy="523220"/>
          </a:xfrm>
          <a:prstGeom prst="rect">
            <a:avLst/>
          </a:prstGeom>
          <a:noFill/>
        </p:spPr>
        <p:txBody>
          <a:bodyPr wrap="square" rtlCol="0">
            <a:spAutoFit/>
          </a:bodyPr>
          <a:lstStyle/>
          <a:p>
            <a:r>
              <a:rPr lang="en-US" sz="2800" dirty="0" smtClean="0">
                <a:solidFill>
                  <a:srgbClr val="C00000"/>
                </a:solidFill>
              </a:rPr>
              <a:t>What You’ll Keep &amp; What’s New</a:t>
            </a:r>
            <a:endParaRPr lang="en-US" sz="2800" dirty="0">
              <a:solidFill>
                <a:srgbClr val="C00000"/>
              </a:solidFill>
            </a:endParaRPr>
          </a:p>
        </p:txBody>
      </p:sp>
      <p:sp>
        <p:nvSpPr>
          <p:cNvPr id="9" name="Content Placeholder 2"/>
          <p:cNvSpPr txBox="1">
            <a:spLocks/>
          </p:cNvSpPr>
          <p:nvPr/>
        </p:nvSpPr>
        <p:spPr bwMode="auto">
          <a:xfrm>
            <a:off x="304800" y="1828800"/>
            <a:ext cx="8610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1" indent="-228600" algn="l" defTabSz="914400" rtl="0" eaLnBrk="0" fontAlgn="base" latinLnBrk="0" hangingPunct="0">
              <a:lnSpc>
                <a:spcPct val="100000"/>
              </a:lnSpc>
              <a:spcBef>
                <a:spcPct val="20000"/>
              </a:spcBef>
              <a:spcAft>
                <a:spcPct val="0"/>
              </a:spcAft>
              <a:buClr>
                <a:srgbClr val="C00000"/>
              </a:buClr>
              <a:buSzTx/>
              <a:buFont typeface="Arial" pitchFamily="34" charset="0"/>
              <a:buChar char="•"/>
              <a:tabLst/>
              <a:defRPr/>
            </a:pPr>
            <a:r>
              <a:rPr kumimoji="0" lang="en-US" sz="2000" b="0" i="0" u="none" strike="noStrike" kern="0" cap="none" spc="0" normalizeH="0" baseline="0" noProof="0" dirty="0" smtClean="0">
                <a:ln>
                  <a:noFill/>
                </a:ln>
                <a:solidFill>
                  <a:srgbClr val="434343"/>
                </a:solidFill>
                <a:effectLst/>
                <a:uLnTx/>
                <a:uFillTx/>
                <a:latin typeface="+mn-lt"/>
              </a:rPr>
              <a:t>You’ll keep</a:t>
            </a:r>
            <a:r>
              <a:rPr lang="en-US" sz="2000" kern="0" dirty="0" smtClean="0">
                <a:solidFill>
                  <a:srgbClr val="434343"/>
                </a:solidFill>
                <a:latin typeface="+mn-lt"/>
              </a:rPr>
              <a:t>:</a:t>
            </a:r>
            <a:endParaRPr kumimoji="0" lang="en-US" sz="2000" b="0" i="0" u="none" strike="noStrike" kern="0" cap="none" spc="0" normalizeH="0" noProof="0" dirty="0" smtClean="0">
              <a:ln>
                <a:noFill/>
              </a:ln>
              <a:solidFill>
                <a:srgbClr val="434343"/>
              </a:solidFill>
              <a:effectLst/>
              <a:uLnTx/>
              <a:uFillTx/>
              <a:latin typeface="+mn-lt"/>
            </a:endParaRPr>
          </a:p>
          <a:p>
            <a:pPr marL="800100" lvl="2" indent="-228600" eaLnBrk="0" hangingPunct="0">
              <a:spcBef>
                <a:spcPct val="20000"/>
              </a:spcBef>
              <a:buClr>
                <a:srgbClr val="C00000"/>
              </a:buClr>
              <a:buFont typeface="Arial" pitchFamily="34" charset="0"/>
              <a:buChar char="•"/>
              <a:defRPr/>
            </a:pPr>
            <a:r>
              <a:rPr lang="en-US" kern="0" baseline="0" dirty="0" smtClean="0">
                <a:solidFill>
                  <a:srgbClr val="434343"/>
                </a:solidFill>
                <a:latin typeface="+mn-lt"/>
              </a:rPr>
              <a:t>Taxonomy &amp;</a:t>
            </a:r>
            <a:r>
              <a:rPr lang="en-US" kern="0" dirty="0" smtClean="0">
                <a:solidFill>
                  <a:srgbClr val="434343"/>
                </a:solidFill>
                <a:latin typeface="+mn-lt"/>
              </a:rPr>
              <a:t> classification</a:t>
            </a:r>
          </a:p>
          <a:p>
            <a:pPr marL="800100" lvl="2" indent="-228600" eaLnBrk="0" hangingPunct="0">
              <a:spcBef>
                <a:spcPct val="20000"/>
              </a:spcBef>
              <a:buClr>
                <a:srgbClr val="C00000"/>
              </a:buClr>
              <a:buFont typeface="Arial" pitchFamily="34" charset="0"/>
              <a:buChar char="•"/>
              <a:defRPr/>
            </a:pPr>
            <a:r>
              <a:rPr lang="en-US" kern="0" dirty="0" smtClean="0">
                <a:solidFill>
                  <a:srgbClr val="434343"/>
                </a:solidFill>
                <a:latin typeface="+mn-lt"/>
              </a:rPr>
              <a:t>Organization skills</a:t>
            </a:r>
          </a:p>
          <a:p>
            <a:pPr marL="800100" lvl="2" indent="-228600" eaLnBrk="0" hangingPunct="0">
              <a:spcBef>
                <a:spcPct val="20000"/>
              </a:spcBef>
              <a:buClr>
                <a:srgbClr val="C00000"/>
              </a:buClr>
              <a:buFont typeface="Arial" pitchFamily="34" charset="0"/>
              <a:buChar char="•"/>
              <a:defRPr/>
            </a:pPr>
            <a:r>
              <a:rPr lang="en-US" kern="0" dirty="0" smtClean="0">
                <a:solidFill>
                  <a:srgbClr val="434343"/>
                </a:solidFill>
                <a:latin typeface="+mn-lt"/>
              </a:rPr>
              <a:t>Serious thinking about how content of any type is interconnected</a:t>
            </a:r>
            <a:br>
              <a:rPr lang="en-US" kern="0" dirty="0" smtClean="0">
                <a:solidFill>
                  <a:srgbClr val="434343"/>
                </a:solidFill>
                <a:latin typeface="+mn-lt"/>
              </a:rPr>
            </a:br>
            <a:endParaRPr lang="en-US" kern="0" dirty="0" smtClean="0">
              <a:solidFill>
                <a:srgbClr val="434343"/>
              </a:solidFill>
              <a:latin typeface="+mn-lt"/>
            </a:endParaRPr>
          </a:p>
          <a:p>
            <a:pPr marL="228600" lvl="1" indent="-228600" eaLnBrk="0" hangingPunct="0">
              <a:spcBef>
                <a:spcPct val="20000"/>
              </a:spcBef>
              <a:buClr>
                <a:srgbClr val="C00000"/>
              </a:buClr>
              <a:buFont typeface="Arial" pitchFamily="34" charset="0"/>
              <a:buChar char="•"/>
              <a:defRPr/>
            </a:pPr>
            <a:r>
              <a:rPr lang="en-US" sz="2000" kern="0" dirty="0" smtClean="0">
                <a:solidFill>
                  <a:srgbClr val="434343"/>
                </a:solidFill>
                <a:latin typeface="+mn-lt"/>
              </a:rPr>
              <a:t>New:</a:t>
            </a:r>
          </a:p>
          <a:p>
            <a:pPr marL="800100" lvl="2" indent="-228600" eaLnBrk="0" hangingPunct="0">
              <a:spcBef>
                <a:spcPct val="20000"/>
              </a:spcBef>
              <a:buClr>
                <a:srgbClr val="C00000"/>
              </a:buClr>
              <a:buFont typeface="Arial" pitchFamily="34" charset="0"/>
              <a:buChar char="•"/>
              <a:defRPr/>
            </a:pPr>
            <a:r>
              <a:rPr lang="en-US" kern="0" dirty="0" smtClean="0">
                <a:solidFill>
                  <a:srgbClr val="434343"/>
                </a:solidFill>
              </a:rPr>
              <a:t>Internet standards such as XML, CMS, and technology trends</a:t>
            </a:r>
          </a:p>
          <a:p>
            <a:pPr marL="800100" lvl="2" indent="-228600" eaLnBrk="0" hangingPunct="0">
              <a:spcBef>
                <a:spcPct val="20000"/>
              </a:spcBef>
              <a:buClr>
                <a:srgbClr val="C00000"/>
              </a:buClr>
              <a:buFont typeface="Arial" pitchFamily="34" charset="0"/>
              <a:buChar char="•"/>
              <a:defRPr/>
            </a:pPr>
            <a:r>
              <a:rPr lang="en-US" kern="0" dirty="0" smtClean="0">
                <a:solidFill>
                  <a:srgbClr val="434343"/>
                </a:solidFill>
              </a:rPr>
              <a:t>Marketing and business initiatives are important to UX work</a:t>
            </a:r>
          </a:p>
          <a:p>
            <a:pPr marL="800100" lvl="2" indent="-228600" eaLnBrk="0" hangingPunct="0">
              <a:spcBef>
                <a:spcPct val="20000"/>
              </a:spcBef>
              <a:buClr>
                <a:srgbClr val="C00000"/>
              </a:buClr>
              <a:buFont typeface="Arial" pitchFamily="34" charset="0"/>
              <a:buChar char="•"/>
              <a:defRPr/>
            </a:pPr>
            <a:r>
              <a:rPr lang="en-US" kern="0" dirty="0" smtClean="0">
                <a:solidFill>
                  <a:srgbClr val="434343"/>
                </a:solidFill>
              </a:rPr>
              <a:t>Visual thinking skills – you’ll be collaborating with people who sketch, draw, and think about visual cues</a:t>
            </a:r>
          </a:p>
          <a:p>
            <a:pPr marL="800100" lvl="2" indent="-228600" eaLnBrk="0" hangingPunct="0">
              <a:spcBef>
                <a:spcPct val="20000"/>
              </a:spcBef>
              <a:buClr>
                <a:srgbClr val="C00000"/>
              </a:buClr>
              <a:buFont typeface="Arial" pitchFamily="34" charset="0"/>
              <a:buChar char="•"/>
              <a:defRPr/>
            </a:pPr>
            <a:r>
              <a:rPr lang="en-US" kern="0" dirty="0" smtClean="0">
                <a:solidFill>
                  <a:srgbClr val="434343"/>
                </a:solidFill>
              </a:rPr>
              <a:t>Presentations and public speaking – your work and analysis shared with teams, clients, peers, etc.</a:t>
            </a:r>
            <a:endParaRPr lang="en-US" kern="0" dirty="0" smtClean="0">
              <a:solidFill>
                <a:srgbClr val="434343"/>
              </a:solidFill>
              <a:latin typeface="+mn-lt"/>
            </a:endParaRPr>
          </a:p>
          <a:p>
            <a:pPr marL="742950" lvl="1" indent="-285750" eaLnBrk="0" hangingPunct="0">
              <a:spcBef>
                <a:spcPct val="20000"/>
              </a:spcBef>
              <a:buClr>
                <a:srgbClr val="C00000"/>
              </a:buClr>
              <a:buFont typeface="Times" pitchFamily="-128" charset="0"/>
              <a:buChar char="•"/>
              <a:defRPr/>
            </a:pPr>
            <a:endParaRPr kumimoji="0" lang="en-US" sz="1800" b="0" i="0" u="none" strike="noStrike" kern="0" cap="none" spc="0" normalizeH="0" baseline="0" noProof="0" dirty="0" smtClean="0">
              <a:ln>
                <a:noFill/>
              </a:ln>
              <a:solidFill>
                <a:srgbClr val="434343"/>
              </a:solidFill>
              <a:effectLst/>
              <a:uLnTx/>
              <a:uFillTx/>
              <a:latin typeface="+mn-lt"/>
            </a:endParaRPr>
          </a:p>
          <a:p>
            <a:pPr marL="742950" marR="0" lvl="1" indent="-285750" algn="l" defTabSz="914400" rtl="0" eaLnBrk="0" fontAlgn="base" latinLnBrk="0" hangingPunct="0">
              <a:lnSpc>
                <a:spcPct val="100000"/>
              </a:lnSpc>
              <a:spcBef>
                <a:spcPct val="20000"/>
              </a:spcBef>
              <a:spcAft>
                <a:spcPct val="0"/>
              </a:spcAft>
              <a:buClr>
                <a:srgbClr val="C00000"/>
              </a:buClr>
              <a:buSzTx/>
              <a:buFont typeface="Times" pitchFamily="-128" charset="0"/>
              <a:buChar char="•"/>
              <a:tabLst/>
              <a:defRPr/>
            </a:pPr>
            <a:endParaRPr kumimoji="0" lang="en-US" sz="1800" b="0" i="0" u="none" strike="noStrike" kern="0" cap="none" spc="0" normalizeH="0" baseline="0" noProof="0" dirty="0" smtClean="0">
              <a:ln>
                <a:noFill/>
              </a:ln>
              <a:solidFill>
                <a:srgbClr val="434343"/>
              </a:solidFill>
              <a:effectLst/>
              <a:uLnTx/>
              <a:uFillTx/>
              <a:latin typeface="+mn-lt"/>
            </a:endParaRPr>
          </a:p>
        </p:txBody>
      </p:sp>
      <p:sp>
        <p:nvSpPr>
          <p:cNvPr id="8" name="Slide Number Placeholder 12"/>
          <p:cNvSpPr>
            <a:spLocks noGrp="1"/>
          </p:cNvSpPr>
          <p:nvPr>
            <p:ph type="sldNum" sz="quarter" idx="10"/>
          </p:nvPr>
        </p:nvSpPr>
        <p:spPr>
          <a:xfrm>
            <a:off x="152401" y="6477000"/>
            <a:ext cx="1066799" cy="228600"/>
          </a:xfrm>
        </p:spPr>
        <p:txBody>
          <a:bodyPr/>
          <a:lstStyle/>
          <a:p>
            <a:r>
              <a:rPr lang="en-US" sz="1100" dirty="0" smtClean="0">
                <a:solidFill>
                  <a:schemeClr val="tx1"/>
                </a:solidFill>
              </a:rPr>
              <a:t>Slide </a:t>
            </a:r>
            <a:fld id="{F34A3443-5EB4-4B06-8A49-EDF416B1B9AE}" type="slidenum">
              <a:rPr lang="en-US" sz="1100" smtClean="0">
                <a:solidFill>
                  <a:schemeClr val="tx1"/>
                </a:solidFill>
              </a:rPr>
              <a:pPr/>
              <a:t>21</a:t>
            </a:fld>
            <a:endParaRPr lang="en-US" dirty="0"/>
          </a:p>
        </p:txBody>
      </p:sp>
      <p:sp>
        <p:nvSpPr>
          <p:cNvPr id="11" name="Title 1"/>
          <p:cNvSpPr txBox="1">
            <a:spLocks/>
          </p:cNvSpPr>
          <p:nvPr/>
        </p:nvSpPr>
        <p:spPr bwMode="auto">
          <a:xfrm>
            <a:off x="152400" y="76200"/>
            <a:ext cx="8686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DEDEDE"/>
                </a:solidFill>
                <a:effectLst/>
                <a:uLnTx/>
                <a:uFillTx/>
                <a:latin typeface="+mj-lt"/>
                <a:ea typeface="+mj-ea"/>
                <a:cs typeface="+mj-cs"/>
              </a:rPr>
              <a:t>What Do We Think: From Library to Corporate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ChangeArrowheads="1"/>
          </p:cNvSpPr>
          <p:nvPr/>
        </p:nvSpPr>
        <p:spPr bwMode="auto">
          <a:xfrm flipH="1">
            <a:off x="0" y="0"/>
            <a:ext cx="9144000" cy="838200"/>
          </a:xfrm>
          <a:prstGeom prst="rect">
            <a:avLst/>
          </a:prstGeom>
          <a:solidFill>
            <a:srgbClr val="7030A0"/>
          </a:solidFill>
          <a:ln w="9525">
            <a:noFill/>
            <a:miter lim="800000"/>
            <a:headEnd/>
            <a:tailEnd/>
          </a:ln>
        </p:spPr>
        <p:txBody>
          <a:bodyPr wrap="none" anchor="ctr"/>
          <a:lstStyle/>
          <a:p>
            <a:pPr algn="ctr" eaLnBrk="0" hangingPunct="0"/>
            <a:endParaRPr lang="en-US" sz="2400" i="1" u="sng">
              <a:solidFill>
                <a:schemeClr val="bg2"/>
              </a:solidFill>
              <a:ea typeface="ＭＳ Ｐゴシック" charset="-128"/>
            </a:endParaRPr>
          </a:p>
        </p:txBody>
      </p:sp>
      <p:sp>
        <p:nvSpPr>
          <p:cNvPr id="3074" name="Title 1"/>
          <p:cNvSpPr>
            <a:spLocks noGrp="1"/>
          </p:cNvSpPr>
          <p:nvPr>
            <p:ph type="title"/>
          </p:nvPr>
        </p:nvSpPr>
        <p:spPr>
          <a:xfrm>
            <a:off x="228600" y="152400"/>
            <a:ext cx="8458200" cy="685800"/>
          </a:xfrm>
        </p:spPr>
        <p:txBody>
          <a:bodyPr/>
          <a:lstStyle/>
          <a:p>
            <a:r>
              <a:rPr lang="en-US" sz="3200" dirty="0" smtClean="0"/>
              <a:t>Time for Your Questions?</a:t>
            </a:r>
          </a:p>
        </p:txBody>
      </p:sp>
      <p:pic>
        <p:nvPicPr>
          <p:cNvPr id="5" name="Picture 4" descr="Razorfish_Mark_RGB_Small"/>
          <p:cNvPicPr/>
          <p:nvPr/>
        </p:nvPicPr>
        <p:blipFill>
          <a:blip r:embed="rId2" cstate="print"/>
          <a:srcRect/>
          <a:stretch>
            <a:fillRect/>
          </a:stretch>
        </p:blipFill>
        <p:spPr bwMode="auto">
          <a:xfrm>
            <a:off x="6934200" y="6324600"/>
            <a:ext cx="2031365" cy="352425"/>
          </a:xfrm>
          <a:prstGeom prst="rect">
            <a:avLst/>
          </a:prstGeom>
          <a:noFill/>
          <a:ln w="9525">
            <a:noFill/>
            <a:miter lim="800000"/>
            <a:headEnd/>
            <a:tailEnd/>
          </a:ln>
        </p:spPr>
      </p:pic>
      <p:sp>
        <p:nvSpPr>
          <p:cNvPr id="8" name="TextBox 7"/>
          <p:cNvSpPr txBox="1"/>
          <p:nvPr/>
        </p:nvSpPr>
        <p:spPr>
          <a:xfrm>
            <a:off x="228600" y="1905000"/>
            <a:ext cx="8686800" cy="523220"/>
          </a:xfrm>
          <a:prstGeom prst="rect">
            <a:avLst/>
          </a:prstGeom>
          <a:noFill/>
        </p:spPr>
        <p:txBody>
          <a:bodyPr wrap="square" rtlCol="0">
            <a:spAutoFit/>
          </a:bodyPr>
          <a:lstStyle/>
          <a:p>
            <a:r>
              <a:rPr lang="en-US" sz="2800" dirty="0" smtClean="0">
                <a:solidFill>
                  <a:srgbClr val="C00000"/>
                </a:solidFill>
              </a:rPr>
              <a:t>Questions about being a </a:t>
            </a:r>
            <a:r>
              <a:rPr lang="en-US" sz="2800" dirty="0" err="1" smtClean="0">
                <a:solidFill>
                  <a:srgbClr val="C00000"/>
                </a:solidFill>
              </a:rPr>
              <a:t>UXer</a:t>
            </a:r>
            <a:r>
              <a:rPr lang="en-US" sz="2800" dirty="0" smtClean="0">
                <a:solidFill>
                  <a:srgbClr val="C00000"/>
                </a:solidFill>
              </a:rPr>
              <a:t>?</a:t>
            </a:r>
            <a:endParaRPr lang="en-US" sz="2800" dirty="0">
              <a:solidFill>
                <a:srgbClr val="C00000"/>
              </a:solidFill>
            </a:endParaRPr>
          </a:p>
        </p:txBody>
      </p:sp>
      <p:sp>
        <p:nvSpPr>
          <p:cNvPr id="11" name="TextBox 10"/>
          <p:cNvSpPr txBox="1"/>
          <p:nvPr/>
        </p:nvSpPr>
        <p:spPr>
          <a:xfrm>
            <a:off x="228600" y="3124200"/>
            <a:ext cx="8686800" cy="523220"/>
          </a:xfrm>
          <a:prstGeom prst="rect">
            <a:avLst/>
          </a:prstGeom>
          <a:noFill/>
        </p:spPr>
        <p:txBody>
          <a:bodyPr wrap="square" rtlCol="0">
            <a:spAutoFit/>
          </a:bodyPr>
          <a:lstStyle/>
          <a:p>
            <a:r>
              <a:rPr lang="en-US" sz="2800" dirty="0" smtClean="0">
                <a:solidFill>
                  <a:srgbClr val="C00000"/>
                </a:solidFill>
              </a:rPr>
              <a:t>Questions about </a:t>
            </a:r>
            <a:r>
              <a:rPr lang="en-US" sz="2800" dirty="0" err="1" smtClean="0">
                <a:solidFill>
                  <a:srgbClr val="C00000"/>
                </a:solidFill>
              </a:rPr>
              <a:t>UX</a:t>
            </a:r>
            <a:r>
              <a:rPr lang="en-US" sz="2800" dirty="0" smtClean="0">
                <a:solidFill>
                  <a:srgbClr val="C00000"/>
                </a:solidFill>
              </a:rPr>
              <a:t> or website design?</a:t>
            </a:r>
            <a:endParaRPr lang="en-US" sz="2800" dirty="0">
              <a:solidFill>
                <a:srgbClr val="C00000"/>
              </a:solidFill>
            </a:endParaRPr>
          </a:p>
        </p:txBody>
      </p:sp>
      <p:sp>
        <p:nvSpPr>
          <p:cNvPr id="9" name="Slide Number Placeholder 12"/>
          <p:cNvSpPr>
            <a:spLocks noGrp="1"/>
          </p:cNvSpPr>
          <p:nvPr>
            <p:ph type="sldNum" sz="quarter" idx="10"/>
          </p:nvPr>
        </p:nvSpPr>
        <p:spPr>
          <a:xfrm>
            <a:off x="152401" y="6477000"/>
            <a:ext cx="1066799" cy="228600"/>
          </a:xfrm>
        </p:spPr>
        <p:txBody>
          <a:bodyPr/>
          <a:lstStyle/>
          <a:p>
            <a:r>
              <a:rPr lang="en-US" sz="1100" dirty="0" smtClean="0">
                <a:solidFill>
                  <a:schemeClr val="tx1"/>
                </a:solidFill>
              </a:rPr>
              <a:t>Slide </a:t>
            </a:r>
            <a:fld id="{F34A3443-5EB4-4B06-8A49-EDF416B1B9AE}" type="slidenum">
              <a:rPr lang="en-US" sz="1100" smtClean="0">
                <a:solidFill>
                  <a:schemeClr val="tx1"/>
                </a:solidFill>
              </a: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ChangeArrowheads="1"/>
          </p:cNvSpPr>
          <p:nvPr/>
        </p:nvSpPr>
        <p:spPr bwMode="auto">
          <a:xfrm flipH="1">
            <a:off x="0" y="0"/>
            <a:ext cx="9144000" cy="838200"/>
          </a:xfrm>
          <a:prstGeom prst="rect">
            <a:avLst/>
          </a:prstGeom>
          <a:solidFill>
            <a:srgbClr val="7030A0"/>
          </a:solidFill>
          <a:ln w="9525">
            <a:noFill/>
            <a:miter lim="800000"/>
            <a:headEnd/>
            <a:tailEnd/>
          </a:ln>
        </p:spPr>
        <p:txBody>
          <a:bodyPr wrap="none" anchor="ctr"/>
          <a:lstStyle/>
          <a:p>
            <a:pPr algn="ctr" eaLnBrk="0" hangingPunct="0"/>
            <a:endParaRPr lang="en-US" sz="2400" i="1" u="sng">
              <a:solidFill>
                <a:schemeClr val="bg2"/>
              </a:solidFill>
              <a:ea typeface="ＭＳ Ｐゴシック" charset="-128"/>
            </a:endParaRPr>
          </a:p>
        </p:txBody>
      </p:sp>
      <p:sp>
        <p:nvSpPr>
          <p:cNvPr id="3074" name="Title 1"/>
          <p:cNvSpPr>
            <a:spLocks noGrp="1"/>
          </p:cNvSpPr>
          <p:nvPr>
            <p:ph type="title"/>
          </p:nvPr>
        </p:nvSpPr>
        <p:spPr>
          <a:xfrm>
            <a:off x="228600" y="152400"/>
            <a:ext cx="8458200" cy="685800"/>
          </a:xfrm>
        </p:spPr>
        <p:txBody>
          <a:bodyPr/>
          <a:lstStyle/>
          <a:p>
            <a:r>
              <a:rPr lang="en-US" sz="3200" dirty="0" smtClean="0"/>
              <a:t>Resources</a:t>
            </a:r>
          </a:p>
        </p:txBody>
      </p:sp>
      <p:pic>
        <p:nvPicPr>
          <p:cNvPr id="5" name="Picture 4" descr="Razorfish_Mark_RGB_Small"/>
          <p:cNvPicPr/>
          <p:nvPr/>
        </p:nvPicPr>
        <p:blipFill>
          <a:blip r:embed="rId2" cstate="print"/>
          <a:srcRect/>
          <a:stretch>
            <a:fillRect/>
          </a:stretch>
        </p:blipFill>
        <p:spPr bwMode="auto">
          <a:xfrm>
            <a:off x="6934200" y="6324600"/>
            <a:ext cx="2031365" cy="352425"/>
          </a:xfrm>
          <a:prstGeom prst="rect">
            <a:avLst/>
          </a:prstGeom>
          <a:noFill/>
          <a:ln w="9525">
            <a:noFill/>
            <a:miter lim="800000"/>
            <a:headEnd/>
            <a:tailEnd/>
          </a:ln>
        </p:spPr>
      </p:pic>
      <p:sp>
        <p:nvSpPr>
          <p:cNvPr id="8" name="TextBox 7"/>
          <p:cNvSpPr txBox="1"/>
          <p:nvPr/>
        </p:nvSpPr>
        <p:spPr>
          <a:xfrm>
            <a:off x="228600" y="1066800"/>
            <a:ext cx="8686800" cy="2739211"/>
          </a:xfrm>
          <a:prstGeom prst="rect">
            <a:avLst/>
          </a:prstGeom>
          <a:noFill/>
        </p:spPr>
        <p:txBody>
          <a:bodyPr wrap="square" rtlCol="0">
            <a:spAutoFit/>
          </a:bodyPr>
          <a:lstStyle/>
          <a:p>
            <a:r>
              <a:rPr lang="en-US" sz="2800" dirty="0" smtClean="0">
                <a:solidFill>
                  <a:srgbClr val="C00000"/>
                </a:solidFill>
              </a:rPr>
              <a:t>Books</a:t>
            </a:r>
          </a:p>
          <a:p>
            <a:pPr marL="228600" indent="-228600">
              <a:spcAft>
                <a:spcPts val="600"/>
              </a:spcAft>
              <a:buClr>
                <a:srgbClr val="C00000"/>
              </a:buClr>
              <a:buFont typeface="Arial" pitchFamily="34" charset="0"/>
              <a:buChar char="•"/>
            </a:pPr>
            <a:r>
              <a:rPr lang="en-US" sz="2000" i="1" dirty="0" smtClean="0"/>
              <a:t>Information Architecture for the World Wide Web</a:t>
            </a:r>
            <a:r>
              <a:rPr lang="en-US" sz="2000" dirty="0" smtClean="0"/>
              <a:t>, 2</a:t>
            </a:r>
            <a:r>
              <a:rPr lang="en-US" sz="2000" baseline="30000" dirty="0" smtClean="0"/>
              <a:t>rd</a:t>
            </a:r>
            <a:r>
              <a:rPr lang="en-US" sz="2000" dirty="0" smtClean="0"/>
              <a:t> ed., by Louis Rosenfeld and Peter </a:t>
            </a:r>
            <a:r>
              <a:rPr lang="en-US" sz="2000" dirty="0" err="1" smtClean="0"/>
              <a:t>Morville</a:t>
            </a:r>
            <a:endParaRPr lang="en-US" sz="2000" dirty="0" smtClean="0"/>
          </a:p>
          <a:p>
            <a:pPr marL="228600" indent="-228600">
              <a:spcAft>
                <a:spcPts val="600"/>
              </a:spcAft>
              <a:buClr>
                <a:srgbClr val="C00000"/>
              </a:buClr>
              <a:buFont typeface="Arial" pitchFamily="34" charset="0"/>
              <a:buChar char="•"/>
            </a:pPr>
            <a:r>
              <a:rPr lang="en-US" sz="2000" i="1" dirty="0" smtClean="0"/>
              <a:t>Design of Sites</a:t>
            </a:r>
            <a:r>
              <a:rPr lang="en-US" sz="2000" dirty="0" smtClean="0"/>
              <a:t> by Douglas van </a:t>
            </a:r>
            <a:r>
              <a:rPr lang="en-US" sz="2000" dirty="0" err="1" smtClean="0"/>
              <a:t>Duyne</a:t>
            </a:r>
            <a:r>
              <a:rPr lang="en-US" sz="2000" dirty="0" smtClean="0"/>
              <a:t>, et. al.</a:t>
            </a:r>
          </a:p>
          <a:p>
            <a:pPr marL="228600" indent="-228600">
              <a:spcAft>
                <a:spcPts val="600"/>
              </a:spcAft>
              <a:buClr>
                <a:srgbClr val="C00000"/>
              </a:buClr>
              <a:buFont typeface="Arial" pitchFamily="34" charset="0"/>
              <a:buChar char="•"/>
            </a:pPr>
            <a:r>
              <a:rPr lang="en-US" sz="2000" i="1" dirty="0" smtClean="0"/>
              <a:t>Web Navigation: Designing the User Experience </a:t>
            </a:r>
            <a:r>
              <a:rPr lang="en-US" sz="2000" dirty="0" smtClean="0"/>
              <a:t>by Jennifer </a:t>
            </a:r>
            <a:r>
              <a:rPr lang="en-US" sz="2000" dirty="0" err="1" smtClean="0"/>
              <a:t>Flemming</a:t>
            </a:r>
            <a:endParaRPr lang="en-US" sz="2000" dirty="0" smtClean="0"/>
          </a:p>
          <a:p>
            <a:pPr marL="228600" indent="-228600">
              <a:spcAft>
                <a:spcPts val="600"/>
              </a:spcAft>
              <a:buClr>
                <a:srgbClr val="C00000"/>
              </a:buClr>
              <a:buFont typeface="Arial" pitchFamily="34" charset="0"/>
              <a:buChar char="•"/>
            </a:pPr>
            <a:r>
              <a:rPr lang="en-US" sz="2000" i="1" dirty="0" smtClean="0"/>
              <a:t>Humane Interface </a:t>
            </a:r>
            <a:r>
              <a:rPr lang="en-US" sz="2000" dirty="0" smtClean="0"/>
              <a:t>by Jeff </a:t>
            </a:r>
            <a:r>
              <a:rPr lang="en-US" sz="2000" dirty="0" err="1" smtClean="0"/>
              <a:t>Raskin</a:t>
            </a:r>
            <a:endParaRPr lang="en-US" sz="2400" dirty="0" smtClean="0">
              <a:solidFill>
                <a:srgbClr val="C00000"/>
              </a:solidFill>
            </a:endParaRPr>
          </a:p>
          <a:p>
            <a:pPr marL="571500" indent="-571500"/>
            <a:endParaRPr lang="en-US" sz="2400" dirty="0">
              <a:solidFill>
                <a:srgbClr val="C00000"/>
              </a:solidFill>
            </a:endParaRPr>
          </a:p>
        </p:txBody>
      </p:sp>
      <p:sp>
        <p:nvSpPr>
          <p:cNvPr id="11" name="TextBox 10"/>
          <p:cNvSpPr txBox="1"/>
          <p:nvPr/>
        </p:nvSpPr>
        <p:spPr>
          <a:xfrm>
            <a:off x="228600" y="3429000"/>
            <a:ext cx="8686800" cy="2677656"/>
          </a:xfrm>
          <a:prstGeom prst="rect">
            <a:avLst/>
          </a:prstGeom>
          <a:noFill/>
        </p:spPr>
        <p:txBody>
          <a:bodyPr wrap="square" rtlCol="0">
            <a:spAutoFit/>
          </a:bodyPr>
          <a:lstStyle/>
          <a:p>
            <a:r>
              <a:rPr lang="en-US" sz="2800" dirty="0" smtClean="0">
                <a:solidFill>
                  <a:srgbClr val="C00000"/>
                </a:solidFill>
              </a:rPr>
              <a:t>Blogs and websites</a:t>
            </a:r>
          </a:p>
          <a:p>
            <a:pPr marL="228600" indent="-228600">
              <a:buClr>
                <a:srgbClr val="C00000"/>
              </a:buClr>
              <a:buFont typeface="Arial" pitchFamily="34" charset="0"/>
              <a:buChar char="•"/>
            </a:pPr>
            <a:r>
              <a:rPr lang="en-US" sz="2000" dirty="0" smtClean="0"/>
              <a:t>Boxes and Arrows </a:t>
            </a:r>
            <a:r>
              <a:rPr lang="en-US" sz="2000" dirty="0" smtClean="0">
                <a:hlinkClick r:id="rId3"/>
              </a:rPr>
              <a:t>http://boxesandarrows.com/</a:t>
            </a:r>
            <a:r>
              <a:rPr lang="en-US" sz="2000" dirty="0" smtClean="0"/>
              <a:t> </a:t>
            </a:r>
          </a:p>
          <a:p>
            <a:pPr marL="228600" indent="-228600">
              <a:buClr>
                <a:srgbClr val="C00000"/>
              </a:buClr>
              <a:buFont typeface="Arial" pitchFamily="34" charset="0"/>
              <a:buChar char="•"/>
            </a:pPr>
            <a:r>
              <a:rPr lang="en-US" sz="2000" dirty="0" smtClean="0"/>
              <a:t>A List Apart </a:t>
            </a:r>
            <a:r>
              <a:rPr lang="en-US" sz="2000" dirty="0" smtClean="0">
                <a:hlinkClick r:id="rId4"/>
              </a:rPr>
              <a:t>http://www.alistapart.com/</a:t>
            </a:r>
            <a:r>
              <a:rPr lang="en-US" sz="2000" dirty="0" smtClean="0"/>
              <a:t> </a:t>
            </a:r>
            <a:endParaRPr lang="en-US" sz="2000" dirty="0" smtClean="0">
              <a:solidFill>
                <a:srgbClr val="C00000"/>
              </a:solidFill>
            </a:endParaRPr>
          </a:p>
          <a:p>
            <a:pPr marL="228600" indent="-228600">
              <a:buClr>
                <a:srgbClr val="C00000"/>
              </a:buClr>
              <a:buFont typeface="Arial" pitchFamily="34" charset="0"/>
              <a:buChar char="•"/>
            </a:pPr>
            <a:r>
              <a:rPr lang="en-US" sz="2000" dirty="0" smtClean="0"/>
              <a:t>Digital Web Magazine </a:t>
            </a:r>
            <a:r>
              <a:rPr lang="en-US" sz="2000" dirty="0" smtClean="0">
                <a:hlinkClick r:id="rId5"/>
              </a:rPr>
              <a:t>http://www.digital-web.com/</a:t>
            </a:r>
            <a:r>
              <a:rPr lang="en-US" sz="2000" dirty="0" smtClean="0"/>
              <a:t> </a:t>
            </a:r>
            <a:endParaRPr lang="en-US" sz="2000" dirty="0" smtClean="0">
              <a:solidFill>
                <a:srgbClr val="C00000"/>
              </a:solidFill>
            </a:endParaRPr>
          </a:p>
          <a:p>
            <a:pPr marL="228600" indent="-228600">
              <a:buClr>
                <a:srgbClr val="C00000"/>
              </a:buClr>
              <a:buFont typeface="Arial" pitchFamily="34" charset="0"/>
              <a:buChar char="•"/>
            </a:pPr>
            <a:r>
              <a:rPr lang="en-US" sz="2000" dirty="0" smtClean="0"/>
              <a:t>Brain Sparks – Jared Spool </a:t>
            </a:r>
            <a:r>
              <a:rPr lang="en-US" sz="2000" dirty="0" smtClean="0">
                <a:hlinkClick r:id="rId6"/>
              </a:rPr>
              <a:t>http://www.uie.com/brainsparks/author/jared/</a:t>
            </a:r>
            <a:r>
              <a:rPr lang="en-US" sz="2000" dirty="0" smtClean="0"/>
              <a:t> </a:t>
            </a:r>
          </a:p>
          <a:p>
            <a:pPr marL="228600" indent="-228600">
              <a:buClr>
                <a:srgbClr val="C00000"/>
              </a:buClr>
              <a:buFont typeface="Arial" pitchFamily="34" charset="0"/>
              <a:buChar char="•"/>
            </a:pPr>
            <a:r>
              <a:rPr lang="en-US" sz="2000" dirty="0" smtClean="0"/>
              <a:t>Taxonomy Community of Practice </a:t>
            </a:r>
            <a:r>
              <a:rPr lang="en-US" sz="2000" dirty="0" smtClean="0">
                <a:hlinkClick r:id="rId7"/>
              </a:rPr>
              <a:t>http://finance.groups.yahoo.com/group/TaxoCoP/</a:t>
            </a:r>
            <a:r>
              <a:rPr lang="en-US" sz="2000" dirty="0" smtClean="0"/>
              <a:t> </a:t>
            </a:r>
          </a:p>
          <a:p>
            <a:pPr marL="228600" indent="-228600">
              <a:buClr>
                <a:srgbClr val="C00000"/>
              </a:buClr>
              <a:buFont typeface="Arial" pitchFamily="34" charset="0"/>
              <a:buChar char="•"/>
            </a:pPr>
            <a:r>
              <a:rPr lang="en-US" sz="2000" dirty="0" smtClean="0"/>
              <a:t>Adaptive Path </a:t>
            </a:r>
            <a:r>
              <a:rPr lang="en-US" sz="2000" dirty="0" smtClean="0">
                <a:hlinkClick r:id="rId8"/>
              </a:rPr>
              <a:t>http://adaptivepath.com/</a:t>
            </a:r>
            <a:r>
              <a:rPr lang="en-US" sz="2000" dirty="0" smtClean="0"/>
              <a:t> </a:t>
            </a:r>
            <a:endParaRPr lang="en-US" sz="2000" dirty="0"/>
          </a:p>
        </p:txBody>
      </p:sp>
      <p:sp>
        <p:nvSpPr>
          <p:cNvPr id="9" name="Slide Number Placeholder 12"/>
          <p:cNvSpPr txBox="1">
            <a:spLocks/>
          </p:cNvSpPr>
          <p:nvPr/>
        </p:nvSpPr>
        <p:spPr bwMode="auto">
          <a:xfrm>
            <a:off x="152401" y="6477000"/>
            <a:ext cx="1066799" cy="228600"/>
          </a:xfrm>
          <a:prstGeom prst="rect">
            <a:avLst/>
          </a:prstGeom>
          <a:noFill/>
          <a:ln w="9525">
            <a:noFill/>
            <a:miter lim="800000"/>
            <a:headEnd/>
            <a:tailEnd/>
          </a:ln>
          <a:effectLst/>
        </p:spPr>
        <p:txBody>
          <a:bodyPr vert="horz" wrap="square" lIns="45720" tIns="45720" rIns="4572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
                <a:srgbClr val="F4001D"/>
              </a:buClr>
              <a:buSzPct val="85000"/>
              <a:buFont typeface="Wingdings" pitchFamily="2" charset="2"/>
              <a:buNone/>
              <a:tabLst/>
              <a:defRPr/>
            </a:pPr>
            <a:r>
              <a:rPr kumimoji="0" lang="en-US" sz="1100" b="0" i="0" u="none" strike="noStrike" kern="1200" cap="none" spc="0" normalizeH="0" baseline="0" noProof="0" smtClean="0">
                <a:ln>
                  <a:noFill/>
                </a:ln>
                <a:solidFill>
                  <a:schemeClr val="tx1"/>
                </a:solidFill>
                <a:effectLst/>
                <a:uLnTx/>
                <a:uFillTx/>
                <a:latin typeface="Arial" charset="0"/>
                <a:ea typeface="+mn-ea"/>
                <a:cs typeface="Arial" charset="0"/>
              </a:rPr>
              <a:t>Slide </a:t>
            </a:r>
            <a:fld id="{F34A3443-5EB4-4B06-8A49-EDF416B1B9AE}" type="slidenum">
              <a:rPr kumimoji="0" lang="en-US" sz="11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0" fontAlgn="base" latinLnBrk="0" hangingPunct="0">
                <a:lnSpc>
                  <a:spcPct val="100000"/>
                </a:lnSpc>
                <a:spcBef>
                  <a:spcPct val="0"/>
                </a:spcBef>
                <a:spcAft>
                  <a:spcPct val="0"/>
                </a:spcAft>
                <a:buClr>
                  <a:srgbClr val="F4001D"/>
                </a:buClr>
                <a:buSzPct val="85000"/>
                <a:buFont typeface="Wingdings" pitchFamily="2" charset="2"/>
                <a:buNone/>
                <a:tabLst/>
                <a:defRPr/>
              </a:pPr>
              <a:t>23</a:t>
            </a:fld>
            <a:endParaRPr kumimoji="0" lang="en-US" sz="1000" b="0" i="0" u="none" strike="noStrike" kern="1200" cap="none" spc="0" normalizeH="0" baseline="0" noProof="0" dirty="0">
              <a:ln>
                <a:noFill/>
              </a:ln>
              <a:solidFill>
                <a:schemeClr val="bg2"/>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ChangeArrowheads="1"/>
          </p:cNvSpPr>
          <p:nvPr/>
        </p:nvSpPr>
        <p:spPr bwMode="auto">
          <a:xfrm flipH="1">
            <a:off x="0" y="0"/>
            <a:ext cx="9144000" cy="838200"/>
          </a:xfrm>
          <a:prstGeom prst="rect">
            <a:avLst/>
          </a:prstGeom>
          <a:solidFill>
            <a:srgbClr val="7030A0"/>
          </a:solidFill>
          <a:ln w="9525">
            <a:noFill/>
            <a:miter lim="800000"/>
            <a:headEnd/>
            <a:tailEnd/>
          </a:ln>
        </p:spPr>
        <p:txBody>
          <a:bodyPr wrap="none" anchor="ctr"/>
          <a:lstStyle/>
          <a:p>
            <a:pPr algn="ctr" eaLnBrk="0" hangingPunct="0"/>
            <a:endParaRPr lang="en-US" sz="2400" i="1" u="sng">
              <a:solidFill>
                <a:schemeClr val="bg2"/>
              </a:solidFill>
              <a:ea typeface="ＭＳ Ｐゴシック" charset="-128"/>
            </a:endParaRPr>
          </a:p>
        </p:txBody>
      </p:sp>
      <p:sp>
        <p:nvSpPr>
          <p:cNvPr id="3074" name="Title 1"/>
          <p:cNvSpPr>
            <a:spLocks noGrp="1"/>
          </p:cNvSpPr>
          <p:nvPr>
            <p:ph type="title"/>
          </p:nvPr>
        </p:nvSpPr>
        <p:spPr>
          <a:xfrm>
            <a:off x="228600" y="152400"/>
            <a:ext cx="8458200" cy="685800"/>
          </a:xfrm>
        </p:spPr>
        <p:txBody>
          <a:bodyPr/>
          <a:lstStyle/>
          <a:p>
            <a:r>
              <a:rPr lang="en-US" sz="3200" dirty="0" smtClean="0"/>
              <a:t>Resources</a:t>
            </a:r>
          </a:p>
        </p:txBody>
      </p:sp>
      <p:pic>
        <p:nvPicPr>
          <p:cNvPr id="5" name="Picture 4" descr="Razorfish_Mark_RGB_Small"/>
          <p:cNvPicPr/>
          <p:nvPr/>
        </p:nvPicPr>
        <p:blipFill>
          <a:blip r:embed="rId2" cstate="print"/>
          <a:srcRect/>
          <a:stretch>
            <a:fillRect/>
          </a:stretch>
        </p:blipFill>
        <p:spPr bwMode="auto">
          <a:xfrm>
            <a:off x="6934200" y="6324600"/>
            <a:ext cx="2031365" cy="352425"/>
          </a:xfrm>
          <a:prstGeom prst="rect">
            <a:avLst/>
          </a:prstGeom>
          <a:noFill/>
          <a:ln w="9525">
            <a:noFill/>
            <a:miter lim="800000"/>
            <a:headEnd/>
            <a:tailEnd/>
          </a:ln>
        </p:spPr>
      </p:pic>
      <p:sp>
        <p:nvSpPr>
          <p:cNvPr id="8" name="TextBox 7"/>
          <p:cNvSpPr txBox="1"/>
          <p:nvPr/>
        </p:nvSpPr>
        <p:spPr>
          <a:xfrm>
            <a:off x="228600" y="1066800"/>
            <a:ext cx="8686800" cy="3908762"/>
          </a:xfrm>
          <a:prstGeom prst="rect">
            <a:avLst/>
          </a:prstGeom>
          <a:noFill/>
        </p:spPr>
        <p:txBody>
          <a:bodyPr wrap="square" rtlCol="0">
            <a:spAutoFit/>
          </a:bodyPr>
          <a:lstStyle/>
          <a:p>
            <a:r>
              <a:rPr lang="en-US" sz="2800" dirty="0" smtClean="0">
                <a:solidFill>
                  <a:srgbClr val="C00000"/>
                </a:solidFill>
              </a:rPr>
              <a:t>Where to look for </a:t>
            </a:r>
            <a:r>
              <a:rPr lang="en-US" sz="2800" dirty="0" err="1" smtClean="0">
                <a:solidFill>
                  <a:srgbClr val="C00000"/>
                </a:solidFill>
              </a:rPr>
              <a:t>UX</a:t>
            </a:r>
            <a:r>
              <a:rPr lang="en-US" sz="2800" dirty="0" smtClean="0">
                <a:solidFill>
                  <a:srgbClr val="C00000"/>
                </a:solidFill>
              </a:rPr>
              <a:t> Jobs</a:t>
            </a:r>
            <a:br>
              <a:rPr lang="en-US" sz="2800" dirty="0" smtClean="0">
                <a:solidFill>
                  <a:srgbClr val="C00000"/>
                </a:solidFill>
              </a:rPr>
            </a:br>
            <a:endParaRPr lang="en-US" sz="800" dirty="0" smtClean="0">
              <a:solidFill>
                <a:srgbClr val="C00000"/>
              </a:solidFill>
            </a:endParaRPr>
          </a:p>
          <a:p>
            <a:pPr>
              <a:buClr>
                <a:srgbClr val="C00000"/>
              </a:buClr>
              <a:buFont typeface="Arial" pitchFamily="34" charset="0"/>
              <a:buChar char="•"/>
            </a:pPr>
            <a:r>
              <a:rPr lang="en-US" sz="2000" dirty="0" err="1" smtClean="0"/>
              <a:t>Razorfish</a:t>
            </a:r>
            <a:endParaRPr lang="en-US" sz="2000" dirty="0" smtClean="0"/>
          </a:p>
          <a:p>
            <a:pPr>
              <a:buClr>
                <a:srgbClr val="C00000"/>
              </a:buClr>
              <a:buFont typeface="Arial" pitchFamily="34" charset="0"/>
              <a:buChar char="•"/>
            </a:pPr>
            <a:r>
              <a:rPr lang="en-US" sz="2000" dirty="0" smtClean="0"/>
              <a:t>Sapient</a:t>
            </a:r>
          </a:p>
          <a:p>
            <a:pPr>
              <a:buClr>
                <a:srgbClr val="C00000"/>
              </a:buClr>
              <a:buFont typeface="Arial" pitchFamily="34" charset="0"/>
              <a:buChar char="•"/>
            </a:pPr>
            <a:r>
              <a:rPr lang="en-US" sz="2000" dirty="0" smtClean="0"/>
              <a:t>HUGE</a:t>
            </a:r>
          </a:p>
          <a:p>
            <a:pPr>
              <a:buClr>
                <a:srgbClr val="C00000"/>
              </a:buClr>
              <a:buFont typeface="Arial" pitchFamily="34" charset="0"/>
              <a:buChar char="•"/>
            </a:pPr>
            <a:r>
              <a:rPr lang="en-US" sz="2000" dirty="0" smtClean="0"/>
              <a:t>ICON</a:t>
            </a:r>
          </a:p>
          <a:p>
            <a:pPr>
              <a:buClr>
                <a:srgbClr val="C00000"/>
              </a:buClr>
              <a:buFont typeface="Arial" pitchFamily="34" charset="0"/>
              <a:buChar char="•"/>
            </a:pPr>
            <a:r>
              <a:rPr lang="en-US" sz="2000" dirty="0" err="1" smtClean="0"/>
              <a:t>Publicis</a:t>
            </a:r>
            <a:r>
              <a:rPr lang="en-US" sz="2000" dirty="0" smtClean="0"/>
              <a:t/>
            </a:r>
            <a:br>
              <a:rPr lang="en-US" sz="2000" dirty="0" smtClean="0"/>
            </a:br>
            <a:r>
              <a:rPr lang="en-US" dirty="0" smtClean="0"/>
              <a:t>(or any major interactive agency)</a:t>
            </a:r>
            <a:r>
              <a:rPr lang="en-US" sz="2000" dirty="0" smtClean="0"/>
              <a:t/>
            </a:r>
            <a:br>
              <a:rPr lang="en-US" sz="2000" dirty="0" smtClean="0"/>
            </a:br>
            <a:r>
              <a:rPr lang="en-US" sz="2000" dirty="0" smtClean="0"/>
              <a:t/>
            </a:r>
            <a:br>
              <a:rPr lang="en-US" sz="2000" dirty="0" smtClean="0"/>
            </a:br>
            <a:endParaRPr lang="en-US" sz="2000" dirty="0" smtClean="0"/>
          </a:p>
          <a:p>
            <a:pPr>
              <a:buFont typeface="Arial" pitchFamily="34" charset="0"/>
              <a:buChar char="•"/>
            </a:pPr>
            <a:endParaRPr lang="en-US" sz="2800" dirty="0" smtClean="0">
              <a:solidFill>
                <a:srgbClr val="C00000"/>
              </a:solidFill>
            </a:endParaRPr>
          </a:p>
          <a:p>
            <a:pPr marL="571500" indent="-571500"/>
            <a:endParaRPr lang="en-US" sz="2400" dirty="0">
              <a:solidFill>
                <a:srgbClr val="C00000"/>
              </a:solidFill>
            </a:endParaRPr>
          </a:p>
        </p:txBody>
      </p:sp>
      <p:sp>
        <p:nvSpPr>
          <p:cNvPr id="11" name="TextBox 10"/>
          <p:cNvSpPr txBox="1"/>
          <p:nvPr/>
        </p:nvSpPr>
        <p:spPr>
          <a:xfrm>
            <a:off x="228600" y="4113074"/>
            <a:ext cx="8686800" cy="2062103"/>
          </a:xfrm>
          <a:prstGeom prst="rect">
            <a:avLst/>
          </a:prstGeom>
          <a:noFill/>
        </p:spPr>
        <p:txBody>
          <a:bodyPr wrap="square" rtlCol="0">
            <a:spAutoFit/>
          </a:bodyPr>
          <a:lstStyle/>
          <a:p>
            <a:r>
              <a:rPr lang="en-US" sz="2800" dirty="0" smtClean="0">
                <a:solidFill>
                  <a:srgbClr val="C00000"/>
                </a:solidFill>
              </a:rPr>
              <a:t>Skills you should learn</a:t>
            </a:r>
          </a:p>
          <a:p>
            <a:pPr marL="228600" indent="-228600">
              <a:buClr>
                <a:srgbClr val="C00000"/>
              </a:buClr>
              <a:buFont typeface="Arial" pitchFamily="34" charset="0"/>
              <a:buChar char="•"/>
            </a:pPr>
            <a:r>
              <a:rPr lang="en-US" sz="2000" dirty="0" smtClean="0"/>
              <a:t>Visio or </a:t>
            </a:r>
            <a:r>
              <a:rPr lang="en-US" sz="2000" dirty="0" err="1" smtClean="0"/>
              <a:t>OmniGraffle</a:t>
            </a:r>
            <a:endParaRPr lang="en-US" sz="2000" dirty="0" smtClean="0"/>
          </a:p>
          <a:p>
            <a:pPr marL="228600" indent="-228600">
              <a:buClr>
                <a:srgbClr val="C00000"/>
              </a:buClr>
              <a:buFont typeface="Arial" pitchFamily="34" charset="0"/>
              <a:buChar char="•"/>
            </a:pPr>
            <a:r>
              <a:rPr lang="en-US" sz="2000" dirty="0" smtClean="0"/>
              <a:t>PowerPoint – advanced (this isn’t a joke… agencies are crazy for it)</a:t>
            </a:r>
          </a:p>
          <a:p>
            <a:pPr marL="228600" indent="-228600">
              <a:buClr>
                <a:srgbClr val="C00000"/>
              </a:buClr>
              <a:buFont typeface="Arial" pitchFamily="34" charset="0"/>
              <a:buChar char="•"/>
            </a:pPr>
            <a:r>
              <a:rPr lang="en-US" sz="2000" dirty="0" err="1" smtClean="0"/>
              <a:t>PhotoShop</a:t>
            </a:r>
            <a:endParaRPr lang="en-US" sz="2000" dirty="0" smtClean="0"/>
          </a:p>
          <a:p>
            <a:pPr marL="228600" indent="-228600">
              <a:buClr>
                <a:srgbClr val="C00000"/>
              </a:buClr>
              <a:buFont typeface="Arial" pitchFamily="34" charset="0"/>
              <a:buChar char="•"/>
            </a:pPr>
            <a:r>
              <a:rPr lang="en-US" sz="2000" dirty="0" smtClean="0"/>
              <a:t>Content management systems</a:t>
            </a:r>
          </a:p>
          <a:p>
            <a:pPr marL="228600" indent="-228600">
              <a:buClr>
                <a:srgbClr val="C00000"/>
              </a:buClr>
              <a:buFont typeface="Arial" pitchFamily="34" charset="0"/>
              <a:buChar char="•"/>
            </a:pPr>
            <a:endParaRPr lang="en-US" sz="2000" dirty="0" smtClean="0">
              <a:solidFill>
                <a:srgbClr val="C00000"/>
              </a:solidFill>
            </a:endParaRPr>
          </a:p>
        </p:txBody>
      </p:sp>
      <p:sp>
        <p:nvSpPr>
          <p:cNvPr id="9" name="Slide Number Placeholder 12"/>
          <p:cNvSpPr txBox="1">
            <a:spLocks/>
          </p:cNvSpPr>
          <p:nvPr/>
        </p:nvSpPr>
        <p:spPr bwMode="auto">
          <a:xfrm>
            <a:off x="152401" y="6477000"/>
            <a:ext cx="1066799" cy="228600"/>
          </a:xfrm>
          <a:prstGeom prst="rect">
            <a:avLst/>
          </a:prstGeom>
          <a:noFill/>
          <a:ln w="9525">
            <a:noFill/>
            <a:miter lim="800000"/>
            <a:headEnd/>
            <a:tailEnd/>
          </a:ln>
          <a:effectLst/>
        </p:spPr>
        <p:txBody>
          <a:bodyPr vert="horz" wrap="square" lIns="45720" tIns="45720" rIns="4572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
                <a:srgbClr val="F4001D"/>
              </a:buClr>
              <a:buSzPct val="85000"/>
              <a:buFont typeface="Wingdings" pitchFamily="2" charset="2"/>
              <a:buNone/>
              <a:tabLst/>
              <a:defRPr/>
            </a:pPr>
            <a:r>
              <a:rPr kumimoji="0" lang="en-US" sz="1100" b="0" i="0" u="none" strike="noStrike" kern="1200" cap="none" spc="0" normalizeH="0" baseline="0" noProof="0" smtClean="0">
                <a:ln>
                  <a:noFill/>
                </a:ln>
                <a:solidFill>
                  <a:schemeClr val="tx1"/>
                </a:solidFill>
                <a:effectLst/>
                <a:uLnTx/>
                <a:uFillTx/>
                <a:latin typeface="Arial" charset="0"/>
                <a:ea typeface="+mn-ea"/>
                <a:cs typeface="Arial" charset="0"/>
              </a:rPr>
              <a:t>Slide </a:t>
            </a:r>
            <a:fld id="{F34A3443-5EB4-4B06-8A49-EDF416B1B9AE}" type="slidenum">
              <a:rPr kumimoji="0" lang="en-US" sz="11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l" defTabSz="914400" rtl="0" eaLnBrk="0" fontAlgn="base" latinLnBrk="0" hangingPunct="0">
                <a:lnSpc>
                  <a:spcPct val="100000"/>
                </a:lnSpc>
                <a:spcBef>
                  <a:spcPct val="0"/>
                </a:spcBef>
                <a:spcAft>
                  <a:spcPct val="0"/>
                </a:spcAft>
                <a:buClr>
                  <a:srgbClr val="F4001D"/>
                </a:buClr>
                <a:buSzPct val="85000"/>
                <a:buFont typeface="Wingdings" pitchFamily="2" charset="2"/>
                <a:buNone/>
                <a:tabLst/>
                <a:defRPr/>
              </a:pPr>
              <a:t>24</a:t>
            </a:fld>
            <a:endParaRPr kumimoji="0" lang="en-US" sz="1000" b="0" i="0" u="none" strike="noStrike" kern="1200" cap="none" spc="0" normalizeH="0" baseline="0" noProof="0" dirty="0">
              <a:ln>
                <a:noFill/>
              </a:ln>
              <a:solidFill>
                <a:schemeClr val="bg2"/>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10"/>
          <p:cNvSpPr>
            <a:spLocks noChangeArrowheads="1"/>
          </p:cNvSpPr>
          <p:nvPr/>
        </p:nvSpPr>
        <p:spPr bwMode="auto">
          <a:xfrm flipH="1">
            <a:off x="0" y="457200"/>
            <a:ext cx="9144000" cy="5943600"/>
          </a:xfrm>
          <a:prstGeom prst="rect">
            <a:avLst/>
          </a:prstGeom>
          <a:solidFill>
            <a:srgbClr val="7030A0"/>
          </a:solidFill>
          <a:ln w="9525">
            <a:noFill/>
            <a:miter lim="800000"/>
            <a:headEnd/>
            <a:tailEnd/>
          </a:ln>
        </p:spPr>
        <p:txBody>
          <a:bodyPr wrap="none" anchor="ctr"/>
          <a:lstStyle/>
          <a:p>
            <a:pPr algn="ctr" eaLnBrk="0" hangingPunct="0"/>
            <a:endParaRPr lang="en-US" sz="2400" i="1" u="sng">
              <a:solidFill>
                <a:schemeClr val="bg2"/>
              </a:solidFill>
              <a:ea typeface="ＭＳ Ｐゴシック" charset="-128"/>
            </a:endParaRPr>
          </a:p>
        </p:txBody>
      </p:sp>
      <p:sp>
        <p:nvSpPr>
          <p:cNvPr id="45059" name="Title 1"/>
          <p:cNvSpPr>
            <a:spLocks/>
          </p:cNvSpPr>
          <p:nvPr/>
        </p:nvSpPr>
        <p:spPr bwMode="auto">
          <a:xfrm>
            <a:off x="2971800" y="1905000"/>
            <a:ext cx="2819400" cy="1143000"/>
          </a:xfrm>
          <a:prstGeom prst="rect">
            <a:avLst/>
          </a:prstGeom>
          <a:noFill/>
          <a:ln w="9525">
            <a:noFill/>
            <a:miter lim="800000"/>
            <a:headEnd/>
            <a:tailEnd/>
          </a:ln>
        </p:spPr>
        <p:txBody>
          <a:bodyPr anchor="ctr"/>
          <a:lstStyle/>
          <a:p>
            <a:pPr eaLnBrk="0" hangingPunct="0"/>
            <a:r>
              <a:rPr lang="en-US" sz="3600" dirty="0" smtClean="0">
                <a:solidFill>
                  <a:schemeClr val="bg1"/>
                </a:solidFill>
              </a:rPr>
              <a:t>Thank you</a:t>
            </a:r>
            <a:endParaRPr lang="en-US" sz="2400" dirty="0">
              <a:solidFill>
                <a:schemeClr val="bg1"/>
              </a:solidFill>
            </a:endParaRPr>
          </a:p>
        </p:txBody>
      </p:sp>
      <p:sp>
        <p:nvSpPr>
          <p:cNvPr id="6" name="TextBox 5"/>
          <p:cNvSpPr txBox="1"/>
          <p:nvPr/>
        </p:nvSpPr>
        <p:spPr>
          <a:xfrm>
            <a:off x="457200" y="3200400"/>
            <a:ext cx="3886200" cy="2677656"/>
          </a:xfrm>
          <a:prstGeom prst="rect">
            <a:avLst/>
          </a:prstGeom>
          <a:noFill/>
        </p:spPr>
        <p:txBody>
          <a:bodyPr wrap="square" rtlCol="0">
            <a:spAutoFit/>
          </a:bodyPr>
          <a:lstStyle/>
          <a:p>
            <a:r>
              <a:rPr lang="en-US" sz="2400" dirty="0" smtClean="0">
                <a:solidFill>
                  <a:schemeClr val="bg1"/>
                </a:solidFill>
              </a:rPr>
              <a:t>Lynn Leitte</a:t>
            </a:r>
          </a:p>
          <a:p>
            <a:r>
              <a:rPr lang="en-US" sz="2400" dirty="0" smtClean="0">
                <a:solidFill>
                  <a:schemeClr val="bg1"/>
                </a:solidFill>
              </a:rPr>
              <a:t>Sr. Content Strategist</a:t>
            </a:r>
          </a:p>
          <a:p>
            <a:r>
              <a:rPr lang="en-US" sz="2400" dirty="0" smtClean="0">
                <a:solidFill>
                  <a:schemeClr val="bg1"/>
                </a:solidFill>
              </a:rPr>
              <a:t>Razorfish</a:t>
            </a:r>
          </a:p>
          <a:p>
            <a:r>
              <a:rPr lang="en-US" sz="2400" dirty="0" smtClean="0">
                <a:solidFill>
                  <a:schemeClr val="bg1"/>
                </a:solidFill>
              </a:rPr>
              <a:t>212.798.7361 </a:t>
            </a:r>
          </a:p>
          <a:p>
            <a:r>
              <a:rPr lang="en-US" sz="2400" dirty="0" smtClean="0">
                <a:solidFill>
                  <a:schemeClr val="bg1"/>
                </a:solidFill>
              </a:rPr>
              <a:t>lynn.leitte@razorfish.com</a:t>
            </a:r>
          </a:p>
          <a:p>
            <a:r>
              <a:rPr lang="en-US" sz="2400" dirty="0" smtClean="0">
                <a:solidFill>
                  <a:schemeClr val="bg1"/>
                </a:solidFill>
              </a:rPr>
              <a:t>LinkedIn: Lynn Leitte</a:t>
            </a:r>
          </a:p>
          <a:p>
            <a:r>
              <a:rPr lang="en-US" sz="2400" dirty="0" smtClean="0">
                <a:solidFill>
                  <a:schemeClr val="bg1"/>
                </a:solidFill>
              </a:rPr>
              <a:t>AIM</a:t>
            </a:r>
            <a:r>
              <a:rPr lang="en-US" sz="2400" smtClean="0">
                <a:solidFill>
                  <a:schemeClr val="bg1"/>
                </a:solidFill>
              </a:rPr>
              <a:t>: javabird919</a:t>
            </a:r>
            <a:endParaRPr lang="en-US" sz="2400" dirty="0">
              <a:solidFill>
                <a:schemeClr val="bg1"/>
              </a:solidFill>
            </a:endParaRPr>
          </a:p>
        </p:txBody>
      </p:sp>
      <p:sp>
        <p:nvSpPr>
          <p:cNvPr id="7" name="TextBox 6"/>
          <p:cNvSpPr txBox="1"/>
          <p:nvPr/>
        </p:nvSpPr>
        <p:spPr>
          <a:xfrm>
            <a:off x="4419600" y="3200400"/>
            <a:ext cx="4495800" cy="1938992"/>
          </a:xfrm>
          <a:prstGeom prst="rect">
            <a:avLst/>
          </a:prstGeom>
          <a:noFill/>
        </p:spPr>
        <p:txBody>
          <a:bodyPr wrap="square" rtlCol="0">
            <a:spAutoFit/>
          </a:bodyPr>
          <a:lstStyle/>
          <a:p>
            <a:r>
              <a:rPr lang="en-US" sz="2400" dirty="0" smtClean="0">
                <a:solidFill>
                  <a:schemeClr val="bg1"/>
                </a:solidFill>
              </a:rPr>
              <a:t>Dawn Bovasso</a:t>
            </a:r>
          </a:p>
          <a:p>
            <a:r>
              <a:rPr lang="en-US" sz="2400" dirty="0" smtClean="0">
                <a:solidFill>
                  <a:schemeClr val="bg1"/>
                </a:solidFill>
              </a:rPr>
              <a:t>Content Strategist</a:t>
            </a:r>
          </a:p>
          <a:p>
            <a:r>
              <a:rPr lang="en-US" sz="2400" dirty="0" smtClean="0">
                <a:solidFill>
                  <a:schemeClr val="bg1"/>
                </a:solidFill>
              </a:rPr>
              <a:t>Razorfish</a:t>
            </a:r>
          </a:p>
          <a:p>
            <a:r>
              <a:rPr lang="en-US" sz="2400" dirty="0" smtClean="0">
                <a:solidFill>
                  <a:schemeClr val="bg1"/>
                </a:solidFill>
              </a:rPr>
              <a:t>212.798.6767 dawn.bovasso@razorfish.com</a:t>
            </a:r>
          </a:p>
        </p:txBody>
      </p:sp>
      <p:pic>
        <p:nvPicPr>
          <p:cNvPr id="10" name="Picture 9" descr="Razorfish_Mark_RGB_Small"/>
          <p:cNvPicPr/>
          <p:nvPr/>
        </p:nvPicPr>
        <p:blipFill>
          <a:blip r:embed="rId3" cstate="print"/>
          <a:srcRect/>
          <a:stretch>
            <a:fillRect/>
          </a:stretch>
        </p:blipFill>
        <p:spPr bwMode="auto">
          <a:xfrm>
            <a:off x="6934200" y="6429375"/>
            <a:ext cx="2031365" cy="352425"/>
          </a:xfrm>
          <a:prstGeom prst="rect">
            <a:avLst/>
          </a:prstGeom>
          <a:noFill/>
          <a:ln w="9525">
            <a:noFill/>
            <a:miter lim="800000"/>
            <a:headEnd/>
            <a:tailEnd/>
          </a:ln>
        </p:spPr>
      </p:pic>
      <p:sp>
        <p:nvSpPr>
          <p:cNvPr id="11" name="Slide Number Placeholder 12"/>
          <p:cNvSpPr>
            <a:spLocks noGrp="1"/>
          </p:cNvSpPr>
          <p:nvPr>
            <p:ph type="sldNum" sz="quarter" idx="10"/>
          </p:nvPr>
        </p:nvSpPr>
        <p:spPr>
          <a:xfrm>
            <a:off x="152401" y="6477000"/>
            <a:ext cx="1066799" cy="228600"/>
          </a:xfrm>
        </p:spPr>
        <p:txBody>
          <a:bodyPr/>
          <a:lstStyle/>
          <a:p>
            <a:r>
              <a:rPr lang="en-US" sz="1100" dirty="0" smtClean="0">
                <a:solidFill>
                  <a:schemeClr val="tx1"/>
                </a:solidFill>
              </a:rPr>
              <a:t>Slide </a:t>
            </a:r>
            <a:fld id="{F34A3443-5EB4-4B06-8A49-EDF416B1B9AE}" type="slidenum">
              <a:rPr lang="en-US" sz="1100" smtClean="0">
                <a:solidFill>
                  <a:schemeClr val="tx1"/>
                </a:solidFill>
              </a:rPr>
              <a:pPr/>
              <a:t>25</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ChangeArrowheads="1"/>
          </p:cNvSpPr>
          <p:nvPr/>
        </p:nvSpPr>
        <p:spPr bwMode="auto">
          <a:xfrm flipH="1">
            <a:off x="0" y="0"/>
            <a:ext cx="9144000" cy="838200"/>
          </a:xfrm>
          <a:prstGeom prst="rect">
            <a:avLst/>
          </a:prstGeom>
          <a:solidFill>
            <a:srgbClr val="7030A0"/>
          </a:solidFill>
          <a:ln w="9525">
            <a:noFill/>
            <a:miter lim="800000"/>
            <a:headEnd/>
            <a:tailEnd/>
          </a:ln>
        </p:spPr>
        <p:txBody>
          <a:bodyPr wrap="none" anchor="ctr"/>
          <a:lstStyle/>
          <a:p>
            <a:pPr algn="ctr" eaLnBrk="0" hangingPunct="0"/>
            <a:endParaRPr lang="en-US" sz="2400" i="1" u="sng">
              <a:solidFill>
                <a:schemeClr val="bg2"/>
              </a:solidFill>
              <a:ea typeface="ＭＳ Ｐゴシック" charset="-128"/>
            </a:endParaRPr>
          </a:p>
        </p:txBody>
      </p:sp>
      <p:sp>
        <p:nvSpPr>
          <p:cNvPr id="3074" name="Title 1"/>
          <p:cNvSpPr>
            <a:spLocks noGrp="1"/>
          </p:cNvSpPr>
          <p:nvPr>
            <p:ph type="title"/>
          </p:nvPr>
        </p:nvSpPr>
        <p:spPr>
          <a:xfrm>
            <a:off x="304800" y="152400"/>
            <a:ext cx="8229600" cy="533400"/>
          </a:xfrm>
        </p:spPr>
        <p:txBody>
          <a:bodyPr/>
          <a:lstStyle/>
          <a:p>
            <a:r>
              <a:rPr lang="en-US" sz="3200" dirty="0" smtClean="0"/>
              <a:t>Why We’re Here</a:t>
            </a:r>
          </a:p>
        </p:txBody>
      </p:sp>
      <p:sp>
        <p:nvSpPr>
          <p:cNvPr id="3075" name="Content Placeholder 2"/>
          <p:cNvSpPr>
            <a:spLocks noGrp="1"/>
          </p:cNvSpPr>
          <p:nvPr>
            <p:ph idx="1"/>
          </p:nvPr>
        </p:nvSpPr>
        <p:spPr>
          <a:xfrm>
            <a:off x="152400" y="1524000"/>
            <a:ext cx="8763000" cy="2590800"/>
          </a:xfrm>
        </p:spPr>
        <p:txBody>
          <a:bodyPr/>
          <a:lstStyle/>
          <a:p>
            <a:pPr marL="0" indent="0">
              <a:buNone/>
            </a:pPr>
            <a:r>
              <a:rPr lang="en-US" sz="2000" dirty="0" smtClean="0"/>
              <a:t>Aspiring librarians are introduced to career paths such as public libraries, academic libraries, and archives. Subject area specialists may go into medical or corporate librarianship. How many library programs are talking about web design or web development a skill set or career path? Do many librarians know that a career web development is even an option?</a:t>
            </a:r>
          </a:p>
        </p:txBody>
      </p:sp>
      <p:pic>
        <p:nvPicPr>
          <p:cNvPr id="5" name="Picture 4" descr="Razorfish_Mark_RGB_Small"/>
          <p:cNvPicPr/>
          <p:nvPr/>
        </p:nvPicPr>
        <p:blipFill>
          <a:blip r:embed="rId3" cstate="print"/>
          <a:srcRect/>
          <a:stretch>
            <a:fillRect/>
          </a:stretch>
        </p:blipFill>
        <p:spPr bwMode="auto">
          <a:xfrm>
            <a:off x="6934200" y="6324600"/>
            <a:ext cx="2031365" cy="352425"/>
          </a:xfrm>
          <a:prstGeom prst="rect">
            <a:avLst/>
          </a:prstGeom>
          <a:noFill/>
          <a:ln w="9525">
            <a:noFill/>
            <a:miter lim="800000"/>
            <a:headEnd/>
            <a:tailEnd/>
          </a:ln>
        </p:spPr>
      </p:pic>
      <p:sp>
        <p:nvSpPr>
          <p:cNvPr id="13" name="Slide Number Placeholder 12"/>
          <p:cNvSpPr>
            <a:spLocks noGrp="1"/>
          </p:cNvSpPr>
          <p:nvPr>
            <p:ph type="sldNum" sz="quarter" idx="10"/>
          </p:nvPr>
        </p:nvSpPr>
        <p:spPr>
          <a:xfrm>
            <a:off x="152401" y="6477000"/>
            <a:ext cx="1066799" cy="228600"/>
          </a:xfrm>
        </p:spPr>
        <p:txBody>
          <a:bodyPr/>
          <a:lstStyle/>
          <a:p>
            <a:r>
              <a:rPr lang="en-US" sz="1100" dirty="0" smtClean="0">
                <a:solidFill>
                  <a:schemeClr val="tx1"/>
                </a:solidFill>
              </a:rPr>
              <a:t>Slide </a:t>
            </a:r>
            <a:fld id="{F34A3443-5EB4-4B06-8A49-EDF416B1B9AE}" type="slidenum">
              <a:rPr lang="en-US" sz="1100" smtClean="0">
                <a:solidFill>
                  <a:schemeClr val="tx1"/>
                </a:solidFill>
              </a:rPr>
              <a:pPr/>
              <a:t>3</a:t>
            </a:fld>
            <a:endParaRPr lang="en-US" dirty="0"/>
          </a:p>
        </p:txBody>
      </p:sp>
      <p:cxnSp>
        <p:nvCxnSpPr>
          <p:cNvPr id="7" name="Straight Connector 6"/>
          <p:cNvCxnSpPr/>
          <p:nvPr/>
        </p:nvCxnSpPr>
        <p:spPr>
          <a:xfrm>
            <a:off x="304800" y="3733800"/>
            <a:ext cx="86868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bwMode="auto">
          <a:xfrm>
            <a:off x="152400" y="4114800"/>
            <a:ext cx="87630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
                <a:schemeClr val="folHlink"/>
              </a:buClr>
              <a:buSzTx/>
              <a:buFontTx/>
              <a:buNone/>
              <a:tabLst/>
              <a:defRPr/>
            </a:pPr>
            <a:r>
              <a:rPr kumimoji="0" lang="en-US" sz="2000" b="0" i="0" u="none" strike="noStrike" kern="0" cap="none" spc="0" normalizeH="0" baseline="0" noProof="0" dirty="0" smtClean="0">
                <a:ln>
                  <a:noFill/>
                </a:ln>
                <a:solidFill>
                  <a:srgbClr val="434343"/>
                </a:solidFill>
                <a:effectLst/>
                <a:uLnTx/>
                <a:uFillTx/>
                <a:latin typeface="+mn-lt"/>
                <a:ea typeface="+mn-ea"/>
                <a:cs typeface="+mn-cs"/>
              </a:rPr>
              <a:t>Librarianship is a relevant – and important – skill set for a career in User Experience. </a:t>
            </a:r>
          </a:p>
          <a:p>
            <a:pPr marL="0" marR="0" lvl="0" indent="0" algn="l" defTabSz="914400" rtl="0" eaLnBrk="0" fontAlgn="base" latinLnBrk="0" hangingPunct="0">
              <a:lnSpc>
                <a:spcPct val="100000"/>
              </a:lnSpc>
              <a:spcBef>
                <a:spcPct val="20000"/>
              </a:spcBef>
              <a:spcAft>
                <a:spcPct val="0"/>
              </a:spcAft>
              <a:buClr>
                <a:schemeClr val="folHlink"/>
              </a:buClr>
              <a:buSzTx/>
              <a:buFontTx/>
              <a:buNone/>
              <a:tabLst/>
              <a:defRPr/>
            </a:pPr>
            <a:endParaRPr lang="en-US" sz="2000" kern="0" dirty="0" smtClean="0">
              <a:solidFill>
                <a:srgbClr val="434343"/>
              </a:solidFill>
              <a:latin typeface="+mn-lt"/>
            </a:endParaRPr>
          </a:p>
          <a:p>
            <a:pPr marL="0" marR="0" lvl="0" indent="0" algn="l" defTabSz="914400" rtl="0" eaLnBrk="0" fontAlgn="base" latinLnBrk="0" hangingPunct="0">
              <a:lnSpc>
                <a:spcPct val="100000"/>
              </a:lnSpc>
              <a:spcBef>
                <a:spcPct val="20000"/>
              </a:spcBef>
              <a:spcAft>
                <a:spcPct val="0"/>
              </a:spcAft>
              <a:buClr>
                <a:schemeClr val="folHlink"/>
              </a:buClr>
              <a:buSzTx/>
              <a:buFontTx/>
              <a:buNone/>
              <a:tabLst/>
              <a:defRPr/>
            </a:pPr>
            <a:r>
              <a:rPr kumimoji="0" lang="en-US" sz="2000" b="0" i="0" u="none" strike="noStrike" kern="0" cap="none" spc="0" normalizeH="0" baseline="0" noProof="0" dirty="0" smtClean="0">
                <a:ln>
                  <a:noFill/>
                </a:ln>
                <a:solidFill>
                  <a:srgbClr val="434343"/>
                </a:solidFill>
                <a:effectLst/>
                <a:uLnTx/>
                <a:uFillTx/>
                <a:latin typeface="+mn-lt"/>
                <a:ea typeface="+mn-ea"/>
                <a:cs typeface="+mn-cs"/>
              </a:rPr>
              <a:t>What careers</a:t>
            </a:r>
            <a:r>
              <a:rPr kumimoji="0" lang="en-US" sz="2000" b="0" i="0" u="none" strike="noStrike" kern="0" cap="none" spc="0" normalizeH="0" noProof="0" dirty="0" smtClean="0">
                <a:ln>
                  <a:noFill/>
                </a:ln>
                <a:solidFill>
                  <a:srgbClr val="434343"/>
                </a:solidFill>
                <a:effectLst/>
                <a:uLnTx/>
                <a:uFillTx/>
                <a:latin typeface="+mn-lt"/>
                <a:ea typeface="+mn-ea"/>
                <a:cs typeface="+mn-cs"/>
              </a:rPr>
              <a:t> can you have outside of libraries? What are the job titles? Where are they? </a:t>
            </a:r>
            <a:endParaRPr kumimoji="0" lang="en-US" sz="2000" b="0" i="0" u="none" strike="noStrike" kern="0" cap="none" spc="0" normalizeH="0" baseline="0" noProof="0" dirty="0" smtClean="0">
              <a:ln>
                <a:noFill/>
              </a:ln>
              <a:solidFill>
                <a:srgbClr val="434343"/>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ChangeArrowheads="1"/>
          </p:cNvSpPr>
          <p:nvPr/>
        </p:nvSpPr>
        <p:spPr bwMode="auto">
          <a:xfrm flipH="1">
            <a:off x="0" y="0"/>
            <a:ext cx="9144000" cy="838200"/>
          </a:xfrm>
          <a:prstGeom prst="rect">
            <a:avLst/>
          </a:prstGeom>
          <a:solidFill>
            <a:srgbClr val="7030A0"/>
          </a:solidFill>
          <a:ln w="9525">
            <a:noFill/>
            <a:miter lim="800000"/>
            <a:headEnd/>
            <a:tailEnd/>
          </a:ln>
        </p:spPr>
        <p:txBody>
          <a:bodyPr wrap="none" anchor="ctr"/>
          <a:lstStyle/>
          <a:p>
            <a:pPr algn="ctr" eaLnBrk="0" hangingPunct="0"/>
            <a:endParaRPr lang="en-US" sz="2400" i="1" u="sng">
              <a:solidFill>
                <a:schemeClr val="bg2"/>
              </a:solidFill>
              <a:ea typeface="ＭＳ Ｐゴシック" charset="-128"/>
            </a:endParaRPr>
          </a:p>
        </p:txBody>
      </p:sp>
      <p:sp>
        <p:nvSpPr>
          <p:cNvPr id="3074" name="Title 1"/>
          <p:cNvSpPr>
            <a:spLocks noGrp="1"/>
          </p:cNvSpPr>
          <p:nvPr>
            <p:ph type="title"/>
          </p:nvPr>
        </p:nvSpPr>
        <p:spPr>
          <a:xfrm>
            <a:off x="228600" y="152400"/>
            <a:ext cx="8229600" cy="533400"/>
          </a:xfrm>
        </p:spPr>
        <p:txBody>
          <a:bodyPr/>
          <a:lstStyle/>
          <a:p>
            <a:r>
              <a:rPr lang="en-US" dirty="0" smtClean="0"/>
              <a:t>About Us</a:t>
            </a:r>
          </a:p>
        </p:txBody>
      </p:sp>
      <p:pic>
        <p:nvPicPr>
          <p:cNvPr id="5" name="Picture 4" descr="Razorfish_Mark_RGB_Small"/>
          <p:cNvPicPr/>
          <p:nvPr/>
        </p:nvPicPr>
        <p:blipFill>
          <a:blip r:embed="rId3" cstate="print"/>
          <a:srcRect/>
          <a:stretch>
            <a:fillRect/>
          </a:stretch>
        </p:blipFill>
        <p:spPr bwMode="auto">
          <a:xfrm>
            <a:off x="6934200" y="6324600"/>
            <a:ext cx="2031365" cy="352425"/>
          </a:xfrm>
          <a:prstGeom prst="rect">
            <a:avLst/>
          </a:prstGeom>
          <a:noFill/>
          <a:ln w="9525">
            <a:noFill/>
            <a:miter lim="800000"/>
            <a:headEnd/>
            <a:tailEnd/>
          </a:ln>
        </p:spPr>
      </p:pic>
      <p:cxnSp>
        <p:nvCxnSpPr>
          <p:cNvPr id="7" name="Straight Connector 6"/>
          <p:cNvCxnSpPr/>
          <p:nvPr/>
        </p:nvCxnSpPr>
        <p:spPr>
          <a:xfrm>
            <a:off x="228600" y="3732212"/>
            <a:ext cx="86868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 y="990600"/>
            <a:ext cx="8686800" cy="400110"/>
          </a:xfrm>
          <a:prstGeom prst="rect">
            <a:avLst/>
          </a:prstGeom>
          <a:noFill/>
        </p:spPr>
        <p:txBody>
          <a:bodyPr wrap="square" rtlCol="0">
            <a:spAutoFit/>
          </a:bodyPr>
          <a:lstStyle/>
          <a:p>
            <a:r>
              <a:rPr lang="en-US" sz="2000" dirty="0" smtClean="0">
                <a:solidFill>
                  <a:srgbClr val="C00000"/>
                </a:solidFill>
              </a:rPr>
              <a:t>Lynn Leitte, Sr. Content Strategist</a:t>
            </a:r>
            <a:endParaRPr lang="en-US" sz="2000" dirty="0">
              <a:solidFill>
                <a:srgbClr val="C00000"/>
              </a:solidFill>
            </a:endParaRPr>
          </a:p>
        </p:txBody>
      </p:sp>
      <p:sp>
        <p:nvSpPr>
          <p:cNvPr id="11" name="TextBox 10"/>
          <p:cNvSpPr txBox="1"/>
          <p:nvPr/>
        </p:nvSpPr>
        <p:spPr>
          <a:xfrm>
            <a:off x="228600" y="3886200"/>
            <a:ext cx="8686800" cy="400110"/>
          </a:xfrm>
          <a:prstGeom prst="rect">
            <a:avLst/>
          </a:prstGeom>
          <a:noFill/>
        </p:spPr>
        <p:txBody>
          <a:bodyPr wrap="square" rtlCol="0">
            <a:spAutoFit/>
          </a:bodyPr>
          <a:lstStyle/>
          <a:p>
            <a:r>
              <a:rPr lang="en-US" sz="2000" dirty="0" smtClean="0">
                <a:solidFill>
                  <a:srgbClr val="C00000"/>
                </a:solidFill>
              </a:rPr>
              <a:t>Dawn Bovasso, Content Strategist</a:t>
            </a:r>
            <a:endParaRPr lang="en-US" sz="2000" dirty="0">
              <a:solidFill>
                <a:srgbClr val="C00000"/>
              </a:solidFill>
            </a:endParaRPr>
          </a:p>
        </p:txBody>
      </p:sp>
      <p:pic>
        <p:nvPicPr>
          <p:cNvPr id="12" name="Content Placeholder 8" descr="Lynn Leitte standing #2 1-2009.jpg"/>
          <p:cNvPicPr>
            <a:picLocks noGrp="1" noChangeAspect="1"/>
          </p:cNvPicPr>
          <p:nvPr>
            <p:ph sz="quarter" idx="4294967295"/>
          </p:nvPr>
        </p:nvPicPr>
        <p:blipFill>
          <a:blip r:embed="rId4" cstate="print"/>
          <a:srcRect l="26440" r="5567" b="49817"/>
          <a:stretch>
            <a:fillRect/>
          </a:stretch>
        </p:blipFill>
        <p:spPr>
          <a:xfrm>
            <a:off x="381000" y="1591733"/>
            <a:ext cx="1447800" cy="1608667"/>
          </a:xfrm>
          <a:prstGeom prst="rect">
            <a:avLst/>
          </a:prstGeom>
        </p:spPr>
      </p:pic>
      <p:pic>
        <p:nvPicPr>
          <p:cNvPr id="15" name="Picture 2"/>
          <p:cNvPicPr>
            <a:picLocks noChangeAspect="1" noChangeArrowheads="1"/>
          </p:cNvPicPr>
          <p:nvPr/>
        </p:nvPicPr>
        <p:blipFill>
          <a:blip r:embed="rId5"/>
          <a:srcRect/>
          <a:stretch>
            <a:fillRect/>
          </a:stretch>
        </p:blipFill>
        <p:spPr bwMode="auto">
          <a:xfrm>
            <a:off x="381000" y="4572000"/>
            <a:ext cx="1417320" cy="1524000"/>
          </a:xfrm>
          <a:prstGeom prst="rect">
            <a:avLst/>
          </a:prstGeom>
          <a:noFill/>
          <a:ln w="9525">
            <a:noFill/>
            <a:miter lim="800000"/>
            <a:headEnd/>
            <a:tailEnd/>
          </a:ln>
          <a:effectLst/>
        </p:spPr>
      </p:pic>
      <p:sp>
        <p:nvSpPr>
          <p:cNvPr id="16" name="Content Placeholder 3"/>
          <p:cNvSpPr>
            <a:spLocks noGrp="1"/>
          </p:cNvSpPr>
          <p:nvPr>
            <p:ph sz="half" idx="4294967295"/>
          </p:nvPr>
        </p:nvSpPr>
        <p:spPr>
          <a:xfrm>
            <a:off x="1905000" y="1447800"/>
            <a:ext cx="7086600" cy="2286000"/>
          </a:xfrm>
          <a:prstGeom prst="rect">
            <a:avLst/>
          </a:prstGeom>
        </p:spPr>
        <p:txBody>
          <a:bodyPr/>
          <a:lstStyle/>
          <a:p>
            <a:pPr marL="234950" indent="-234950">
              <a:buClr>
                <a:srgbClr val="C00000"/>
              </a:buClr>
              <a:buFont typeface="Arial" pitchFamily="34" charset="0"/>
              <a:buChar char="•"/>
            </a:pPr>
            <a:r>
              <a:rPr lang="en-US" sz="1600" dirty="0" smtClean="0">
                <a:solidFill>
                  <a:srgbClr val="C00000"/>
                </a:solidFill>
              </a:rPr>
              <a:t>Library Area:</a:t>
            </a:r>
            <a:r>
              <a:rPr lang="en-US" sz="1600" dirty="0" smtClean="0"/>
              <a:t>  Archives manuscripts processing &amp; curatorial</a:t>
            </a:r>
          </a:p>
          <a:p>
            <a:pPr marL="234950" indent="-234950">
              <a:buClr>
                <a:srgbClr val="C00000"/>
              </a:buClr>
              <a:buFont typeface="Arial" pitchFamily="34" charset="0"/>
              <a:buChar char="•"/>
            </a:pPr>
            <a:r>
              <a:rPr lang="en-US" sz="1600" dirty="0" smtClean="0">
                <a:solidFill>
                  <a:srgbClr val="C00000"/>
                </a:solidFill>
              </a:rPr>
              <a:t>What Libraries: </a:t>
            </a:r>
            <a:r>
              <a:rPr lang="en-US" sz="1600" dirty="0" smtClean="0"/>
              <a:t>Minnesota Historical Society, Minnesota State Archives, Charles Babbage Institute (Univ. of MN special collection)</a:t>
            </a:r>
          </a:p>
          <a:p>
            <a:pPr marL="234950" indent="-234950">
              <a:buClr>
                <a:srgbClr val="C00000"/>
              </a:buClr>
              <a:buFont typeface="Arial" pitchFamily="34" charset="0"/>
              <a:buChar char="•"/>
            </a:pPr>
            <a:r>
              <a:rPr lang="en-US" sz="1600" dirty="0" smtClean="0">
                <a:solidFill>
                  <a:srgbClr val="C00000"/>
                </a:solidFill>
              </a:rPr>
              <a:t>Tech: </a:t>
            </a:r>
            <a:r>
              <a:rPr lang="en-US" sz="1600" dirty="0" smtClean="0"/>
              <a:t>low level HTML &amp; XHTML, XML and some RDF</a:t>
            </a:r>
          </a:p>
          <a:p>
            <a:pPr marL="234950" indent="-234950">
              <a:buClr>
                <a:srgbClr val="C00000"/>
              </a:buClr>
              <a:buFont typeface="Arial" pitchFamily="34" charset="0"/>
              <a:buChar char="•"/>
            </a:pPr>
            <a:r>
              <a:rPr lang="en-US" sz="1600" dirty="0" smtClean="0">
                <a:solidFill>
                  <a:srgbClr val="C00000"/>
                </a:solidFill>
              </a:rPr>
              <a:t>UX Strengths: </a:t>
            </a:r>
            <a:r>
              <a:rPr lang="en-US" sz="1600" dirty="0" smtClean="0"/>
              <a:t>classification, taxonomy, organizational schemes, keywords, and information architecture</a:t>
            </a:r>
          </a:p>
          <a:p>
            <a:pPr marL="234950" indent="-234950">
              <a:buClr>
                <a:srgbClr val="C00000"/>
              </a:buClr>
              <a:buFont typeface="Arial" pitchFamily="34" charset="0"/>
              <a:buChar char="•"/>
            </a:pPr>
            <a:r>
              <a:rPr lang="en-US" sz="1600" dirty="0" smtClean="0">
                <a:solidFill>
                  <a:srgbClr val="C00000"/>
                </a:solidFill>
              </a:rPr>
              <a:t>UX Projects: </a:t>
            </a:r>
            <a:r>
              <a:rPr lang="en-US" sz="1600" dirty="0" smtClean="0"/>
              <a:t>knowledge bases, content heavy sites, e-commerce</a:t>
            </a:r>
            <a:endParaRPr lang="en-US" sz="1600" b="1" dirty="0" smtClean="0"/>
          </a:p>
        </p:txBody>
      </p:sp>
      <p:sp>
        <p:nvSpPr>
          <p:cNvPr id="17" name="Content Placeholder 3"/>
          <p:cNvSpPr txBox="1">
            <a:spLocks/>
          </p:cNvSpPr>
          <p:nvPr/>
        </p:nvSpPr>
        <p:spPr bwMode="auto">
          <a:xfrm>
            <a:off x="1905000" y="4419600"/>
            <a:ext cx="72390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4950" marR="0" lvl="0" indent="-234950" algn="l" defTabSz="914400" rtl="0" eaLnBrk="0" fontAlgn="base" latinLnBrk="0" hangingPunct="0">
              <a:lnSpc>
                <a:spcPct val="100000"/>
              </a:lnSpc>
              <a:spcBef>
                <a:spcPct val="20000"/>
              </a:spcBef>
              <a:spcAft>
                <a:spcPct val="0"/>
              </a:spcAft>
              <a:buClr>
                <a:srgbClr val="C00000"/>
              </a:buClr>
              <a:buSzTx/>
              <a:buFont typeface="Arial" pitchFamily="34" charset="0"/>
              <a:buChar char="•"/>
              <a:tabLst/>
              <a:defRPr/>
            </a:pPr>
            <a:r>
              <a:rPr kumimoji="0" lang="en-US" sz="1600" b="0" i="0" u="none" strike="noStrike" kern="0" cap="none" spc="0" normalizeH="0" baseline="0" noProof="0" dirty="0" smtClean="0">
                <a:ln>
                  <a:noFill/>
                </a:ln>
                <a:solidFill>
                  <a:srgbClr val="C00000"/>
                </a:solidFill>
                <a:effectLst/>
                <a:uLnTx/>
                <a:uFillTx/>
                <a:latin typeface="+mn-lt"/>
                <a:ea typeface="+mn-ea"/>
                <a:cs typeface="+mn-cs"/>
              </a:rPr>
              <a:t>Library </a:t>
            </a:r>
            <a:r>
              <a:rPr lang="en-US" sz="1600" kern="0" dirty="0" smtClean="0">
                <a:solidFill>
                  <a:srgbClr val="C00000"/>
                </a:solidFill>
                <a:latin typeface="+mn-lt"/>
              </a:rPr>
              <a:t>Area</a:t>
            </a:r>
            <a:r>
              <a:rPr kumimoji="0" lang="en-US" sz="1600" b="0" i="0" u="none" strike="noStrike" kern="0" cap="none" spc="0" normalizeH="0" baseline="0" noProof="0" dirty="0" smtClean="0">
                <a:ln>
                  <a:noFill/>
                </a:ln>
                <a:solidFill>
                  <a:srgbClr val="C00000"/>
                </a:solidFill>
                <a:effectLst/>
                <a:uLnTx/>
                <a:uFillTx/>
                <a:latin typeface="+mn-lt"/>
                <a:ea typeface="+mn-ea"/>
                <a:cs typeface="+mn-cs"/>
              </a:rPr>
              <a:t>: </a:t>
            </a:r>
            <a:r>
              <a:rPr kumimoji="0" lang="en-US" sz="1600" b="0" i="0" u="none" strike="noStrike" kern="0" cap="none" spc="0" normalizeH="0" baseline="0" noProof="0" dirty="0" smtClean="0">
                <a:ln>
                  <a:noFill/>
                </a:ln>
                <a:solidFill>
                  <a:srgbClr val="434343"/>
                </a:solidFill>
                <a:effectLst/>
                <a:uLnTx/>
                <a:uFillTx/>
                <a:latin typeface="+mn-lt"/>
                <a:ea typeface="+mn-ea"/>
                <a:cs typeface="+mn-cs"/>
              </a:rPr>
              <a:t>Rare books, cataloging, reference,</a:t>
            </a:r>
            <a:r>
              <a:rPr kumimoji="0" lang="en-US" sz="1600" b="0" i="0" u="none" strike="noStrike" kern="0" cap="none" spc="0" normalizeH="0" noProof="0" dirty="0" smtClean="0">
                <a:ln>
                  <a:noFill/>
                </a:ln>
                <a:solidFill>
                  <a:srgbClr val="434343"/>
                </a:solidFill>
                <a:effectLst/>
                <a:uLnTx/>
                <a:uFillTx/>
                <a:latin typeface="+mn-lt"/>
                <a:ea typeface="+mn-ea"/>
                <a:cs typeface="+mn-cs"/>
              </a:rPr>
              <a:t> digital libraries</a:t>
            </a:r>
            <a:endParaRPr kumimoji="0" lang="en-US" sz="1600" b="0" i="0" u="none" strike="noStrike" kern="0" cap="none" spc="0" normalizeH="0" baseline="0" noProof="0" dirty="0" smtClean="0">
              <a:ln>
                <a:noFill/>
              </a:ln>
              <a:solidFill>
                <a:srgbClr val="434343"/>
              </a:solidFill>
              <a:effectLst/>
              <a:uLnTx/>
              <a:uFillTx/>
              <a:latin typeface="+mn-lt"/>
              <a:ea typeface="+mn-ea"/>
              <a:cs typeface="+mn-cs"/>
            </a:endParaRPr>
          </a:p>
          <a:p>
            <a:pPr marL="234950" indent="-234950" eaLnBrk="0" hangingPunct="0">
              <a:spcBef>
                <a:spcPct val="20000"/>
              </a:spcBef>
              <a:buClr>
                <a:srgbClr val="C00000"/>
              </a:buClr>
              <a:buFont typeface="Arial" pitchFamily="34" charset="0"/>
              <a:buChar char="•"/>
              <a:defRPr/>
            </a:pPr>
            <a:r>
              <a:rPr lang="en-US" sz="1600" kern="0" dirty="0" smtClean="0">
                <a:solidFill>
                  <a:srgbClr val="C00000"/>
                </a:solidFill>
              </a:rPr>
              <a:t>What Libraries: </a:t>
            </a:r>
            <a:r>
              <a:rPr lang="en-US" sz="1600" kern="0" dirty="0" smtClean="0">
                <a:solidFill>
                  <a:srgbClr val="434343"/>
                </a:solidFill>
              </a:rPr>
              <a:t>Boston Public Library, Quincy College Library, Dedham Public Library</a:t>
            </a:r>
          </a:p>
          <a:p>
            <a:pPr marL="234950" marR="0" lvl="0" indent="-234950" algn="l" defTabSz="914400" rtl="0" eaLnBrk="0" fontAlgn="base" latinLnBrk="0" hangingPunct="0">
              <a:lnSpc>
                <a:spcPct val="100000"/>
              </a:lnSpc>
              <a:spcBef>
                <a:spcPct val="20000"/>
              </a:spcBef>
              <a:spcAft>
                <a:spcPct val="0"/>
              </a:spcAft>
              <a:buClr>
                <a:srgbClr val="C00000"/>
              </a:buClr>
              <a:buSzTx/>
              <a:buFont typeface="Arial" pitchFamily="34" charset="0"/>
              <a:buChar char="•"/>
              <a:tabLst/>
              <a:defRPr/>
            </a:pPr>
            <a:r>
              <a:rPr kumimoji="0" lang="en-US" sz="1600" b="0" i="0" u="none" strike="noStrike" kern="0" cap="none" spc="0" normalizeH="0" baseline="0" noProof="0" dirty="0" smtClean="0">
                <a:ln>
                  <a:noFill/>
                </a:ln>
                <a:solidFill>
                  <a:srgbClr val="C00000"/>
                </a:solidFill>
                <a:effectLst/>
                <a:uLnTx/>
                <a:uFillTx/>
                <a:latin typeface="+mn-lt"/>
                <a:ea typeface="+mn-ea"/>
                <a:cs typeface="+mn-cs"/>
              </a:rPr>
              <a:t>Tech:</a:t>
            </a:r>
            <a:r>
              <a:rPr kumimoji="0" lang="en-US" sz="1600" b="0" i="0" u="none" strike="noStrike" kern="0" cap="none" spc="0" normalizeH="0" baseline="0" noProof="0" dirty="0" smtClean="0">
                <a:ln>
                  <a:noFill/>
                </a:ln>
                <a:solidFill>
                  <a:srgbClr val="434343"/>
                </a:solidFill>
                <a:effectLst/>
                <a:uLnTx/>
                <a:uFillTx/>
                <a:latin typeface="+mn-lt"/>
                <a:ea typeface="+mn-ea"/>
                <a:cs typeface="+mn-cs"/>
              </a:rPr>
              <a:t> XML (METS/</a:t>
            </a:r>
            <a:r>
              <a:rPr kumimoji="0" lang="en-US" sz="1600" b="0" i="0" u="none" strike="noStrike" kern="0" cap="none" spc="0" normalizeH="0" baseline="0" noProof="0" dirty="0" err="1" smtClean="0">
                <a:ln>
                  <a:noFill/>
                </a:ln>
                <a:solidFill>
                  <a:srgbClr val="434343"/>
                </a:solidFill>
                <a:effectLst/>
                <a:uLnTx/>
                <a:uFillTx/>
                <a:latin typeface="+mn-lt"/>
                <a:ea typeface="+mn-ea"/>
                <a:cs typeface="+mn-cs"/>
              </a:rPr>
              <a:t>MODS</a:t>
            </a:r>
            <a:r>
              <a:rPr lang="en-US" sz="1600" kern="0" dirty="0" smtClean="0">
                <a:solidFill>
                  <a:srgbClr val="434343"/>
                </a:solidFill>
                <a:latin typeface="+mn-lt"/>
              </a:rPr>
              <a:t>/</a:t>
            </a:r>
            <a:r>
              <a:rPr lang="en-US" sz="1600" kern="0" dirty="0" err="1" smtClean="0">
                <a:solidFill>
                  <a:srgbClr val="434343"/>
                </a:solidFill>
                <a:latin typeface="+mn-lt"/>
              </a:rPr>
              <a:t>RDF</a:t>
            </a:r>
            <a:r>
              <a:rPr lang="en-US" sz="1600" kern="0" dirty="0" smtClean="0">
                <a:solidFill>
                  <a:srgbClr val="434343"/>
                </a:solidFill>
                <a:latin typeface="+mn-lt"/>
              </a:rPr>
              <a:t>)</a:t>
            </a:r>
            <a:r>
              <a:rPr kumimoji="0" lang="en-US" sz="1600" b="0" i="0" u="none" strike="noStrike" kern="0" cap="none" spc="0" normalizeH="0" baseline="0" noProof="0" dirty="0" smtClean="0">
                <a:ln>
                  <a:noFill/>
                </a:ln>
                <a:solidFill>
                  <a:srgbClr val="434343"/>
                </a:solidFill>
                <a:effectLst/>
                <a:uLnTx/>
                <a:uFillTx/>
                <a:latin typeface="+mn-lt"/>
                <a:ea typeface="+mn-ea"/>
                <a:cs typeface="+mn-cs"/>
              </a:rPr>
              <a:t>, content management systems</a:t>
            </a:r>
            <a:r>
              <a:rPr kumimoji="0" lang="en-US" sz="1600" b="0" i="0" u="none" strike="noStrike" kern="0" cap="none" spc="0" normalizeH="0" noProof="0" dirty="0" smtClean="0">
                <a:ln>
                  <a:noFill/>
                </a:ln>
                <a:solidFill>
                  <a:srgbClr val="434343"/>
                </a:solidFill>
                <a:effectLst/>
                <a:uLnTx/>
                <a:uFillTx/>
                <a:latin typeface="+mn-lt"/>
                <a:ea typeface="+mn-ea"/>
                <a:cs typeface="+mn-cs"/>
              </a:rPr>
              <a:t> </a:t>
            </a:r>
            <a:endParaRPr kumimoji="0" lang="en-US" sz="1600" b="0" i="0" u="none" strike="noStrike" kern="0" cap="none" spc="0" normalizeH="0" baseline="0" noProof="0" dirty="0" smtClean="0">
              <a:ln>
                <a:noFill/>
              </a:ln>
              <a:solidFill>
                <a:srgbClr val="434343"/>
              </a:solidFill>
              <a:effectLst/>
              <a:uLnTx/>
              <a:uFillTx/>
              <a:latin typeface="+mn-lt"/>
              <a:ea typeface="+mn-ea"/>
              <a:cs typeface="+mn-cs"/>
            </a:endParaRPr>
          </a:p>
          <a:p>
            <a:pPr marL="234950" marR="0" lvl="0" indent="-234950" algn="l" defTabSz="914400" rtl="0" eaLnBrk="0" fontAlgn="base" latinLnBrk="0" hangingPunct="0">
              <a:lnSpc>
                <a:spcPct val="100000"/>
              </a:lnSpc>
              <a:spcBef>
                <a:spcPct val="20000"/>
              </a:spcBef>
              <a:spcAft>
                <a:spcPct val="0"/>
              </a:spcAft>
              <a:buClr>
                <a:srgbClr val="C00000"/>
              </a:buClr>
              <a:buSzTx/>
              <a:buFont typeface="Arial" pitchFamily="34" charset="0"/>
              <a:buChar char="•"/>
              <a:tabLst/>
              <a:defRPr/>
            </a:pPr>
            <a:r>
              <a:rPr kumimoji="0" lang="en-US" sz="1600" b="0" i="0" u="none" strike="noStrike" kern="0" cap="none" spc="0" normalizeH="0" baseline="0" noProof="0" dirty="0" smtClean="0">
                <a:ln>
                  <a:noFill/>
                </a:ln>
                <a:solidFill>
                  <a:srgbClr val="C00000"/>
                </a:solidFill>
                <a:effectLst/>
                <a:uLnTx/>
                <a:uFillTx/>
                <a:latin typeface="+mn-lt"/>
                <a:ea typeface="+mn-ea"/>
                <a:cs typeface="+mn-cs"/>
              </a:rPr>
              <a:t>UX Strengths: </a:t>
            </a:r>
            <a:r>
              <a:rPr kumimoji="0" lang="en-US" sz="1600" b="0" i="0" u="none" strike="noStrike" kern="0" cap="none" spc="0" normalizeH="0" baseline="0" noProof="0" dirty="0" smtClean="0">
                <a:ln>
                  <a:noFill/>
                </a:ln>
                <a:solidFill>
                  <a:srgbClr val="434343"/>
                </a:solidFill>
                <a:effectLst/>
                <a:uLnTx/>
                <a:uFillTx/>
                <a:latin typeface="+mn-lt"/>
                <a:ea typeface="+mn-ea"/>
                <a:cs typeface="+mn-cs"/>
              </a:rPr>
              <a:t>information</a:t>
            </a:r>
            <a:r>
              <a:rPr kumimoji="0" lang="en-US" sz="1600" b="0" i="0" u="none" strike="noStrike" kern="0" cap="none" spc="0" normalizeH="0" noProof="0" dirty="0" smtClean="0">
                <a:ln>
                  <a:noFill/>
                </a:ln>
                <a:solidFill>
                  <a:srgbClr val="434343"/>
                </a:solidFill>
                <a:effectLst/>
                <a:uLnTx/>
                <a:uFillTx/>
                <a:latin typeface="+mn-lt"/>
                <a:ea typeface="+mn-ea"/>
                <a:cs typeface="+mn-cs"/>
              </a:rPr>
              <a:t> architecture, taxonomy, strategy</a:t>
            </a:r>
            <a:endParaRPr kumimoji="0" lang="en-US" sz="1600" b="0" i="0" u="none" strike="noStrike" kern="0" cap="none" spc="0" normalizeH="0" baseline="0" noProof="0" dirty="0" smtClean="0">
              <a:ln>
                <a:noFill/>
              </a:ln>
              <a:solidFill>
                <a:srgbClr val="434343"/>
              </a:solidFill>
              <a:effectLst/>
              <a:uLnTx/>
              <a:uFillTx/>
              <a:latin typeface="+mn-lt"/>
              <a:ea typeface="+mn-ea"/>
              <a:cs typeface="+mn-cs"/>
            </a:endParaRPr>
          </a:p>
          <a:p>
            <a:pPr marL="234950" marR="0" lvl="0" indent="-234950" algn="l" defTabSz="914400" rtl="0" eaLnBrk="0" fontAlgn="base" latinLnBrk="0" hangingPunct="0">
              <a:lnSpc>
                <a:spcPct val="100000"/>
              </a:lnSpc>
              <a:spcBef>
                <a:spcPct val="20000"/>
              </a:spcBef>
              <a:spcAft>
                <a:spcPct val="0"/>
              </a:spcAft>
              <a:buClr>
                <a:srgbClr val="C00000"/>
              </a:buClr>
              <a:buSzTx/>
              <a:buFont typeface="Arial" pitchFamily="34" charset="0"/>
              <a:buChar char="•"/>
              <a:tabLst/>
              <a:defRPr/>
            </a:pPr>
            <a:r>
              <a:rPr kumimoji="0" lang="en-US" sz="1600" b="0" i="0" u="none" strike="noStrike" kern="0" cap="none" spc="0" normalizeH="0" baseline="0" noProof="0" dirty="0" smtClean="0">
                <a:ln>
                  <a:noFill/>
                </a:ln>
                <a:solidFill>
                  <a:srgbClr val="C00000"/>
                </a:solidFill>
                <a:effectLst/>
                <a:uLnTx/>
                <a:uFillTx/>
                <a:latin typeface="+mn-lt"/>
                <a:ea typeface="+mn-ea"/>
                <a:cs typeface="+mn-cs"/>
              </a:rPr>
              <a:t>UX Projects: </a:t>
            </a:r>
            <a:r>
              <a:rPr kumimoji="0" lang="en-US" sz="1600" b="0" i="0" u="none" strike="noStrike" kern="0" cap="none" spc="0" normalizeH="0" baseline="0" noProof="0" dirty="0" smtClean="0">
                <a:ln>
                  <a:noFill/>
                </a:ln>
                <a:solidFill>
                  <a:srgbClr val="434343"/>
                </a:solidFill>
                <a:effectLst/>
                <a:uLnTx/>
                <a:uFillTx/>
                <a:latin typeface="+mn-lt"/>
                <a:ea typeface="+mn-ea"/>
                <a:cs typeface="+mn-cs"/>
              </a:rPr>
              <a:t>e-commerce, portals, non-profits</a:t>
            </a:r>
          </a:p>
        </p:txBody>
      </p:sp>
      <p:sp>
        <p:nvSpPr>
          <p:cNvPr id="18" name="Slide Number Placeholder 12"/>
          <p:cNvSpPr>
            <a:spLocks noGrp="1"/>
          </p:cNvSpPr>
          <p:nvPr>
            <p:ph type="sldNum" sz="quarter" idx="10"/>
          </p:nvPr>
        </p:nvSpPr>
        <p:spPr>
          <a:xfrm>
            <a:off x="152401" y="6477000"/>
            <a:ext cx="1066799" cy="228600"/>
          </a:xfrm>
        </p:spPr>
        <p:txBody>
          <a:bodyPr/>
          <a:lstStyle/>
          <a:p>
            <a:r>
              <a:rPr lang="en-US" sz="1100" dirty="0" smtClean="0">
                <a:solidFill>
                  <a:schemeClr val="tx1"/>
                </a:solidFill>
              </a:rPr>
              <a:t>Slide </a:t>
            </a:r>
            <a:fld id="{F34A3443-5EB4-4B06-8A49-EDF416B1B9AE}" type="slidenum">
              <a:rPr lang="en-US" sz="1100" smtClean="0">
                <a:solidFill>
                  <a:schemeClr val="tx1"/>
                </a:solidFill>
              </a: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ChangeArrowheads="1"/>
          </p:cNvSpPr>
          <p:nvPr/>
        </p:nvSpPr>
        <p:spPr bwMode="auto">
          <a:xfrm flipH="1">
            <a:off x="0" y="0"/>
            <a:ext cx="9144000" cy="838200"/>
          </a:xfrm>
          <a:prstGeom prst="rect">
            <a:avLst/>
          </a:prstGeom>
          <a:solidFill>
            <a:srgbClr val="7030A0"/>
          </a:solidFill>
          <a:ln w="9525">
            <a:noFill/>
            <a:miter lim="800000"/>
            <a:headEnd/>
            <a:tailEnd/>
          </a:ln>
        </p:spPr>
        <p:txBody>
          <a:bodyPr wrap="none" anchor="ctr"/>
          <a:lstStyle/>
          <a:p>
            <a:pPr algn="ctr" eaLnBrk="0" hangingPunct="0"/>
            <a:endParaRPr lang="en-US" sz="2400" i="1" u="sng">
              <a:solidFill>
                <a:schemeClr val="bg2"/>
              </a:solidFill>
              <a:ea typeface="ＭＳ Ｐゴシック" charset="-128"/>
            </a:endParaRPr>
          </a:p>
        </p:txBody>
      </p:sp>
      <p:sp>
        <p:nvSpPr>
          <p:cNvPr id="3074" name="Title 1"/>
          <p:cNvSpPr>
            <a:spLocks noGrp="1"/>
          </p:cNvSpPr>
          <p:nvPr>
            <p:ph type="title"/>
          </p:nvPr>
        </p:nvSpPr>
        <p:spPr/>
        <p:txBody>
          <a:bodyPr/>
          <a:lstStyle/>
          <a:p>
            <a:r>
              <a:rPr lang="en-US" dirty="0" smtClean="0"/>
              <a:t>How </a:t>
            </a:r>
            <a:r>
              <a:rPr lang="en-US" dirty="0" smtClean="0"/>
              <a:t>We </a:t>
            </a:r>
            <a:r>
              <a:rPr lang="en-US" dirty="0" smtClean="0"/>
              <a:t>G</a:t>
            </a:r>
            <a:r>
              <a:rPr lang="en-US" dirty="0" smtClean="0"/>
              <a:t>ot </a:t>
            </a:r>
            <a:r>
              <a:rPr lang="en-US" dirty="0" smtClean="0"/>
              <a:t>H</a:t>
            </a:r>
            <a:r>
              <a:rPr lang="en-US" dirty="0" smtClean="0"/>
              <a:t>ere</a:t>
            </a:r>
            <a:endParaRPr lang="en-US" dirty="0" smtClean="0"/>
          </a:p>
        </p:txBody>
      </p:sp>
      <p:pic>
        <p:nvPicPr>
          <p:cNvPr id="5" name="Picture 4" descr="Razorfish_Mark_RGB_Small"/>
          <p:cNvPicPr/>
          <p:nvPr/>
        </p:nvPicPr>
        <p:blipFill>
          <a:blip r:embed="rId2" cstate="print"/>
          <a:srcRect/>
          <a:stretch>
            <a:fillRect/>
          </a:stretch>
        </p:blipFill>
        <p:spPr bwMode="auto">
          <a:xfrm>
            <a:off x="6934200" y="6324600"/>
            <a:ext cx="2031365" cy="352425"/>
          </a:xfrm>
          <a:prstGeom prst="rect">
            <a:avLst/>
          </a:prstGeom>
          <a:noFill/>
          <a:ln w="9525">
            <a:noFill/>
            <a:miter lim="800000"/>
            <a:headEnd/>
            <a:tailEnd/>
          </a:ln>
        </p:spPr>
      </p:pic>
      <p:sp>
        <p:nvSpPr>
          <p:cNvPr id="8" name="TextBox 7"/>
          <p:cNvSpPr txBox="1"/>
          <p:nvPr/>
        </p:nvSpPr>
        <p:spPr>
          <a:xfrm>
            <a:off x="381000" y="1828800"/>
            <a:ext cx="8305800" cy="3754874"/>
          </a:xfrm>
          <a:prstGeom prst="rect">
            <a:avLst/>
          </a:prstGeom>
          <a:noFill/>
        </p:spPr>
        <p:txBody>
          <a:bodyPr wrap="square" rtlCol="0">
            <a:spAutoFit/>
          </a:bodyPr>
          <a:lstStyle/>
          <a:p>
            <a:r>
              <a:rPr lang="en-US" sz="2000" dirty="0" smtClean="0"/>
              <a:t>After careers in librarianship, Lynn Leitte and Dawn Bovasso transferred their skills to the corporate world of metadata and web design. They are both currently Content Strategists at Razorfish, an interactive web design agency with a heavy emphasis on user experience. </a:t>
            </a:r>
          </a:p>
          <a:p>
            <a:endParaRPr lang="en-US" sz="2000" dirty="0" smtClean="0"/>
          </a:p>
          <a:p>
            <a:endParaRPr lang="en-US" sz="2000" dirty="0" smtClean="0"/>
          </a:p>
          <a:p>
            <a:endParaRPr lang="en-US" sz="2000" dirty="0" smtClean="0"/>
          </a:p>
          <a:p>
            <a:r>
              <a:rPr lang="en-US" sz="2000" dirty="0" smtClean="0"/>
              <a:t>Both have found that their background in library science is in high demand and greatly utilized. In this talk, they will provide an overview about careers in UX relevant to library science, discuss transferrable skills, and answer questions about how to get on a UX career path.</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ChangeArrowheads="1"/>
          </p:cNvSpPr>
          <p:nvPr/>
        </p:nvSpPr>
        <p:spPr bwMode="auto">
          <a:xfrm flipH="1">
            <a:off x="0" y="0"/>
            <a:ext cx="9144000" cy="838200"/>
          </a:xfrm>
          <a:prstGeom prst="rect">
            <a:avLst/>
          </a:prstGeom>
          <a:solidFill>
            <a:srgbClr val="7030A0"/>
          </a:solidFill>
          <a:ln w="9525">
            <a:noFill/>
            <a:miter lim="800000"/>
            <a:headEnd/>
            <a:tailEnd/>
          </a:ln>
        </p:spPr>
        <p:txBody>
          <a:bodyPr wrap="none" anchor="ctr"/>
          <a:lstStyle/>
          <a:p>
            <a:pPr algn="ctr" eaLnBrk="0" hangingPunct="0"/>
            <a:endParaRPr lang="en-US" sz="2400" i="1" u="sng">
              <a:solidFill>
                <a:schemeClr val="bg2"/>
              </a:solidFill>
              <a:ea typeface="ＭＳ Ｐゴシック" charset="-128"/>
            </a:endParaRPr>
          </a:p>
        </p:txBody>
      </p:sp>
      <p:sp>
        <p:nvSpPr>
          <p:cNvPr id="3074" name="Title 1"/>
          <p:cNvSpPr>
            <a:spLocks noGrp="1"/>
          </p:cNvSpPr>
          <p:nvPr>
            <p:ph type="title"/>
          </p:nvPr>
        </p:nvSpPr>
        <p:spPr>
          <a:xfrm>
            <a:off x="0" y="76200"/>
            <a:ext cx="8458200" cy="762000"/>
          </a:xfrm>
        </p:spPr>
        <p:txBody>
          <a:bodyPr/>
          <a:lstStyle/>
          <a:p>
            <a:r>
              <a:rPr lang="en-US" sz="3200" dirty="0" smtClean="0"/>
              <a:t>What Is User Experience (UX)?</a:t>
            </a:r>
          </a:p>
        </p:txBody>
      </p:sp>
      <p:sp>
        <p:nvSpPr>
          <p:cNvPr id="3075" name="Content Placeholder 2"/>
          <p:cNvSpPr>
            <a:spLocks noGrp="1"/>
          </p:cNvSpPr>
          <p:nvPr>
            <p:ph idx="1"/>
          </p:nvPr>
        </p:nvSpPr>
        <p:spPr>
          <a:xfrm>
            <a:off x="381000" y="1371600"/>
            <a:ext cx="8305800" cy="4572000"/>
          </a:xfrm>
        </p:spPr>
        <p:txBody>
          <a:bodyPr/>
          <a:lstStyle/>
          <a:p>
            <a:pPr marL="342900" lvl="1" indent="-228600">
              <a:buClr>
                <a:srgbClr val="C00000"/>
              </a:buClr>
            </a:pPr>
            <a:r>
              <a:rPr lang="en-US" sz="2400" dirty="0" smtClean="0"/>
              <a:t>Simply: “user-centered design.” Focuses on the user, not on what the owner of the site wants to push</a:t>
            </a:r>
            <a:br>
              <a:rPr lang="en-US" sz="2400" dirty="0" smtClean="0"/>
            </a:br>
            <a:endParaRPr lang="en-US" sz="2400" dirty="0" smtClean="0"/>
          </a:p>
          <a:p>
            <a:pPr marL="342900" lvl="1" indent="-228600">
              <a:buClr>
                <a:srgbClr val="C00000"/>
              </a:buClr>
            </a:pPr>
            <a:r>
              <a:rPr lang="en-US" sz="2400" dirty="0" smtClean="0"/>
              <a:t>The total subjective experience of the user of a Web site: positive, negative or in between</a:t>
            </a:r>
            <a:br>
              <a:rPr lang="en-US" sz="2400" dirty="0" smtClean="0"/>
            </a:br>
            <a:endParaRPr lang="en-US" sz="2400" dirty="0" smtClean="0"/>
          </a:p>
          <a:p>
            <a:pPr marL="342900" lvl="1" indent="-228600">
              <a:buClr>
                <a:srgbClr val="C00000"/>
              </a:buClr>
            </a:pPr>
            <a:r>
              <a:rPr lang="en-US" sz="2400" dirty="0" smtClean="0"/>
              <a:t>Is it easy to use, attractive and appropriate? Does it meet user needs? </a:t>
            </a:r>
          </a:p>
          <a:p>
            <a:pPr marL="342900" lvl="1" indent="-228600">
              <a:buClr>
                <a:srgbClr val="C00000"/>
              </a:buClr>
            </a:pPr>
            <a:endParaRPr lang="en-US" sz="1800" dirty="0" smtClean="0"/>
          </a:p>
          <a:p>
            <a:pPr marL="342900" lvl="1" indent="-228600">
              <a:buClr>
                <a:srgbClr val="C00000"/>
              </a:buClr>
            </a:pPr>
            <a:endParaRPr lang="en-US" sz="1800" dirty="0" smtClean="0"/>
          </a:p>
        </p:txBody>
      </p:sp>
      <p:pic>
        <p:nvPicPr>
          <p:cNvPr id="5" name="Picture 4" descr="Razorfish_Mark_RGB_Small"/>
          <p:cNvPicPr/>
          <p:nvPr/>
        </p:nvPicPr>
        <p:blipFill>
          <a:blip r:embed="rId3" cstate="print"/>
          <a:srcRect/>
          <a:stretch>
            <a:fillRect/>
          </a:stretch>
        </p:blipFill>
        <p:spPr bwMode="auto">
          <a:xfrm>
            <a:off x="6934200" y="6324600"/>
            <a:ext cx="2031365" cy="352425"/>
          </a:xfrm>
          <a:prstGeom prst="rect">
            <a:avLst/>
          </a:prstGeom>
          <a:noFill/>
          <a:ln w="9525">
            <a:noFill/>
            <a:miter lim="800000"/>
            <a:headEnd/>
            <a:tailEnd/>
          </a:ln>
        </p:spPr>
      </p:pic>
      <p:sp>
        <p:nvSpPr>
          <p:cNvPr id="8" name="Slide Number Placeholder 12"/>
          <p:cNvSpPr>
            <a:spLocks noGrp="1"/>
          </p:cNvSpPr>
          <p:nvPr>
            <p:ph type="sldNum" sz="quarter" idx="10"/>
          </p:nvPr>
        </p:nvSpPr>
        <p:spPr>
          <a:xfrm>
            <a:off x="152401" y="6477000"/>
            <a:ext cx="1066799" cy="228600"/>
          </a:xfrm>
        </p:spPr>
        <p:txBody>
          <a:bodyPr/>
          <a:lstStyle/>
          <a:p>
            <a:r>
              <a:rPr lang="en-US" sz="1100" dirty="0" smtClean="0">
                <a:solidFill>
                  <a:schemeClr val="tx1"/>
                </a:solidFill>
              </a:rPr>
              <a:t>Slide </a:t>
            </a:r>
            <a:fld id="{F34A3443-5EB4-4B06-8A49-EDF416B1B9AE}" type="slidenum">
              <a:rPr lang="en-US" sz="1100" smtClean="0">
                <a:solidFill>
                  <a:schemeClr val="tx1"/>
                </a:solidFill>
              </a: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ChangeArrowheads="1"/>
          </p:cNvSpPr>
          <p:nvPr/>
        </p:nvSpPr>
        <p:spPr bwMode="auto">
          <a:xfrm flipH="1">
            <a:off x="0" y="0"/>
            <a:ext cx="9144000" cy="838200"/>
          </a:xfrm>
          <a:prstGeom prst="rect">
            <a:avLst/>
          </a:prstGeom>
          <a:solidFill>
            <a:srgbClr val="7030A0"/>
          </a:solidFill>
          <a:ln w="9525">
            <a:noFill/>
            <a:miter lim="800000"/>
            <a:headEnd/>
            <a:tailEnd/>
          </a:ln>
        </p:spPr>
        <p:txBody>
          <a:bodyPr wrap="none" anchor="ctr"/>
          <a:lstStyle/>
          <a:p>
            <a:pPr algn="ctr" eaLnBrk="0" hangingPunct="0"/>
            <a:endParaRPr lang="en-US" sz="2400" i="1" u="sng">
              <a:solidFill>
                <a:schemeClr val="bg2"/>
              </a:solidFill>
              <a:ea typeface="ＭＳ Ｐゴシック" charset="-128"/>
            </a:endParaRPr>
          </a:p>
        </p:txBody>
      </p:sp>
      <p:sp>
        <p:nvSpPr>
          <p:cNvPr id="3074" name="Title 1"/>
          <p:cNvSpPr>
            <a:spLocks noGrp="1"/>
          </p:cNvSpPr>
          <p:nvPr>
            <p:ph type="title"/>
          </p:nvPr>
        </p:nvSpPr>
        <p:spPr>
          <a:xfrm>
            <a:off x="228600" y="152400"/>
            <a:ext cx="8229600" cy="685800"/>
          </a:xfrm>
        </p:spPr>
        <p:txBody>
          <a:bodyPr/>
          <a:lstStyle/>
          <a:p>
            <a:r>
              <a:rPr lang="en-US" sz="3200" dirty="0" smtClean="0">
                <a:solidFill>
                  <a:schemeClr val="bg1"/>
                </a:solidFill>
              </a:rPr>
              <a:t>Roles Within the User Experience Practice</a:t>
            </a:r>
            <a:endParaRPr lang="en-US" sz="3200" dirty="0">
              <a:solidFill>
                <a:schemeClr val="bg1"/>
              </a:solidFill>
            </a:endParaRPr>
          </a:p>
        </p:txBody>
      </p:sp>
      <p:sp>
        <p:nvSpPr>
          <p:cNvPr id="3075" name="Content Placeholder 2"/>
          <p:cNvSpPr>
            <a:spLocks noGrp="1"/>
          </p:cNvSpPr>
          <p:nvPr>
            <p:ph idx="1"/>
          </p:nvPr>
        </p:nvSpPr>
        <p:spPr>
          <a:xfrm>
            <a:off x="228600" y="990600"/>
            <a:ext cx="8763000" cy="4953000"/>
          </a:xfrm>
        </p:spPr>
        <p:txBody>
          <a:bodyPr/>
          <a:lstStyle/>
          <a:p>
            <a:pPr marL="342900" lvl="1" indent="-228600">
              <a:buClr>
                <a:srgbClr val="C00000"/>
              </a:buClr>
              <a:buNone/>
            </a:pPr>
            <a:endParaRPr lang="en-US" sz="2200" dirty="0" smtClean="0"/>
          </a:p>
          <a:p>
            <a:pPr marL="342900" lvl="1" indent="-228600">
              <a:buClr>
                <a:srgbClr val="C00000"/>
              </a:buClr>
            </a:pPr>
            <a:r>
              <a:rPr lang="en-US" sz="2400" dirty="0" smtClean="0"/>
              <a:t>User Experience Associate (UXA)</a:t>
            </a:r>
          </a:p>
          <a:p>
            <a:pPr marL="692150" lvl="1" indent="0">
              <a:buClr>
                <a:srgbClr val="C00000"/>
              </a:buClr>
              <a:buNone/>
            </a:pPr>
            <a:r>
              <a:rPr lang="en-US" dirty="0" smtClean="0"/>
              <a:t>This entry-level position is meant to introduce recent graduates to the industry. They may try all positions, much like an internship, to see which track to follow</a:t>
            </a:r>
            <a:br>
              <a:rPr lang="en-US" dirty="0" smtClean="0"/>
            </a:br>
            <a:endParaRPr lang="en-US" sz="2200" dirty="0" smtClean="0"/>
          </a:p>
          <a:p>
            <a:pPr marL="342900" lvl="1" indent="-228600">
              <a:buClr>
                <a:srgbClr val="C00000"/>
              </a:buClr>
            </a:pPr>
            <a:r>
              <a:rPr lang="en-US" sz="2400" dirty="0" smtClean="0"/>
              <a:t>Information Architect (IA)</a:t>
            </a:r>
          </a:p>
          <a:p>
            <a:pPr marL="747713" lvl="2" indent="0">
              <a:buClr>
                <a:srgbClr val="C00000"/>
              </a:buClr>
              <a:buNone/>
            </a:pPr>
            <a:r>
              <a:rPr lang="en-US" dirty="0" smtClean="0"/>
              <a:t>Defines the structural design and interaction for websites, intranets, and online communities – similar to the way architects create blueprints for houses</a:t>
            </a:r>
          </a:p>
          <a:p>
            <a:pPr marL="747713" lvl="2" indent="0">
              <a:buClr>
                <a:srgbClr val="C00000"/>
              </a:buClr>
              <a:buNone/>
            </a:pPr>
            <a:endParaRPr lang="en-US" dirty="0" smtClean="0"/>
          </a:p>
          <a:p>
            <a:pPr marL="747713" lvl="2" indent="0">
              <a:buClr>
                <a:srgbClr val="C00000"/>
              </a:buClr>
              <a:buNone/>
            </a:pPr>
            <a:r>
              <a:rPr lang="en-US" dirty="0" smtClean="0"/>
              <a:t>IAs create sketches, diagrams, or prototypes for websites that determine the best practices for layout, as well as suggest interactions</a:t>
            </a:r>
          </a:p>
        </p:txBody>
      </p:sp>
      <p:pic>
        <p:nvPicPr>
          <p:cNvPr id="5" name="Picture 4" descr="Razorfish_Mark_RGB_Small"/>
          <p:cNvPicPr/>
          <p:nvPr/>
        </p:nvPicPr>
        <p:blipFill>
          <a:blip r:embed="rId3" cstate="print"/>
          <a:srcRect/>
          <a:stretch>
            <a:fillRect/>
          </a:stretch>
        </p:blipFill>
        <p:spPr bwMode="auto">
          <a:xfrm>
            <a:off x="6934200" y="6324600"/>
            <a:ext cx="2031365" cy="352425"/>
          </a:xfrm>
          <a:prstGeom prst="rect">
            <a:avLst/>
          </a:prstGeom>
          <a:noFill/>
          <a:ln w="9525">
            <a:noFill/>
            <a:miter lim="800000"/>
            <a:headEnd/>
            <a:tailEnd/>
          </a:ln>
        </p:spPr>
      </p:pic>
      <p:sp>
        <p:nvSpPr>
          <p:cNvPr id="8" name="Slide Number Placeholder 12"/>
          <p:cNvSpPr>
            <a:spLocks noGrp="1"/>
          </p:cNvSpPr>
          <p:nvPr>
            <p:ph type="sldNum" sz="quarter" idx="10"/>
          </p:nvPr>
        </p:nvSpPr>
        <p:spPr>
          <a:xfrm>
            <a:off x="152401" y="6477000"/>
            <a:ext cx="1066799" cy="228600"/>
          </a:xfrm>
        </p:spPr>
        <p:txBody>
          <a:bodyPr/>
          <a:lstStyle/>
          <a:p>
            <a:r>
              <a:rPr lang="en-US" sz="1100" dirty="0" smtClean="0">
                <a:solidFill>
                  <a:schemeClr val="tx1"/>
                </a:solidFill>
              </a:rPr>
              <a:t>Slide </a:t>
            </a:r>
            <a:fld id="{F34A3443-5EB4-4B06-8A49-EDF416B1B9AE}" type="slidenum">
              <a:rPr lang="en-US" sz="1100" smtClean="0">
                <a:solidFill>
                  <a:schemeClr val="tx1"/>
                </a:solidFill>
              </a: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ChangeArrowheads="1"/>
          </p:cNvSpPr>
          <p:nvPr/>
        </p:nvSpPr>
        <p:spPr bwMode="auto">
          <a:xfrm flipH="1">
            <a:off x="0" y="0"/>
            <a:ext cx="9144000" cy="838200"/>
          </a:xfrm>
          <a:prstGeom prst="rect">
            <a:avLst/>
          </a:prstGeom>
          <a:solidFill>
            <a:srgbClr val="7030A0"/>
          </a:solidFill>
          <a:ln w="9525">
            <a:noFill/>
            <a:miter lim="800000"/>
            <a:headEnd/>
            <a:tailEnd/>
          </a:ln>
        </p:spPr>
        <p:txBody>
          <a:bodyPr wrap="none" anchor="ctr"/>
          <a:lstStyle/>
          <a:p>
            <a:pPr algn="ctr" eaLnBrk="0" hangingPunct="0"/>
            <a:endParaRPr lang="en-US" sz="2400" i="1" u="sng">
              <a:solidFill>
                <a:schemeClr val="bg2"/>
              </a:solidFill>
              <a:ea typeface="ＭＳ Ｐゴシック" charset="-128"/>
            </a:endParaRPr>
          </a:p>
        </p:txBody>
      </p:sp>
      <p:sp>
        <p:nvSpPr>
          <p:cNvPr id="3074" name="Title 1"/>
          <p:cNvSpPr>
            <a:spLocks noGrp="1"/>
          </p:cNvSpPr>
          <p:nvPr>
            <p:ph type="title"/>
          </p:nvPr>
        </p:nvSpPr>
        <p:spPr>
          <a:xfrm>
            <a:off x="228600" y="76200"/>
            <a:ext cx="8229600" cy="762000"/>
          </a:xfrm>
        </p:spPr>
        <p:txBody>
          <a:bodyPr/>
          <a:lstStyle/>
          <a:p>
            <a:r>
              <a:rPr lang="en-US" sz="3200" dirty="0" smtClean="0">
                <a:solidFill>
                  <a:schemeClr val="bg1"/>
                </a:solidFill>
              </a:rPr>
              <a:t>Roles within the User Experience Practice</a:t>
            </a:r>
            <a:endParaRPr lang="en-US" sz="3200" dirty="0">
              <a:solidFill>
                <a:schemeClr val="bg1"/>
              </a:solidFill>
            </a:endParaRPr>
          </a:p>
        </p:txBody>
      </p:sp>
      <p:sp>
        <p:nvSpPr>
          <p:cNvPr id="3075" name="Content Placeholder 2"/>
          <p:cNvSpPr>
            <a:spLocks noGrp="1"/>
          </p:cNvSpPr>
          <p:nvPr>
            <p:ph idx="1"/>
          </p:nvPr>
        </p:nvSpPr>
        <p:spPr>
          <a:xfrm>
            <a:off x="228600" y="1752600"/>
            <a:ext cx="8763000" cy="4267200"/>
          </a:xfrm>
        </p:spPr>
        <p:txBody>
          <a:bodyPr/>
          <a:lstStyle/>
          <a:p>
            <a:pPr marL="342900" lvl="1" indent="-228600">
              <a:buClr>
                <a:srgbClr val="C00000"/>
              </a:buClr>
            </a:pPr>
            <a:r>
              <a:rPr lang="en-US" sz="2400" dirty="0" smtClean="0"/>
              <a:t>User Research (UR)</a:t>
            </a:r>
          </a:p>
          <a:p>
            <a:pPr marL="747713" lvl="2" indent="0">
              <a:buClr>
                <a:srgbClr val="C00000"/>
              </a:buClr>
              <a:buNone/>
            </a:pPr>
            <a:r>
              <a:rPr lang="en-US" dirty="0" smtClean="0"/>
              <a:t>	Conducting customer research, field observations, and secondary 	research to identify user roles, the characteristics, needs</a:t>
            </a:r>
            <a:r>
              <a:rPr lang="en-US" sz="2400" dirty="0" smtClean="0"/>
              <a:t/>
            </a:r>
            <a:br>
              <a:rPr lang="en-US" sz="2400" dirty="0" smtClean="0"/>
            </a:br>
            <a:endParaRPr lang="en-US" sz="2400" dirty="0" smtClean="0"/>
          </a:p>
          <a:p>
            <a:pPr marL="342900" lvl="1">
              <a:buClr>
                <a:srgbClr val="C00000"/>
              </a:buClr>
            </a:pPr>
            <a:r>
              <a:rPr lang="en-US" sz="2400" dirty="0" smtClean="0"/>
              <a:t>Content Strategy (CS)</a:t>
            </a:r>
          </a:p>
          <a:p>
            <a:pPr marL="742950" lvl="2" indent="4763">
              <a:buClr>
                <a:srgbClr val="C00000"/>
              </a:buClr>
              <a:buNone/>
            </a:pPr>
            <a:r>
              <a:rPr lang="en-US" dirty="0" smtClean="0"/>
              <a:t>Organizing and managing the content of a website. Requires expertise on nomenclature, taxonomy, navigation, editorial and copywriting, as well as content migration and content management systems</a:t>
            </a:r>
          </a:p>
        </p:txBody>
      </p:sp>
      <p:pic>
        <p:nvPicPr>
          <p:cNvPr id="5" name="Picture 4" descr="Razorfish_Mark_RGB_Small"/>
          <p:cNvPicPr/>
          <p:nvPr/>
        </p:nvPicPr>
        <p:blipFill>
          <a:blip r:embed="rId2" cstate="print"/>
          <a:srcRect/>
          <a:stretch>
            <a:fillRect/>
          </a:stretch>
        </p:blipFill>
        <p:spPr bwMode="auto">
          <a:xfrm>
            <a:off x="6934200" y="6324600"/>
            <a:ext cx="2031365" cy="352425"/>
          </a:xfrm>
          <a:prstGeom prst="rect">
            <a:avLst/>
          </a:prstGeom>
          <a:noFill/>
          <a:ln w="9525">
            <a:noFill/>
            <a:miter lim="800000"/>
            <a:headEnd/>
            <a:tailEnd/>
          </a:ln>
        </p:spPr>
      </p:pic>
      <p:sp>
        <p:nvSpPr>
          <p:cNvPr id="8" name="Slide Number Placeholder 12"/>
          <p:cNvSpPr>
            <a:spLocks noGrp="1"/>
          </p:cNvSpPr>
          <p:nvPr>
            <p:ph type="sldNum" sz="quarter" idx="10"/>
          </p:nvPr>
        </p:nvSpPr>
        <p:spPr>
          <a:xfrm>
            <a:off x="152401" y="6477000"/>
            <a:ext cx="1066799" cy="228600"/>
          </a:xfrm>
        </p:spPr>
        <p:txBody>
          <a:bodyPr/>
          <a:lstStyle/>
          <a:p>
            <a:r>
              <a:rPr lang="en-US" sz="1100" dirty="0" smtClean="0">
                <a:solidFill>
                  <a:schemeClr val="tx1"/>
                </a:solidFill>
              </a:rPr>
              <a:t>Slide </a:t>
            </a:r>
            <a:fld id="{F34A3443-5EB4-4B06-8A49-EDF416B1B9AE}" type="slidenum">
              <a:rPr lang="en-US" sz="1100" smtClean="0">
                <a:solidFill>
                  <a:schemeClr val="tx1"/>
                </a:solidFill>
              </a: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ChangeArrowheads="1"/>
          </p:cNvSpPr>
          <p:nvPr/>
        </p:nvSpPr>
        <p:spPr bwMode="auto">
          <a:xfrm flipH="1">
            <a:off x="0" y="0"/>
            <a:ext cx="9144000" cy="838200"/>
          </a:xfrm>
          <a:prstGeom prst="rect">
            <a:avLst/>
          </a:prstGeom>
          <a:solidFill>
            <a:srgbClr val="7030A0"/>
          </a:solidFill>
          <a:ln w="9525">
            <a:noFill/>
            <a:miter lim="800000"/>
            <a:headEnd/>
            <a:tailEnd/>
          </a:ln>
        </p:spPr>
        <p:txBody>
          <a:bodyPr wrap="none" anchor="ctr"/>
          <a:lstStyle/>
          <a:p>
            <a:pPr algn="ctr" eaLnBrk="0" hangingPunct="0"/>
            <a:endParaRPr lang="en-US" sz="2400" i="1" u="sng">
              <a:solidFill>
                <a:schemeClr val="bg2"/>
              </a:solidFill>
              <a:ea typeface="ＭＳ Ｐゴシック" charset="-128"/>
            </a:endParaRPr>
          </a:p>
        </p:txBody>
      </p:sp>
      <p:sp>
        <p:nvSpPr>
          <p:cNvPr id="3074" name="Title 1"/>
          <p:cNvSpPr>
            <a:spLocks noGrp="1"/>
          </p:cNvSpPr>
          <p:nvPr>
            <p:ph type="title"/>
          </p:nvPr>
        </p:nvSpPr>
        <p:spPr>
          <a:xfrm>
            <a:off x="304800" y="228600"/>
            <a:ext cx="8229600" cy="533400"/>
          </a:xfrm>
        </p:spPr>
        <p:txBody>
          <a:bodyPr/>
          <a:lstStyle/>
          <a:p>
            <a:r>
              <a:rPr lang="en-US" sz="3200" dirty="0" smtClean="0">
                <a:solidFill>
                  <a:schemeClr val="bg1"/>
                </a:solidFill>
              </a:rPr>
              <a:t>About Content Strategy</a:t>
            </a:r>
          </a:p>
        </p:txBody>
      </p:sp>
      <p:sp>
        <p:nvSpPr>
          <p:cNvPr id="3075" name="Content Placeholder 2"/>
          <p:cNvSpPr>
            <a:spLocks noGrp="1"/>
          </p:cNvSpPr>
          <p:nvPr>
            <p:ph idx="1"/>
          </p:nvPr>
        </p:nvSpPr>
        <p:spPr>
          <a:xfrm>
            <a:off x="381000" y="914400"/>
            <a:ext cx="8305800" cy="5181600"/>
          </a:xfrm>
        </p:spPr>
        <p:txBody>
          <a:bodyPr/>
          <a:lstStyle/>
          <a:p>
            <a:pPr marL="742950" lvl="2">
              <a:spcBef>
                <a:spcPts val="600"/>
              </a:spcBef>
              <a:buClr>
                <a:srgbClr val="C00000"/>
              </a:buClr>
              <a:buNone/>
            </a:pPr>
            <a:r>
              <a:rPr lang="en-US" dirty="0" smtClean="0"/>
              <a:t/>
            </a:r>
            <a:br>
              <a:rPr lang="en-US" dirty="0" smtClean="0"/>
            </a:br>
            <a:endParaRPr lang="en-US" dirty="0" smtClean="0"/>
          </a:p>
          <a:p>
            <a:pPr marL="342900" lvl="1" indent="-228600">
              <a:spcBef>
                <a:spcPts val="600"/>
              </a:spcBef>
              <a:buClr>
                <a:srgbClr val="C00000"/>
              </a:buClr>
            </a:pPr>
            <a:r>
              <a:rPr lang="en-US" sz="2400" dirty="0" smtClean="0"/>
              <a:t>Content Strategy is an integral part of the UX design process</a:t>
            </a:r>
            <a:br>
              <a:rPr lang="en-US" sz="2400" dirty="0" smtClean="0"/>
            </a:br>
            <a:endParaRPr lang="en-US" sz="2400" dirty="0" smtClean="0"/>
          </a:p>
          <a:p>
            <a:pPr marL="342900" lvl="1" indent="-228600">
              <a:spcBef>
                <a:spcPts val="600"/>
              </a:spcBef>
              <a:buClr>
                <a:srgbClr val="C00000"/>
              </a:buClr>
            </a:pPr>
            <a:r>
              <a:rPr lang="en-US" sz="2400" dirty="0" smtClean="0"/>
              <a:t>Figuring out how to use content to help people find content, achieve business goals, communicate strategic messaging, facilitate transactions and sustain branded experiences </a:t>
            </a:r>
            <a:br>
              <a:rPr lang="en-US" sz="2400" dirty="0" smtClean="0"/>
            </a:br>
            <a:endParaRPr lang="en-US" sz="2400" dirty="0" smtClean="0"/>
          </a:p>
          <a:p>
            <a:pPr marL="342900" lvl="1" indent="-228600">
              <a:spcBef>
                <a:spcPts val="600"/>
              </a:spcBef>
              <a:buClr>
                <a:srgbClr val="C00000"/>
              </a:buClr>
            </a:pPr>
            <a:r>
              <a:rPr lang="en-US" sz="2400" dirty="0" smtClean="0"/>
              <a:t>Content Strategists work closely with IAs, UXDs, Strategists, Functional Analysts, Business Analysts, and clients</a:t>
            </a:r>
            <a:br>
              <a:rPr lang="en-US" sz="2400" dirty="0" smtClean="0"/>
            </a:br>
            <a:r>
              <a:rPr lang="en-US" sz="2400" dirty="0" smtClean="0"/>
              <a:t/>
            </a:r>
            <a:br>
              <a:rPr lang="en-US" sz="2400" dirty="0" smtClean="0"/>
            </a:br>
            <a:endParaRPr lang="en-US" sz="2400" dirty="0" smtClean="0"/>
          </a:p>
          <a:p>
            <a:pPr lvl="1"/>
            <a:endParaRPr lang="en-US" sz="1800" dirty="0" smtClean="0"/>
          </a:p>
        </p:txBody>
      </p:sp>
      <p:pic>
        <p:nvPicPr>
          <p:cNvPr id="5" name="Picture 4" descr="Razorfish_Mark_RGB_Small"/>
          <p:cNvPicPr/>
          <p:nvPr/>
        </p:nvPicPr>
        <p:blipFill>
          <a:blip r:embed="rId3" cstate="print"/>
          <a:srcRect/>
          <a:stretch>
            <a:fillRect/>
          </a:stretch>
        </p:blipFill>
        <p:spPr bwMode="auto">
          <a:xfrm>
            <a:off x="6934200" y="6324600"/>
            <a:ext cx="2031365" cy="352425"/>
          </a:xfrm>
          <a:prstGeom prst="rect">
            <a:avLst/>
          </a:prstGeom>
          <a:noFill/>
          <a:ln w="9525">
            <a:noFill/>
            <a:miter lim="800000"/>
            <a:headEnd/>
            <a:tailEnd/>
          </a:ln>
        </p:spPr>
      </p:pic>
      <p:sp>
        <p:nvSpPr>
          <p:cNvPr id="7" name="Slide Number Placeholder 12"/>
          <p:cNvSpPr>
            <a:spLocks noGrp="1"/>
          </p:cNvSpPr>
          <p:nvPr>
            <p:ph type="sldNum" sz="quarter" idx="10"/>
          </p:nvPr>
        </p:nvSpPr>
        <p:spPr>
          <a:xfrm>
            <a:off x="152401" y="6477000"/>
            <a:ext cx="1066799" cy="228600"/>
          </a:xfrm>
        </p:spPr>
        <p:txBody>
          <a:bodyPr/>
          <a:lstStyle/>
          <a:p>
            <a:r>
              <a:rPr lang="en-US" sz="1100" dirty="0" smtClean="0">
                <a:solidFill>
                  <a:schemeClr val="tx1"/>
                </a:solidFill>
              </a:rPr>
              <a:t>Slide </a:t>
            </a:r>
            <a:fld id="{F34A3443-5EB4-4B06-8A49-EDF416B1B9AE}" type="slidenum">
              <a:rPr lang="en-US" sz="1100" smtClean="0">
                <a:solidFill>
                  <a:schemeClr val="tx1"/>
                </a:solidFill>
              </a: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7406</TotalTime>
  <Words>1124</Words>
  <Application>Microsoft Office PowerPoint</Application>
  <PresentationFormat>On-screen Show (4:3)</PresentationFormat>
  <Paragraphs>263</Paragraphs>
  <Slides>25</Slides>
  <Notes>18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The Intersection of Library Science  and User Experience</vt:lpstr>
      <vt:lpstr>Agenda</vt:lpstr>
      <vt:lpstr>Why We’re Here</vt:lpstr>
      <vt:lpstr>About Us</vt:lpstr>
      <vt:lpstr>How We Got Here</vt:lpstr>
      <vt:lpstr>What Is User Experience (UX)?</vt:lpstr>
      <vt:lpstr>Roles Within the User Experience Practice</vt:lpstr>
      <vt:lpstr>Roles within the User Experience Practice</vt:lpstr>
      <vt:lpstr>About Content Strategy</vt:lpstr>
      <vt:lpstr>How are UX /Content Strategy Related to Librarianship?</vt:lpstr>
      <vt:lpstr>UX Deliverables</vt:lpstr>
      <vt:lpstr>UX Deliverables</vt:lpstr>
      <vt:lpstr>UX Deliverables</vt:lpstr>
      <vt:lpstr>UX Deliverables</vt:lpstr>
      <vt:lpstr>UX Deliverables</vt:lpstr>
      <vt:lpstr>UX Deliverables</vt:lpstr>
      <vt:lpstr>UX Deliverables</vt:lpstr>
      <vt:lpstr>UX Deliverables</vt:lpstr>
      <vt:lpstr>UX Deliverables</vt:lpstr>
      <vt:lpstr>What Do We Think: From Library to Corporate</vt:lpstr>
      <vt:lpstr>Slide 21</vt:lpstr>
      <vt:lpstr>Time for Your Questions?</vt:lpstr>
      <vt:lpstr>Resources</vt:lpstr>
      <vt:lpstr>Resources</vt:lpstr>
      <vt:lpstr>Slide 25</vt:lpstr>
    </vt:vector>
  </TitlesOfParts>
  <Company>aQuantive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Viacom Design Brief</dc:title>
  <dc:creator>Bryan Hamilton</dc:creator>
  <cp:lastModifiedBy>dawnb</cp:lastModifiedBy>
  <cp:revision>408</cp:revision>
  <dcterms:created xsi:type="dcterms:W3CDTF">2008-03-19T14:40:46Z</dcterms:created>
  <dcterms:modified xsi:type="dcterms:W3CDTF">2009-02-09T15:37:46Z</dcterms:modified>
</cp:coreProperties>
</file>