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88" r:id="rId13"/>
    <p:sldId id="289" r:id="rId14"/>
    <p:sldId id="290" r:id="rId15"/>
    <p:sldId id="291" r:id="rId16"/>
    <p:sldId id="293" r:id="rId17"/>
    <p:sldId id="292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99" r:id="rId31"/>
    <p:sldId id="281" r:id="rId32"/>
    <p:sldId id="282" r:id="rId33"/>
    <p:sldId id="283" r:id="rId34"/>
    <p:sldId id="284" r:id="rId35"/>
    <p:sldId id="285" r:id="rId36"/>
    <p:sldId id="286" r:id="rId37"/>
    <p:sldId id="294" r:id="rId38"/>
    <p:sldId id="296" r:id="rId39"/>
    <p:sldId id="297" r:id="rId40"/>
    <p:sldId id="29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4C0F5-7E85-4E37-8361-3C0E58BA3E81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1ACBF-EAA7-447A-B0BE-39A2354412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C542DF-8D5F-4952-8A32-ED5C248086D1}" type="slidenum">
              <a:rPr lang="en-GB"/>
              <a:pPr/>
              <a:t>2</a:t>
            </a:fld>
            <a:endParaRPr lang="en-GB"/>
          </a:p>
        </p:txBody>
      </p:sp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FBA107-ABC2-4ECC-B1BA-BA5EEE0C60BA}" type="slidenum">
              <a:rPr lang="en-GB"/>
              <a:pPr/>
              <a:t>11</a:t>
            </a:fld>
            <a:endParaRPr lang="en-GB"/>
          </a:p>
        </p:txBody>
      </p:sp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5A59B2-A061-4E03-AB5E-8E1EDCEB43F9}" type="slidenum">
              <a:rPr lang="en-GB"/>
              <a:pPr/>
              <a:t>18</a:t>
            </a:fld>
            <a:endParaRPr lang="en-GB"/>
          </a:p>
        </p:txBody>
      </p:sp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A00298-8B0A-4E2D-9F6F-471F19666FBA}" type="slidenum">
              <a:rPr lang="en-GB"/>
              <a:pPr/>
              <a:t>19</a:t>
            </a:fld>
            <a:endParaRPr lang="en-GB"/>
          </a:p>
        </p:txBody>
      </p:sp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C76CC0-0148-4A7A-A3B7-B56CCB829904}" type="slidenum">
              <a:rPr lang="en-GB"/>
              <a:pPr/>
              <a:t>20</a:t>
            </a:fld>
            <a:endParaRPr lang="en-GB"/>
          </a:p>
        </p:txBody>
      </p:sp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FA9396-0387-4398-ADD9-CF2E83E08170}" type="slidenum">
              <a:rPr lang="en-GB"/>
              <a:pPr/>
              <a:t>21</a:t>
            </a:fld>
            <a:endParaRPr lang="en-GB"/>
          </a:p>
        </p:txBody>
      </p:sp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A9E2A4-2D4E-4209-9CCA-64A33BBE808A}" type="slidenum">
              <a:rPr lang="en-GB"/>
              <a:pPr/>
              <a:t>22</a:t>
            </a:fld>
            <a:endParaRPr lang="en-GB"/>
          </a:p>
        </p:txBody>
      </p:sp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A32A21-454D-4185-8024-26CAA9C328D3}" type="slidenum">
              <a:rPr lang="en-GB"/>
              <a:pPr/>
              <a:t>23</a:t>
            </a:fld>
            <a:endParaRPr lang="en-GB"/>
          </a:p>
        </p:txBody>
      </p:sp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723F4-8EE6-40DC-B3F1-AF41AB70DC02}" type="slidenum">
              <a:rPr lang="en-GB"/>
              <a:pPr/>
              <a:t>24</a:t>
            </a:fld>
            <a:endParaRPr lang="en-GB"/>
          </a:p>
        </p:txBody>
      </p:sp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16947C-7A07-4143-8ED1-501AAC03EF43}" type="slidenum">
              <a:rPr lang="en-GB"/>
              <a:pPr/>
              <a:t>25</a:t>
            </a:fld>
            <a:endParaRPr lang="en-GB"/>
          </a:p>
        </p:txBody>
      </p:sp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8D6A76-B991-42A4-B6E2-01C3F13B9565}" type="slidenum">
              <a:rPr lang="en-GB"/>
              <a:pPr/>
              <a:t>26</a:t>
            </a:fld>
            <a:endParaRPr lang="en-GB"/>
          </a:p>
        </p:txBody>
      </p:sp>
      <p:sp>
        <p:nvSpPr>
          <p:cNvPr id="512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201ED5-5B11-4E1F-AC95-6FE9864ACA20}" type="slidenum">
              <a:rPr lang="en-GB"/>
              <a:pPr/>
              <a:t>3</a:t>
            </a:fld>
            <a:endParaRPr lang="en-GB"/>
          </a:p>
        </p:txBody>
      </p:sp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3D4D4D-35B9-4F8C-831F-30C20A1942BE}" type="slidenum">
              <a:rPr lang="en-GB"/>
              <a:pPr/>
              <a:t>27</a:t>
            </a:fld>
            <a:endParaRPr lang="en-GB"/>
          </a:p>
        </p:txBody>
      </p:sp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6E5FC0-D329-495D-BB8E-7EE010DB3123}" type="slidenum">
              <a:rPr lang="en-GB"/>
              <a:pPr/>
              <a:t>28</a:t>
            </a:fld>
            <a:endParaRPr lang="en-GB"/>
          </a:p>
        </p:txBody>
      </p:sp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25184E-35AC-47AB-AEAC-BDE8BD91936B}" type="slidenum">
              <a:rPr lang="en-GB"/>
              <a:pPr/>
              <a:t>29</a:t>
            </a:fld>
            <a:endParaRPr lang="en-GB"/>
          </a:p>
        </p:txBody>
      </p:sp>
      <p:sp>
        <p:nvSpPr>
          <p:cNvPr id="54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2C4BC3-D4DA-49D2-A514-739EDABC3A34}" type="slidenum">
              <a:rPr lang="en-GB"/>
              <a:pPr/>
              <a:t>31</a:t>
            </a:fld>
            <a:endParaRPr lang="en-GB"/>
          </a:p>
        </p:txBody>
      </p:sp>
      <p:sp>
        <p:nvSpPr>
          <p:cNvPr id="55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4006BE-CF90-44F1-AEBC-70D0F997280F}" type="slidenum">
              <a:rPr lang="en-GB"/>
              <a:pPr/>
              <a:t>32</a:t>
            </a:fld>
            <a:endParaRPr lang="en-GB"/>
          </a:p>
        </p:txBody>
      </p:sp>
      <p:sp>
        <p:nvSpPr>
          <p:cNvPr id="56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FDB910-6B52-4067-BA55-07319CB2E40E}" type="slidenum">
              <a:rPr lang="en-GB"/>
              <a:pPr/>
              <a:t>33</a:t>
            </a:fld>
            <a:endParaRPr lang="en-GB"/>
          </a:p>
        </p:txBody>
      </p:sp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B7D9A1-2095-44F6-B2A4-7210D5D1023B}" type="slidenum">
              <a:rPr lang="en-GB"/>
              <a:pPr/>
              <a:t>34</a:t>
            </a:fld>
            <a:endParaRPr lang="en-GB"/>
          </a:p>
        </p:txBody>
      </p:sp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36760C-A62F-4A83-8464-4880EABC9D26}" type="slidenum">
              <a:rPr lang="en-GB"/>
              <a:pPr/>
              <a:t>35</a:t>
            </a:fld>
            <a:endParaRPr lang="en-GB"/>
          </a:p>
        </p:txBody>
      </p:sp>
      <p:sp>
        <p:nvSpPr>
          <p:cNvPr id="59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622ED1-18E1-4CA7-AB38-888EFAC09682}" type="slidenum">
              <a:rPr lang="en-GB"/>
              <a:pPr/>
              <a:t>36</a:t>
            </a:fld>
            <a:endParaRPr lang="en-GB"/>
          </a:p>
        </p:txBody>
      </p:sp>
      <p:sp>
        <p:nvSpPr>
          <p:cNvPr id="604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4148F4-8F36-4A57-B25E-7A1334E37E22}" type="slidenum">
              <a:rPr lang="en-GB"/>
              <a:pPr/>
              <a:t>4</a:t>
            </a:fld>
            <a:endParaRPr lang="en-GB"/>
          </a:p>
        </p:txBody>
      </p:sp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0F9C77-1993-47BA-8066-E8A37FF2CCEC}" type="slidenum">
              <a:rPr lang="en-GB"/>
              <a:pPr/>
              <a:t>5</a:t>
            </a:fld>
            <a:endParaRPr lang="en-GB"/>
          </a:p>
        </p:txBody>
      </p:sp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3FB367-7FD1-471A-8379-3743B4CBF6AE}" type="slidenum">
              <a:rPr lang="en-GB"/>
              <a:pPr/>
              <a:t>6</a:t>
            </a:fld>
            <a:endParaRPr lang="en-GB"/>
          </a:p>
        </p:txBody>
      </p:sp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577BA4-A034-4CBB-92A5-A19F64DFCE87}" type="slidenum">
              <a:rPr lang="en-GB"/>
              <a:pPr/>
              <a:t>7</a:t>
            </a:fld>
            <a:endParaRPr lang="en-GB"/>
          </a:p>
        </p:txBody>
      </p:sp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2890" y="694171"/>
            <a:ext cx="499222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E2F99B-FC45-4E42-93DA-F1C6794D158D}" type="slidenum">
              <a:rPr lang="en-GB"/>
              <a:pPr/>
              <a:t>8</a:t>
            </a:fld>
            <a:endParaRPr lang="en-GB"/>
          </a:p>
        </p:txBody>
      </p:sp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E83CF1-0692-4EAD-87BE-D65C5F360B34}" type="slidenum">
              <a:rPr lang="en-GB"/>
              <a:pPr/>
              <a:t>9</a:t>
            </a:fld>
            <a:endParaRPr lang="en-GB"/>
          </a:p>
        </p:txBody>
      </p:sp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3466AC-8AA5-43D1-8C65-FFECB70E83A0}" type="slidenum">
              <a:rPr lang="en-GB"/>
              <a:pPr/>
              <a:t>10</a:t>
            </a:fld>
            <a:endParaRPr lang="en-GB"/>
          </a:p>
        </p:txBody>
      </p:sp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2FBE-63AB-423E-9358-4383241DBD97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E0364-3D2D-41B3-905D-F8A952A9C90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lis512 lecture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XML: documents and records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r>
              <a:rPr lang="en-US" dirty="0" smtClean="0"/>
              <a:t>example id3v1</a:t>
            </a:r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295400"/>
            <a:ext cx="8228554" cy="5181599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fixed 128 byte format. </a:t>
            </a:r>
          </a:p>
          <a:p>
            <a:pPr lvl="1"/>
            <a:r>
              <a:rPr lang="en-US" dirty="0" smtClean="0"/>
              <a:t>header    3 bytes "TAG" </a:t>
            </a:r>
          </a:p>
          <a:p>
            <a:pPr lvl="1"/>
            <a:r>
              <a:rPr lang="en-US" dirty="0" smtClean="0"/>
              <a:t>title       30 bytes of the title </a:t>
            </a:r>
          </a:p>
          <a:p>
            <a:pPr lvl="1"/>
            <a:r>
              <a:rPr lang="en-US" dirty="0" smtClean="0"/>
              <a:t>artist     30 bytes of the artist name </a:t>
            </a:r>
          </a:p>
          <a:p>
            <a:pPr lvl="1"/>
            <a:r>
              <a:rPr lang="en-US" dirty="0" smtClean="0"/>
              <a:t>album   30 bytes of the album name </a:t>
            </a:r>
          </a:p>
          <a:p>
            <a:pPr lvl="1"/>
            <a:r>
              <a:rPr lang="en-US" dirty="0" smtClean="0"/>
              <a:t>year       4   byte  year</a:t>
            </a:r>
          </a:p>
          <a:p>
            <a:pPr lvl="1"/>
            <a:r>
              <a:rPr lang="en-US" dirty="0" smtClean="0"/>
              <a:t>comment  30  bytes</a:t>
            </a:r>
          </a:p>
          <a:p>
            <a:pPr lvl="1"/>
            <a:r>
              <a:rPr lang="en-US" dirty="0" smtClean="0"/>
              <a:t>zero-byte 1 If a track number is stored, this byte contains a binary 0.</a:t>
            </a:r>
          </a:p>
          <a:p>
            <a:pPr lvl="1"/>
            <a:r>
              <a:rPr lang="en-US" dirty="0" smtClean="0"/>
              <a:t>track</a:t>
            </a:r>
            <a:r>
              <a:rPr lang="en-US" baseline="30000" dirty="0" smtClean="0"/>
              <a:t> </a:t>
            </a:r>
            <a:r>
              <a:rPr lang="en-US" dirty="0" smtClean="0"/>
              <a:t>  1 The number of the track on the album, or 0. </a:t>
            </a:r>
          </a:p>
          <a:p>
            <a:pPr lvl="1"/>
            <a:r>
              <a:rPr lang="en-US" dirty="0" smtClean="0"/>
              <a:t>genre  1 Index in a list of genres, or 255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MARC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209642"/>
            <a:ext cx="8228554" cy="4920893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MARC is as important example of a record format used in by the library community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Integrated Library Systems (ILSs) all 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import MARC records into relational database system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export MARC records from relational database systems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MARC records describe records from library catalogs.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MARC format is very complicated. </a:t>
            </a:r>
          </a:p>
          <a:p>
            <a:r>
              <a:rPr lang="en-US" dirty="0" smtClean="0"/>
              <a:t>The basic structure is </a:t>
            </a:r>
          </a:p>
          <a:p>
            <a:pPr lvl="1"/>
            <a:r>
              <a:rPr lang="en-US" dirty="0" smtClean="0"/>
              <a:t>Leader</a:t>
            </a:r>
          </a:p>
          <a:p>
            <a:pPr lvl="1"/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Variable Control Fields</a:t>
            </a:r>
          </a:p>
          <a:p>
            <a:pPr lvl="1"/>
            <a:r>
              <a:rPr lang="en-US" dirty="0" smtClean="0"/>
              <a:t>Variable Data Fields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Described in http://www.loc.gov/marc/bibliographic/bdleader.html</a:t>
            </a:r>
          </a:p>
          <a:p>
            <a:r>
              <a:rPr lang="en-US" dirty="0" smtClean="0"/>
              <a:t>When they talk about character, they mean a byte.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MARC directory follows the leader. </a:t>
            </a:r>
          </a:p>
          <a:p>
            <a:r>
              <a:rPr lang="en-US" dirty="0" smtClean="0"/>
              <a:t>I am not sure what it’s purpose is.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general record structure is at http://www.loc.gov/marc/specifications/specrecstruc.html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 variable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MARC all field names are numbers. There are three digits to each fields. </a:t>
            </a:r>
          </a:p>
          <a:p>
            <a:r>
              <a:rPr lang="en-US" dirty="0" smtClean="0"/>
              <a:t>Numbers that start with 00 are for fields that are called control fields.</a:t>
            </a:r>
          </a:p>
          <a:p>
            <a:r>
              <a:rPr lang="en-US" dirty="0" smtClean="0"/>
              <a:t>Fields that start with 0 are numbers and control fields. </a:t>
            </a:r>
            <a:endParaRPr lang="en-US" dirty="0"/>
          </a:p>
          <a:p>
            <a:r>
              <a:rPr lang="en-US" dirty="0" smtClean="0"/>
              <a:t>Fields that do not start with 0 are the main field we study in cataloging.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field other than those starting with 00 can have zero, one or two field indicators. </a:t>
            </a:r>
          </a:p>
          <a:p>
            <a:r>
              <a:rPr lang="en-US" dirty="0" smtClean="0"/>
              <a:t>The field indicator says something additional about the field.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Fields other than the one’s starting with 00 admit subfields.</a:t>
            </a:r>
          </a:p>
          <a:p>
            <a:r>
              <a:rPr lang="en-US" dirty="0" smtClean="0"/>
              <a:t>A subfield is identified by a letter a to z.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markup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Markup is the information contained in a document that is not its contents.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Markup mainly comes with two types of information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information related to the structure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information related to the appearance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In good documents, structure and appearance are related.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if there where no </a:t>
            </a:r>
            <a:r>
              <a:rPr lang="en-GB" dirty="0" err="1"/>
              <a:t>markup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394" y="1451571"/>
            <a:ext cx="8228554" cy="508049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If </a:t>
            </a:r>
            <a:r>
              <a:rPr lang="en-GB" dirty="0" err="1"/>
              <a:t>markup</a:t>
            </a:r>
            <a:r>
              <a:rPr lang="en-GB" dirty="0"/>
              <a:t> would not exist, it would be quite trivial to represent every document with a relational database structure.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You simply have a table with character positions (first character position to last character position) and the character found there.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But this would hardly correspond to our idea of a document.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up until now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Relational </a:t>
            </a:r>
            <a:r>
              <a:rPr lang="en-GB" dirty="0"/>
              <a:t>databases can store information that is internal to an organization.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But </a:t>
            </a:r>
            <a:r>
              <a:rPr lang="en-GB" dirty="0"/>
              <a:t>a lot of information has to related to the </a:t>
            </a:r>
            <a:r>
              <a:rPr lang="en-GB" dirty="0" smtClean="0"/>
              <a:t>outside </a:t>
            </a:r>
            <a:r>
              <a:rPr lang="en-GB" dirty="0"/>
              <a:t>world.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This </a:t>
            </a:r>
            <a:r>
              <a:rPr lang="en-GB" dirty="0"/>
              <a:t>is when other considerations come in.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structure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394" y="1451571"/>
            <a:ext cx="8228554" cy="508049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The structure of a document is a bit difficult to define, but easy to understood by example.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In a printed document, the sequence of pages defines one structure.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But if the book has chapters and sections, they to define structures, and so do index page, title pages etc.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A database tableu representation of this becomes messy.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structure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394" y="1451571"/>
            <a:ext cx="8228554" cy="508049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The structure of a document is a bit difficult to define, but easy to understood by example.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In a printed document, the sequence of pages defines one structure.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But if the book has chapters and sections, they to define structures, and so do index page, title pages etc.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A database </a:t>
            </a:r>
            <a:r>
              <a:rPr lang="en-GB" dirty="0" smtClean="0"/>
              <a:t>table representation </a:t>
            </a:r>
            <a:r>
              <a:rPr lang="en-GB" dirty="0"/>
              <a:t>of this becomes messy.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appearance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Appearance is usually used to communicate the structure of document in a way that aids a human to understand the structure.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For example,  look at this slide. We can conside that it is a document. Find way in which the appearance communicates the structure.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appearance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Appearance covers things such as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fonts used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background and foreground colors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positioning of structural elements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If a document has some appearance and structure, it is tough to adapt it to a relational database structure.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30096" y="241929"/>
            <a:ext cx="8228554" cy="1050037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XML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XML is a syntax to encode information as documents.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XML is not really a language since it has no vocabulary.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You can use any vocabulary you like.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XML nodes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XML is written in the form of nodes. I will only discuss </a:t>
            </a:r>
            <a:r>
              <a:rPr lang="en-GB" dirty="0" smtClean="0"/>
              <a:t>three </a:t>
            </a:r>
            <a:r>
              <a:rPr lang="en-GB" dirty="0"/>
              <a:t>types of nodes </a:t>
            </a:r>
            <a:r>
              <a:rPr lang="en-GB" dirty="0" smtClean="0"/>
              <a:t>here</a:t>
            </a:r>
            <a:endParaRPr lang="en-GB" dirty="0"/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character data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XML </a:t>
            </a:r>
            <a:r>
              <a:rPr lang="en-GB" dirty="0"/>
              <a:t>elements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attributes to </a:t>
            </a:r>
            <a:r>
              <a:rPr lang="en-GB" dirty="0" smtClean="0"/>
              <a:t>elements</a:t>
            </a:r>
          </a:p>
          <a:p>
            <a:pPr marL="46355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Character data as just that: characters. </a:t>
            </a:r>
          </a:p>
          <a:p>
            <a:pPr marL="863600" lvl="1" indent="-32385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XML elements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If you write an element, write something of the form.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&lt;</a:t>
            </a:r>
            <a:r>
              <a:rPr lang="en-GB" i="1" dirty="0"/>
              <a:t>name</a:t>
            </a:r>
            <a:r>
              <a:rPr lang="en-GB" dirty="0"/>
              <a:t>&gt;</a:t>
            </a:r>
            <a:r>
              <a:rPr lang="en-GB" i="1" dirty="0"/>
              <a:t>contents&lt;</a:t>
            </a:r>
            <a:r>
              <a:rPr lang="en-GB" dirty="0"/>
              <a:t>/</a:t>
            </a:r>
            <a:r>
              <a:rPr lang="en-GB" i="1" dirty="0"/>
              <a:t>name&gt;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here </a:t>
            </a:r>
            <a:r>
              <a:rPr lang="en-GB" i="1" dirty="0"/>
              <a:t>name</a:t>
            </a:r>
            <a:r>
              <a:rPr lang="en-GB" dirty="0"/>
              <a:t> is the name of the element and </a:t>
            </a:r>
            <a:r>
              <a:rPr lang="en-GB" i="1" dirty="0"/>
              <a:t>contents</a:t>
            </a:r>
            <a:r>
              <a:rPr lang="en-GB" dirty="0"/>
              <a:t> is the contents of the element.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The contents can be character data and or other elements.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XML tags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&lt;</a:t>
            </a:r>
            <a:r>
              <a:rPr lang="en-GB" i="1" dirty="0"/>
              <a:t>name</a:t>
            </a:r>
            <a:r>
              <a:rPr lang="en-GB" dirty="0"/>
              <a:t>&gt; is the start tag of an element that is called </a:t>
            </a:r>
            <a:r>
              <a:rPr lang="en-GB" i="1" dirty="0"/>
              <a:t>name.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&lt;/</a:t>
            </a:r>
            <a:r>
              <a:rPr lang="en-GB" i="1" dirty="0"/>
              <a:t>name</a:t>
            </a:r>
            <a:r>
              <a:rPr lang="en-GB" dirty="0"/>
              <a:t>&gt; is the end tag of an element that is called name</a:t>
            </a:r>
            <a:r>
              <a:rPr lang="en-GB" dirty="0" smtClean="0"/>
              <a:t>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XML tags a syntactic feature of XML. They are not nodes.</a:t>
            </a:r>
            <a:endParaRPr lang="en-GB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empty elements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If an element has no contents whatsoever, it can be written as</a:t>
            </a:r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   &lt;foo&gt;&lt;/foo&gt;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or</a:t>
            </a:r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  &lt;foo/&gt;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in the latter case it is an empty element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element examples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&lt;name&gt;Thomas </a:t>
            </a:r>
            <a:r>
              <a:rPr lang="en-GB" dirty="0" err="1"/>
              <a:t>Krichel</a:t>
            </a:r>
            <a:r>
              <a:rPr lang="en-GB" dirty="0"/>
              <a:t>&lt;/name&gt;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&lt;name&gt;Mr. &lt;first&gt;Thomas&lt;/first&gt; &lt;last&gt;</a:t>
            </a:r>
            <a:r>
              <a:rPr lang="en-GB" dirty="0" err="1"/>
              <a:t>Krichel</a:t>
            </a:r>
            <a:r>
              <a:rPr lang="en-GB" dirty="0"/>
              <a:t>&lt;/last&gt;&lt;/name&gt;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&lt;</a:t>
            </a:r>
            <a:r>
              <a:rPr lang="en-GB" dirty="0" err="1"/>
              <a:t>thomaskrichel</a:t>
            </a:r>
            <a:r>
              <a:rPr lang="en-GB" dirty="0" smtClean="0"/>
              <a:t>/&gt;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&lt;</a:t>
            </a:r>
            <a:r>
              <a:rPr lang="en-GB" dirty="0" err="1" smtClean="0"/>
              <a:t>foo</a:t>
            </a:r>
            <a:r>
              <a:rPr lang="en-GB" dirty="0" smtClean="0"/>
              <a:t>&gt;&lt;bar&gt;hello world&lt;/bar&gt;&lt;/</a:t>
            </a:r>
            <a:r>
              <a:rPr lang="en-GB" dirty="0" err="1" smtClean="0"/>
              <a:t>foo</a:t>
            </a:r>
            <a:r>
              <a:rPr lang="en-GB" dirty="0" smtClean="0"/>
              <a:t>&gt;</a:t>
            </a:r>
            <a:endParaRPr lang="en-GB" dirty="0"/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two basic types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There are two basic types of outside communication tools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records sets</a:t>
            </a:r>
          </a:p>
          <a:p>
            <a:pPr marL="86360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documents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It's difficult to separate them precisely, but let's say that records are much more precisely defined.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element is in the contents of another element, it is called a child element.</a:t>
            </a:r>
          </a:p>
          <a:p>
            <a:r>
              <a:rPr lang="en-US" dirty="0" smtClean="0"/>
              <a:t>When you write an XML document all elements much be children of one single element.  That single element is the called the root element.</a:t>
            </a:r>
            <a:r>
              <a:rPr lang="en-US" dirty="0"/>
              <a:t> </a:t>
            </a:r>
            <a:r>
              <a:rPr lang="en-US" dirty="0" smtClean="0"/>
              <a:t>The root element is the only element without a parent element.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attributes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Attributes attach name=value pairs to element.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These attribute value pairs appears written at the start stage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attribute examples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&lt;name </a:t>
            </a:r>
            <a:r>
              <a:rPr lang="en-GB" dirty="0" smtClean="0"/>
              <a:t>type="full"&gt;Thomas </a:t>
            </a:r>
            <a:r>
              <a:rPr lang="en-GB" dirty="0" err="1"/>
              <a:t>Krichel</a:t>
            </a:r>
            <a:r>
              <a:rPr lang="en-GB" dirty="0"/>
              <a:t>&lt;/name&gt;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&lt;name </a:t>
            </a:r>
            <a:r>
              <a:rPr lang="en-GB" dirty="0" smtClean="0"/>
              <a:t>type="reverse"&gt;</a:t>
            </a:r>
            <a:r>
              <a:rPr lang="en-GB" dirty="0" err="1" smtClean="0"/>
              <a:t>Krichel</a:t>
            </a:r>
            <a:r>
              <a:rPr lang="en-GB" dirty="0"/>
              <a:t>, Thomas&lt;/name&gt;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&lt;name </a:t>
            </a:r>
            <a:r>
              <a:rPr lang="en-GB" dirty="0" smtClean="0"/>
              <a:t>string="Thomas </a:t>
            </a:r>
            <a:r>
              <a:rPr lang="en-GB" dirty="0" err="1" smtClean="0"/>
              <a:t>Krichel</a:t>
            </a:r>
            <a:r>
              <a:rPr lang="en-GB" dirty="0" smtClean="0"/>
              <a:t>"/&gt;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more on attributes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Attributes names and values are strings.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Attribute values are surrounded by single or double quotes.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Attributes names are separated from values by the = sign.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XML application </a:t>
            </a:r>
            <a:r>
              <a:rPr lang="en-GB" dirty="0"/>
              <a:t>examples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HTML is the language used to encode a specific type of documents known as a web page.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It has a vocabulary on element names and attribute names.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HTML is written in XML syntax or a syntax that is close to it.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example HTML element &lt;a&gt;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The &lt;a&gt; element creates an anchor. This is a part of the document that leads to another.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Where it leads to is  given by an attribute called </a:t>
            </a:r>
            <a:r>
              <a:rPr lang="en-GB" dirty="0" err="1"/>
              <a:t>href</a:t>
            </a:r>
            <a:r>
              <a:rPr lang="en-GB" dirty="0"/>
              <a:t>. Example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&lt;a </a:t>
            </a:r>
            <a:r>
              <a:rPr lang="en-GB" dirty="0" err="1" smtClean="0"/>
              <a:t>href</a:t>
            </a:r>
            <a:r>
              <a:rPr lang="en-GB" dirty="0" smtClean="0"/>
              <a:t>="http</a:t>
            </a:r>
            <a:r>
              <a:rPr lang="en-GB" dirty="0"/>
              <a:t>://</a:t>
            </a:r>
            <a:r>
              <a:rPr lang="en-GB" dirty="0" smtClean="0"/>
              <a:t>openlib.org/home/krichel"&gt;</a:t>
            </a:r>
            <a:endParaRPr lang="en-GB" dirty="0"/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    Thomas </a:t>
            </a:r>
            <a:r>
              <a:rPr lang="en-GB" dirty="0" err="1"/>
              <a:t>Krichel</a:t>
            </a:r>
            <a:r>
              <a:rPr lang="en-GB" dirty="0"/>
              <a:t>&lt;/a&gt;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example HTML element &lt;</a:t>
            </a:r>
            <a:r>
              <a:rPr lang="en-GB" dirty="0" err="1" smtClean="0"/>
              <a:t>img</a:t>
            </a:r>
            <a:r>
              <a:rPr lang="en-GB" dirty="0" smtClean="0"/>
              <a:t>/&gt;</a:t>
            </a:r>
            <a:endParaRPr lang="en-GB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4457"/>
            <a:ext cx="8456931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The HTML element </a:t>
            </a:r>
            <a:r>
              <a:rPr lang="en-GB" dirty="0" smtClean="0"/>
              <a:t>&lt;</a:t>
            </a:r>
            <a:r>
              <a:rPr lang="en-GB" dirty="0" err="1" smtClean="0"/>
              <a:t>img</a:t>
            </a:r>
            <a:r>
              <a:rPr lang="en-GB" dirty="0" smtClean="0"/>
              <a:t>/&gt; requests </a:t>
            </a:r>
            <a:r>
              <a:rPr lang="en-GB" dirty="0"/>
              <a:t>an image to be included in the web page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&lt;</a:t>
            </a:r>
            <a:r>
              <a:rPr lang="en-GB" dirty="0" err="1"/>
              <a:t>img</a:t>
            </a:r>
            <a:r>
              <a:rPr lang="en-GB" dirty="0"/>
              <a:t> </a:t>
            </a:r>
            <a:r>
              <a:rPr lang="en-GB" dirty="0" err="1" smtClean="0"/>
              <a:t>src</a:t>
            </a:r>
            <a:r>
              <a:rPr lang="en-GB" dirty="0" smtClean="0"/>
              <a:t>="http</a:t>
            </a:r>
            <a:r>
              <a:rPr lang="en-GB" dirty="0"/>
              <a:t>://</a:t>
            </a:r>
            <a:r>
              <a:rPr lang="en-GB" dirty="0" smtClean="0"/>
              <a:t>openlib.org/home/krichel/ToK.gif" alt="picture </a:t>
            </a:r>
            <a:r>
              <a:rPr lang="en-GB" dirty="0"/>
              <a:t>of Thomas </a:t>
            </a:r>
            <a:r>
              <a:rPr lang="en-GB" dirty="0" err="1" smtClean="0"/>
              <a:t>Krichel</a:t>
            </a:r>
            <a:r>
              <a:rPr lang="en-GB" dirty="0" smtClean="0"/>
              <a:t>"/&gt;</a:t>
            </a:r>
            <a:endParaRPr lang="en-GB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Note that this element is empty.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 order to increase the interoperability of MARC defined a mapping of the MARC format into the XML syntax. </a:t>
            </a:r>
            <a:endParaRPr lang="en-US" dirty="0"/>
          </a:p>
          <a:p>
            <a:r>
              <a:rPr lang="en-US" dirty="0" smtClean="0"/>
              <a:t>Not everybody thinks it is a good idea. http://serials.infomotions.com/ngc4lib/archive/2009/200909/1450.html</a:t>
            </a:r>
          </a:p>
          <a:p>
            <a:r>
              <a:rPr lang="en-US" dirty="0" smtClean="0"/>
              <a:t>A shamelessly copied example is at http://wotan.liu.edu/home/krichel/courses/lis512/external_doc/sandburg.xml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of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&lt;collection&gt;</a:t>
            </a:r>
          </a:p>
          <a:p>
            <a:pPr>
              <a:buNone/>
            </a:pPr>
            <a:r>
              <a:rPr lang="en-US" sz="2400" dirty="0" smtClean="0"/>
              <a:t>&lt;record&gt;</a:t>
            </a:r>
          </a:p>
          <a:p>
            <a:pPr>
              <a:buNone/>
            </a:pPr>
            <a:r>
              <a:rPr lang="en-US" sz="2400" dirty="0" smtClean="0"/>
              <a:t>&lt;leader&gt;01142cam  2200301 a 4500&lt;/leader&gt;</a:t>
            </a:r>
          </a:p>
          <a:p>
            <a:pPr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controlfield</a:t>
            </a:r>
            <a:r>
              <a:rPr lang="en-US" sz="2400" dirty="0" smtClean="0"/>
              <a:t> tag="001"&gt;  92005291 &lt;/</a:t>
            </a:r>
            <a:r>
              <a:rPr lang="en-US" sz="2400" dirty="0" err="1" smtClean="0"/>
              <a:t>controlfield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controlfield</a:t>
            </a:r>
            <a:r>
              <a:rPr lang="en-US" sz="2400" dirty="0" smtClean="0"/>
              <a:t> tag="003"&gt;DLC&lt;/</a:t>
            </a:r>
            <a:r>
              <a:rPr lang="en-US" sz="2400" dirty="0" err="1" smtClean="0"/>
              <a:t>controlfield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controlfield</a:t>
            </a:r>
            <a:r>
              <a:rPr lang="en-US" sz="2400" dirty="0" smtClean="0"/>
              <a:t> tag="005"&gt;19930521155141.9&lt;/</a:t>
            </a:r>
            <a:r>
              <a:rPr lang="en-US" sz="2400" dirty="0" err="1" smtClean="0"/>
              <a:t>controlfield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controlfield</a:t>
            </a:r>
            <a:r>
              <a:rPr lang="en-US" sz="2400" dirty="0" smtClean="0"/>
              <a:t> tag="008"&gt;920219s1993    </a:t>
            </a:r>
            <a:r>
              <a:rPr lang="en-US" sz="2400" dirty="0" err="1" smtClean="0"/>
              <a:t>caua</a:t>
            </a:r>
            <a:r>
              <a:rPr lang="en-US" sz="2400" dirty="0" smtClean="0"/>
              <a:t>   j      000 0 eng  &lt;/</a:t>
            </a:r>
            <a:r>
              <a:rPr lang="en-US" sz="2400" dirty="0" err="1" smtClean="0"/>
              <a:t>controlfield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datafield</a:t>
            </a:r>
            <a:r>
              <a:rPr lang="en-US" sz="2400" dirty="0" smtClean="0"/>
              <a:t> tag="010" ind1=" " ind2=" "&gt;</a:t>
            </a:r>
          </a:p>
          <a:p>
            <a:pPr>
              <a:buNone/>
            </a:pPr>
            <a:r>
              <a:rPr lang="en-US" sz="2400" dirty="0" smtClean="0"/>
              <a:t>&lt;subfield code="a"&gt;   92005291 &lt;/subfield&gt;</a:t>
            </a:r>
          </a:p>
          <a:p>
            <a:pPr>
              <a:buNone/>
            </a:pPr>
            <a:r>
              <a:rPr lang="en-US" sz="2400" dirty="0" smtClean="0"/>
              <a:t>&lt;/</a:t>
            </a:r>
            <a:r>
              <a:rPr lang="en-US" sz="2400" dirty="0" err="1" smtClean="0"/>
              <a:t>datafield</a:t>
            </a:r>
            <a:r>
              <a:rPr lang="en-US" sz="2400" dirty="0" smtClean="0"/>
              <a:t>&gt;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datafield</a:t>
            </a:r>
            <a:r>
              <a:rPr lang="en-US" sz="2400" dirty="0" smtClean="0"/>
              <a:t> tag="650" ind1=" " ind2="1"&gt;</a:t>
            </a:r>
          </a:p>
          <a:p>
            <a:pPr>
              <a:buNone/>
            </a:pPr>
            <a:r>
              <a:rPr lang="en-US" sz="2400" dirty="0" smtClean="0"/>
              <a:t>&lt;subfield code="a"&gt;Visual perception.&lt;/subfield&gt;</a:t>
            </a:r>
          </a:p>
          <a:p>
            <a:pPr>
              <a:buNone/>
            </a:pPr>
            <a:r>
              <a:rPr lang="en-US" sz="2400" dirty="0" smtClean="0"/>
              <a:t>&lt;/</a:t>
            </a:r>
            <a:r>
              <a:rPr lang="en-US" sz="2400" dirty="0" err="1" smtClean="0"/>
              <a:t>datafield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datafield</a:t>
            </a:r>
            <a:r>
              <a:rPr lang="en-US" sz="2400" dirty="0" smtClean="0"/>
              <a:t> tag="700" ind1="1" ind2=" "&gt;</a:t>
            </a:r>
          </a:p>
          <a:p>
            <a:pPr>
              <a:buNone/>
            </a:pPr>
            <a:r>
              <a:rPr lang="en-US" sz="2400" dirty="0" smtClean="0"/>
              <a:t>&lt;subfield code="a"&gt;Rand, Ted,&lt;/subfield&gt;</a:t>
            </a:r>
          </a:p>
          <a:p>
            <a:pPr>
              <a:buNone/>
            </a:pPr>
            <a:r>
              <a:rPr lang="en-US" sz="2400" dirty="0" smtClean="0"/>
              <a:t>&lt;subfield code="e"&gt;ill.&lt;/subfield&gt;</a:t>
            </a:r>
          </a:p>
          <a:p>
            <a:pPr>
              <a:buNone/>
            </a:pPr>
            <a:r>
              <a:rPr lang="en-US" sz="2400" dirty="0" smtClean="0"/>
              <a:t>&lt;/</a:t>
            </a:r>
            <a:r>
              <a:rPr lang="en-US" sz="2400" dirty="0" err="1" smtClean="0"/>
              <a:t>datafield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&lt;/record&gt;</a:t>
            </a:r>
          </a:p>
          <a:p>
            <a:pPr>
              <a:buNone/>
            </a:pPr>
            <a:r>
              <a:rPr lang="en-US" sz="2400" dirty="0" smtClean="0"/>
              <a:t>&lt;/collection&gt;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general outside communication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Traditional communication has mainly been achieved through issuing of documents.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Example: a court issues a judgment on a case.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Most documents contain character data.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But they also contains something else.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That's where </a:t>
            </a:r>
            <a:r>
              <a:rPr lang="en-GB" dirty="0" err="1"/>
              <a:t>markup</a:t>
            </a:r>
            <a:r>
              <a:rPr lang="en-GB" dirty="0"/>
              <a:t> comes in.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XML document, there must be one element that all other elements are children of.</a:t>
            </a:r>
          </a:p>
          <a:p>
            <a:r>
              <a:rPr lang="en-US" dirty="0" smtClean="0"/>
              <a:t>In this case this is the &lt;collection&gt; element.</a:t>
            </a:r>
          </a:p>
          <a:p>
            <a:r>
              <a:rPr lang="en-US" dirty="0" smtClean="0"/>
              <a:t>The &lt;collection&gt; can contain many &lt;record&gt; elements. In the example, there is just one.</a:t>
            </a:r>
          </a:p>
          <a:p>
            <a:r>
              <a:rPr lang="en-US" dirty="0" smtClean="0"/>
              <a:t>Find the features of MARC as set out in the description of MARC.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special outside communication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In special cases, organizations make records available to other.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These records have a format that allows others to process them to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That format is quite rigid and usually purpose-built. </a:t>
            </a:r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metadata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Metadata is another form of records.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The term metadata is usually defined as “data about data”. As such it is controversial what is metadata and what is data.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As far as we are concerned metadata are records that are attached to documents.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metadata example mail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If you send and receive email, you will sometimes see what is knows an email headers.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These collection of fields are of the form attribute: value.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Example on next slide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457200"/>
            <a:ext cx="8228554" cy="6172200"/>
          </a:xfrm>
          <a:ln/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From krichel@openlib.org Sun Jul 12 14:55:16 2009</a:t>
            </a:r>
          </a:p>
          <a:p>
            <a:pPr>
              <a:buNone/>
            </a:pPr>
            <a:r>
              <a:rPr lang="en-US" dirty="0" smtClean="0"/>
              <a:t>Date: Sun, 12 Jul 2009 14:55:16 +0700</a:t>
            </a:r>
          </a:p>
          <a:p>
            <a:pPr>
              <a:buNone/>
            </a:pPr>
            <a:r>
              <a:rPr lang="en-US" dirty="0" smtClean="0"/>
              <a:t>From: Thomas </a:t>
            </a:r>
            <a:r>
              <a:rPr lang="en-US" dirty="0" err="1" smtClean="0"/>
              <a:t>Krichel</a:t>
            </a:r>
            <a:r>
              <a:rPr lang="en-US" dirty="0" smtClean="0"/>
              <a:t> &lt;krichel@openlib.org&gt;</a:t>
            </a:r>
          </a:p>
          <a:p>
            <a:pPr>
              <a:buNone/>
            </a:pPr>
            <a:r>
              <a:rPr lang="en-US" dirty="0" smtClean="0"/>
              <a:t>To: krichel@lilrc.org</a:t>
            </a:r>
          </a:p>
          <a:p>
            <a:pPr>
              <a:buNone/>
            </a:pPr>
            <a:r>
              <a:rPr lang="en-US" dirty="0" smtClean="0"/>
              <a:t>Message-ID: &lt;20090712075516.GA25777@trabbi.openlib.org&gt;</a:t>
            </a:r>
          </a:p>
          <a:p>
            <a:pPr>
              <a:buNone/>
            </a:pPr>
            <a:r>
              <a:rPr lang="en-US" dirty="0" smtClean="0"/>
              <a:t>MIME-Version: 1.0</a:t>
            </a:r>
          </a:p>
          <a:p>
            <a:pPr>
              <a:buNone/>
            </a:pPr>
            <a:r>
              <a:rPr lang="en-US" dirty="0" smtClean="0"/>
              <a:t>Content-Type: text/plain; </a:t>
            </a:r>
            <a:r>
              <a:rPr lang="en-US" dirty="0" err="1" smtClean="0"/>
              <a:t>charset</a:t>
            </a:r>
            <a:r>
              <a:rPr lang="en-US" dirty="0" smtClean="0"/>
              <a:t>=us-</a:t>
            </a:r>
            <a:r>
              <a:rPr lang="en-US" dirty="0" err="1" smtClean="0"/>
              <a:t>ascii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Content-Disposition: inline</a:t>
            </a:r>
          </a:p>
          <a:p>
            <a:pPr>
              <a:buNone/>
            </a:pPr>
            <a:r>
              <a:rPr lang="en-US" dirty="0" smtClean="0"/>
              <a:t>Envelope-to: Thomas </a:t>
            </a:r>
            <a:r>
              <a:rPr lang="en-US" dirty="0" err="1" smtClean="0"/>
              <a:t>Krichel</a:t>
            </a:r>
            <a:r>
              <a:rPr lang="en-US" dirty="0" smtClean="0"/>
              <a:t> &lt;krichel@openlib.org&gt;</a:t>
            </a:r>
          </a:p>
          <a:p>
            <a:pPr>
              <a:buNone/>
            </a:pPr>
            <a:r>
              <a:rPr lang="en-US" dirty="0" smtClean="0"/>
              <a:t>Return-Path: Thomas </a:t>
            </a:r>
            <a:r>
              <a:rPr lang="en-US" dirty="0" err="1" smtClean="0"/>
              <a:t>Krichel</a:t>
            </a:r>
            <a:r>
              <a:rPr lang="en-US" dirty="0" smtClean="0"/>
              <a:t> &lt;krichel@openlib.org&gt;</a:t>
            </a:r>
          </a:p>
          <a:p>
            <a:pPr>
              <a:buNone/>
            </a:pPr>
            <a:r>
              <a:rPr lang="en-US" dirty="0" smtClean="0"/>
              <a:t>User-Agent: Mutt/1.5.18 (2008-05-17)</a:t>
            </a:r>
          </a:p>
          <a:p>
            <a:pPr>
              <a:buNone/>
            </a:pPr>
            <a:r>
              <a:rPr lang="en-US" dirty="0" smtClean="0"/>
              <a:t>Status: RO</a:t>
            </a:r>
          </a:p>
          <a:p>
            <a:pPr>
              <a:buNone/>
            </a:pPr>
            <a:r>
              <a:rPr lang="en-US" dirty="0" smtClean="0"/>
              <a:t>Content-Length: 5</a:t>
            </a:r>
          </a:p>
          <a:p>
            <a:pPr>
              <a:buNone/>
            </a:pPr>
            <a:r>
              <a:rPr lang="en-US" dirty="0" smtClean="0"/>
              <a:t>Lines: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977" y="320892"/>
            <a:ext cx="8228554" cy="1050036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metadata example: http headers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977" y="1604457"/>
            <a:ext cx="8228554" cy="4526078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HTTP/1.1 200 OK</a:t>
            </a:r>
          </a:p>
          <a:p>
            <a:r>
              <a:rPr lang="en-US" dirty="0" smtClean="0"/>
              <a:t>Date: Wed, 24 Feb 2010 17:34:33 GMT</a:t>
            </a:r>
          </a:p>
          <a:p>
            <a:r>
              <a:rPr lang="en-US" dirty="0" smtClean="0"/>
              <a:t>Server: Apache/2.2.14 (</a:t>
            </a:r>
            <a:r>
              <a:rPr lang="en-US" dirty="0" err="1" smtClean="0"/>
              <a:t>Debian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Last-Modified: Sun, 13 Dec 2009 08:03:42 GMT</a:t>
            </a:r>
          </a:p>
          <a:p>
            <a:r>
              <a:rPr lang="en-US" dirty="0" err="1" smtClean="0"/>
              <a:t>ETag</a:t>
            </a:r>
            <a:r>
              <a:rPr lang="en-US" dirty="0" smtClean="0"/>
              <a:t>: "5f8271-f76-47a9798613380"</a:t>
            </a:r>
          </a:p>
          <a:p>
            <a:r>
              <a:rPr lang="en-US" dirty="0" smtClean="0"/>
              <a:t>Accept-Ranges: bytes</a:t>
            </a:r>
          </a:p>
          <a:p>
            <a:r>
              <a:rPr lang="en-US" dirty="0" smtClean="0"/>
              <a:t>Content-Length: 3958</a:t>
            </a:r>
          </a:p>
          <a:p>
            <a:r>
              <a:rPr lang="en-US" dirty="0" smtClean="0"/>
              <a:t>Connection: close</a:t>
            </a:r>
          </a:p>
          <a:p>
            <a:r>
              <a:rPr lang="en-US" dirty="0" smtClean="0"/>
              <a:t>Content-Type: text/html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1805</Words>
  <Application>Microsoft Office PowerPoint</Application>
  <PresentationFormat>On-screen Show (4:3)</PresentationFormat>
  <Paragraphs>241</Paragraphs>
  <Slides>40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lis512 lecture 4</vt:lpstr>
      <vt:lpstr>up until now</vt:lpstr>
      <vt:lpstr>two basic types</vt:lpstr>
      <vt:lpstr>general outside communication</vt:lpstr>
      <vt:lpstr>special outside communication</vt:lpstr>
      <vt:lpstr>metadata</vt:lpstr>
      <vt:lpstr>metadata example mail</vt:lpstr>
      <vt:lpstr>Slide 8</vt:lpstr>
      <vt:lpstr>metadata example: http headers</vt:lpstr>
      <vt:lpstr>example id3v1</vt:lpstr>
      <vt:lpstr>MARC</vt:lpstr>
      <vt:lpstr>MARC format</vt:lpstr>
      <vt:lpstr>MARC leader</vt:lpstr>
      <vt:lpstr>MARC directory</vt:lpstr>
      <vt:lpstr>MARC variable fields</vt:lpstr>
      <vt:lpstr>field indicators</vt:lpstr>
      <vt:lpstr>subfields</vt:lpstr>
      <vt:lpstr>markup</vt:lpstr>
      <vt:lpstr>if there where no markup</vt:lpstr>
      <vt:lpstr>structure</vt:lpstr>
      <vt:lpstr>structure</vt:lpstr>
      <vt:lpstr>appearance</vt:lpstr>
      <vt:lpstr>appearance</vt:lpstr>
      <vt:lpstr>XML</vt:lpstr>
      <vt:lpstr>XML nodes</vt:lpstr>
      <vt:lpstr>XML elements</vt:lpstr>
      <vt:lpstr>XML tags</vt:lpstr>
      <vt:lpstr>empty elements</vt:lpstr>
      <vt:lpstr>element examples</vt:lpstr>
      <vt:lpstr>child elements</vt:lpstr>
      <vt:lpstr>attributes</vt:lpstr>
      <vt:lpstr>attribute examples</vt:lpstr>
      <vt:lpstr>more on attributes</vt:lpstr>
      <vt:lpstr>XML application examples</vt:lpstr>
      <vt:lpstr>example HTML element &lt;a&gt;</vt:lpstr>
      <vt:lpstr>example HTML element &lt;img/&gt;</vt:lpstr>
      <vt:lpstr>MARC XML</vt:lpstr>
      <vt:lpstr>start of the example</vt:lpstr>
      <vt:lpstr>end of the example </vt:lpstr>
      <vt:lpstr>comments on example</vt:lpstr>
    </vt:vector>
  </TitlesOfParts>
  <Company>LIU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lis512 lecture 4</dc:title>
  <dc:creator>student</dc:creator>
  <cp:lastModifiedBy>student</cp:lastModifiedBy>
  <cp:revision>22</cp:revision>
  <dcterms:created xsi:type="dcterms:W3CDTF">2010-02-24T17:28:54Z</dcterms:created>
  <dcterms:modified xsi:type="dcterms:W3CDTF">2010-02-24T20:32:43Z</dcterms:modified>
</cp:coreProperties>
</file>